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webp"/>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6" r:id="rId2"/>
    <p:sldId id="257" r:id="rId3"/>
    <p:sldId id="339" r:id="rId4"/>
    <p:sldId id="261" r:id="rId5"/>
    <p:sldId id="286" r:id="rId6"/>
    <p:sldId id="259" r:id="rId7"/>
    <p:sldId id="340" r:id="rId8"/>
    <p:sldId id="314" r:id="rId9"/>
    <p:sldId id="285" r:id="rId10"/>
    <p:sldId id="341" r:id="rId11"/>
    <p:sldId id="263" r:id="rId12"/>
    <p:sldId id="264" r:id="rId13"/>
    <p:sldId id="287" r:id="rId14"/>
    <p:sldId id="288" r:id="rId15"/>
    <p:sldId id="291" r:id="rId16"/>
    <p:sldId id="292" r:id="rId17"/>
    <p:sldId id="293"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6" r:id="rId38"/>
    <p:sldId id="337" r:id="rId39"/>
    <p:sldId id="338" r:id="rId40"/>
  </p:sldIdLst>
  <p:sldSz cx="12192000" cy="77724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81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2" d="100"/>
          <a:sy n="82" d="100"/>
        </p:scale>
        <p:origin x="168"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38431394826061E-2"/>
          <c:y val="9.7527850437581776E-2"/>
          <c:w val="0.89687438205443415"/>
          <c:h val="0.70636253641851154"/>
        </c:manualLayout>
      </c:layout>
      <c:lineChart>
        <c:grouping val="stacked"/>
        <c:varyColors val="0"/>
        <c:ser>
          <c:idx val="0"/>
          <c:order val="0"/>
          <c:tx>
            <c:strRef>
              <c:f>Sheet1!$B$1</c:f>
              <c:strCache>
                <c:ptCount val="1"/>
                <c:pt idx="0">
                  <c:v>تعداد موالید</c:v>
                </c:pt>
              </c:strCache>
            </c:strRef>
          </c:tx>
          <c:spPr>
            <a:ln w="22225" cap="rnd" cmpd="sng" algn="ctr">
              <a:solidFill>
                <a:schemeClr val="accent1"/>
              </a:solidFill>
              <a:round/>
            </a:ln>
            <a:effectLst/>
          </c:spPr>
          <c:marker>
            <c:symbol val="none"/>
          </c:marker>
          <c:dLbls>
            <c:delete val="1"/>
          </c:dLbls>
          <c:cat>
            <c:numRef>
              <c:f>Sheet1!$A$2:$A$50</c:f>
              <c:numCache>
                <c:formatCode>General</c:formatCode>
                <c:ptCount val="49"/>
                <c:pt idx="0">
                  <c:v>1355</c:v>
                </c:pt>
                <c:pt idx="1">
                  <c:v>1356</c:v>
                </c:pt>
                <c:pt idx="2">
                  <c:v>1357</c:v>
                </c:pt>
                <c:pt idx="3">
                  <c:v>1358</c:v>
                </c:pt>
                <c:pt idx="4">
                  <c:v>1359</c:v>
                </c:pt>
                <c:pt idx="5">
                  <c:v>1360</c:v>
                </c:pt>
                <c:pt idx="6">
                  <c:v>1361</c:v>
                </c:pt>
                <c:pt idx="7">
                  <c:v>1362</c:v>
                </c:pt>
                <c:pt idx="8">
                  <c:v>1363</c:v>
                </c:pt>
                <c:pt idx="9">
                  <c:v>1364</c:v>
                </c:pt>
                <c:pt idx="10">
                  <c:v>1365</c:v>
                </c:pt>
                <c:pt idx="11">
                  <c:v>1366</c:v>
                </c:pt>
                <c:pt idx="12">
                  <c:v>1367</c:v>
                </c:pt>
                <c:pt idx="13">
                  <c:v>1368</c:v>
                </c:pt>
                <c:pt idx="14">
                  <c:v>1369</c:v>
                </c:pt>
                <c:pt idx="15">
                  <c:v>1370</c:v>
                </c:pt>
                <c:pt idx="16">
                  <c:v>1371</c:v>
                </c:pt>
                <c:pt idx="17">
                  <c:v>1372</c:v>
                </c:pt>
                <c:pt idx="18">
                  <c:v>1373</c:v>
                </c:pt>
                <c:pt idx="19">
                  <c:v>1374</c:v>
                </c:pt>
                <c:pt idx="20">
                  <c:v>1375</c:v>
                </c:pt>
                <c:pt idx="21">
                  <c:v>1376</c:v>
                </c:pt>
                <c:pt idx="22">
                  <c:v>1377</c:v>
                </c:pt>
                <c:pt idx="23">
                  <c:v>1378</c:v>
                </c:pt>
                <c:pt idx="24">
                  <c:v>1379</c:v>
                </c:pt>
                <c:pt idx="25">
                  <c:v>1380</c:v>
                </c:pt>
                <c:pt idx="26">
                  <c:v>1381</c:v>
                </c:pt>
                <c:pt idx="27">
                  <c:v>1382</c:v>
                </c:pt>
                <c:pt idx="28">
                  <c:v>1383</c:v>
                </c:pt>
                <c:pt idx="29">
                  <c:v>1384</c:v>
                </c:pt>
                <c:pt idx="30">
                  <c:v>1385</c:v>
                </c:pt>
                <c:pt idx="31">
                  <c:v>1386</c:v>
                </c:pt>
                <c:pt idx="32">
                  <c:v>1387</c:v>
                </c:pt>
                <c:pt idx="33">
                  <c:v>1388</c:v>
                </c:pt>
                <c:pt idx="34">
                  <c:v>1389</c:v>
                </c:pt>
                <c:pt idx="35">
                  <c:v>1390</c:v>
                </c:pt>
                <c:pt idx="36">
                  <c:v>1391</c:v>
                </c:pt>
                <c:pt idx="37">
                  <c:v>1392</c:v>
                </c:pt>
                <c:pt idx="38">
                  <c:v>1393</c:v>
                </c:pt>
                <c:pt idx="39">
                  <c:v>1394</c:v>
                </c:pt>
                <c:pt idx="40">
                  <c:v>1395</c:v>
                </c:pt>
                <c:pt idx="41">
                  <c:v>1396</c:v>
                </c:pt>
                <c:pt idx="42">
                  <c:v>1397</c:v>
                </c:pt>
                <c:pt idx="43">
                  <c:v>1398</c:v>
                </c:pt>
                <c:pt idx="44">
                  <c:v>1399</c:v>
                </c:pt>
                <c:pt idx="45">
                  <c:v>1400</c:v>
                </c:pt>
                <c:pt idx="46">
                  <c:v>1401</c:v>
                </c:pt>
                <c:pt idx="47">
                  <c:v>1402</c:v>
                </c:pt>
                <c:pt idx="48">
                  <c:v>1403</c:v>
                </c:pt>
              </c:numCache>
            </c:numRef>
          </c:cat>
          <c:val>
            <c:numRef>
              <c:f>Sheet1!$B$2:$B$50</c:f>
              <c:numCache>
                <c:formatCode>General</c:formatCode>
                <c:ptCount val="49"/>
                <c:pt idx="0">
                  <c:v>1401426</c:v>
                </c:pt>
                <c:pt idx="1">
                  <c:v>1399977</c:v>
                </c:pt>
                <c:pt idx="2">
                  <c:v>1369597</c:v>
                </c:pt>
                <c:pt idx="3">
                  <c:v>1689908</c:v>
                </c:pt>
                <c:pt idx="4">
                  <c:v>2450308</c:v>
                </c:pt>
                <c:pt idx="5">
                  <c:v>2421611</c:v>
                </c:pt>
                <c:pt idx="6">
                  <c:v>2101894</c:v>
                </c:pt>
                <c:pt idx="7">
                  <c:v>2203448</c:v>
                </c:pt>
                <c:pt idx="8">
                  <c:v>2067803</c:v>
                </c:pt>
                <c:pt idx="9">
                  <c:v>2033285</c:v>
                </c:pt>
                <c:pt idx="10">
                  <c:v>2259055</c:v>
                </c:pt>
                <c:pt idx="11">
                  <c:v>1832089</c:v>
                </c:pt>
                <c:pt idx="12">
                  <c:v>1944149</c:v>
                </c:pt>
                <c:pt idx="13">
                  <c:v>1784811</c:v>
                </c:pt>
                <c:pt idx="14">
                  <c:v>1722977</c:v>
                </c:pt>
                <c:pt idx="15">
                  <c:v>1582931</c:v>
                </c:pt>
                <c:pt idx="16">
                  <c:v>1433243</c:v>
                </c:pt>
                <c:pt idx="17">
                  <c:v>1388017</c:v>
                </c:pt>
                <c:pt idx="18">
                  <c:v>1426784</c:v>
                </c:pt>
                <c:pt idx="19">
                  <c:v>1205372</c:v>
                </c:pt>
                <c:pt idx="20">
                  <c:v>1187903</c:v>
                </c:pt>
                <c:pt idx="21">
                  <c:v>1179260</c:v>
                </c:pt>
                <c:pt idx="22">
                  <c:v>1185639</c:v>
                </c:pt>
                <c:pt idx="23">
                  <c:v>1177557</c:v>
                </c:pt>
                <c:pt idx="24">
                  <c:v>1095165</c:v>
                </c:pt>
                <c:pt idx="25">
                  <c:v>1112193</c:v>
                </c:pt>
                <c:pt idx="26">
                  <c:v>1122104</c:v>
                </c:pt>
                <c:pt idx="27">
                  <c:v>1171573</c:v>
                </c:pt>
                <c:pt idx="28">
                  <c:v>1154368</c:v>
                </c:pt>
                <c:pt idx="29">
                  <c:v>1239398</c:v>
                </c:pt>
                <c:pt idx="30">
                  <c:v>1253506</c:v>
                </c:pt>
                <c:pt idx="31">
                  <c:v>1286716</c:v>
                </c:pt>
                <c:pt idx="32">
                  <c:v>1300166</c:v>
                </c:pt>
                <c:pt idx="33">
                  <c:v>1348546</c:v>
                </c:pt>
                <c:pt idx="34">
                  <c:v>1363542</c:v>
                </c:pt>
                <c:pt idx="35">
                  <c:v>1382118</c:v>
                </c:pt>
                <c:pt idx="36">
                  <c:v>1421689</c:v>
                </c:pt>
                <c:pt idx="37">
                  <c:v>1471834</c:v>
                </c:pt>
                <c:pt idx="38">
                  <c:v>1534362</c:v>
                </c:pt>
                <c:pt idx="39">
                  <c:v>1570219</c:v>
                </c:pt>
                <c:pt idx="40">
                  <c:v>1528053</c:v>
                </c:pt>
                <c:pt idx="41">
                  <c:v>1487923</c:v>
                </c:pt>
                <c:pt idx="42">
                  <c:v>1366519</c:v>
                </c:pt>
                <c:pt idx="43">
                  <c:v>1196132</c:v>
                </c:pt>
                <c:pt idx="44">
                  <c:v>1114115</c:v>
                </c:pt>
                <c:pt idx="45">
                  <c:v>1116212</c:v>
                </c:pt>
                <c:pt idx="46">
                  <c:v>1075231</c:v>
                </c:pt>
                <c:pt idx="47">
                  <c:v>1057964</c:v>
                </c:pt>
                <c:pt idx="48">
                  <c:v>979930</c:v>
                </c:pt>
              </c:numCache>
            </c:numRef>
          </c:val>
          <c:smooth val="0"/>
          <c:extLst>
            <c:ext xmlns:c16="http://schemas.microsoft.com/office/drawing/2014/chart" uri="{C3380CC4-5D6E-409C-BE32-E72D297353CC}">
              <c16:uniqueId val="{00000000-A771-464C-A1D9-467E888D0303}"/>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98292880"/>
        <c:axId val="1598282480"/>
      </c:lineChart>
      <c:catAx>
        <c:axId val="159829288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fa-IR"/>
          </a:p>
        </c:txPr>
        <c:crossAx val="1598282480"/>
        <c:crossesAt val="0"/>
        <c:auto val="1"/>
        <c:lblAlgn val="ctr"/>
        <c:lblOffset val="100"/>
        <c:tickLblSkip val="1"/>
        <c:noMultiLvlLbl val="0"/>
      </c:catAx>
      <c:valAx>
        <c:axId val="15982824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fa-IR"/>
          </a:p>
        </c:txPr>
        <c:crossAx val="1598292880"/>
        <c:crosses val="autoZero"/>
        <c:crossBetween val="between"/>
        <c:majorUnit val="250000"/>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a-I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accent5">
        <a:lumMod val="40000"/>
        <a:lumOff val="60000"/>
      </a:schemeClr>
    </a:solidFill>
    <a:ln>
      <a:solidFill>
        <a:schemeClr val="accent4">
          <a:lumMod val="20000"/>
          <a:lumOff val="80000"/>
        </a:schemeClr>
      </a:solidFill>
    </a:ln>
    <a:effectLst/>
  </c:spPr>
  <c:txPr>
    <a:bodyPr/>
    <a:lstStyle/>
    <a:p>
      <a:pPr>
        <a:defRPr/>
      </a:pPr>
      <a:endParaRPr lang="fa-I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a-IR" sz="1400" b="1" dirty="0">
                <a:cs typeface="B Nazanin" panose="00000400000000000000" pitchFamily="2" charset="-78"/>
              </a:rPr>
              <a:t>تعداد زمین تخصیص داده شده در جوانی جمعیت</a:t>
            </a:r>
            <a:endParaRPr lang="en-US" sz="1400" b="1" dirty="0">
              <a:cs typeface="B Nazanin" panose="00000400000000000000" pitchFamily="2" charset="-78"/>
            </a:endParaRPr>
          </a:p>
        </c:rich>
      </c:tx>
      <c:layout>
        <c:manualLayout>
          <c:xMode val="edge"/>
          <c:yMode val="edge"/>
          <c:x val="0.2281950246600719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a-IR"/>
        </a:p>
      </c:txPr>
    </c:title>
    <c:autoTitleDeleted val="0"/>
    <c:plotArea>
      <c:layout>
        <c:manualLayout>
          <c:layoutTarget val="inner"/>
          <c:xMode val="edge"/>
          <c:yMode val="edge"/>
          <c:x val="0.10851907673349448"/>
          <c:y val="0.1455219444255724"/>
          <c:w val="0.89123919903270521"/>
          <c:h val="0.75058142802694217"/>
        </c:manualLayout>
      </c:layout>
      <c:barChart>
        <c:barDir val="bar"/>
        <c:grouping val="clustered"/>
        <c:varyColors val="0"/>
        <c:ser>
          <c:idx val="0"/>
          <c:order val="0"/>
          <c:tx>
            <c:strRef>
              <c:f>Sheet1!$B$1</c:f>
              <c:strCache>
                <c:ptCount val="1"/>
                <c:pt idx="0">
                  <c:v>تعداد واگذاری</c:v>
                </c:pt>
              </c:strCache>
            </c:strRef>
          </c:tx>
          <c:spPr>
            <a:solidFill>
              <a:schemeClr val="accent1"/>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r>
                      <a:rPr lang="en-US">
                        <a:solidFill>
                          <a:schemeClr val="tx1"/>
                        </a:solidFill>
                      </a:rPr>
                      <a:t>32</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a-IR"/>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EF9-4125-B545-2183B404DD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a-I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1401</c:v>
                </c:pt>
                <c:pt idx="1">
                  <c:v>1402</c:v>
                </c:pt>
                <c:pt idx="2">
                  <c:v>1403</c:v>
                </c:pt>
                <c:pt idx="3">
                  <c:v>1404</c:v>
                </c:pt>
              </c:numCache>
            </c:numRef>
          </c:cat>
          <c:val>
            <c:numRef>
              <c:f>Sheet1!$B$2:$B$5</c:f>
              <c:numCache>
                <c:formatCode>General</c:formatCode>
                <c:ptCount val="4"/>
                <c:pt idx="0">
                  <c:v>320</c:v>
                </c:pt>
                <c:pt idx="1">
                  <c:v>70250</c:v>
                </c:pt>
                <c:pt idx="2">
                  <c:v>20000</c:v>
                </c:pt>
                <c:pt idx="3">
                  <c:v>23000</c:v>
                </c:pt>
              </c:numCache>
            </c:numRef>
          </c:val>
          <c:extLst>
            <c:ext xmlns:c16="http://schemas.microsoft.com/office/drawing/2014/chart" uri="{C3380CC4-5D6E-409C-BE32-E72D297353CC}">
              <c16:uniqueId val="{00000000-A8E6-4738-A972-C4B1E6BA241C}"/>
            </c:ext>
          </c:extLst>
        </c:ser>
        <c:dLbls>
          <c:dLblPos val="inEnd"/>
          <c:showLegendKey val="0"/>
          <c:showVal val="1"/>
          <c:showCatName val="0"/>
          <c:showSerName val="0"/>
          <c:showPercent val="0"/>
          <c:showBubbleSize val="0"/>
        </c:dLbls>
        <c:gapWidth val="182"/>
        <c:axId val="264996128"/>
        <c:axId val="264998872"/>
      </c:barChart>
      <c:catAx>
        <c:axId val="264996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crossAx val="264998872"/>
        <c:crosses val="autoZero"/>
        <c:auto val="1"/>
        <c:lblAlgn val="ctr"/>
        <c:lblOffset val="100"/>
        <c:noMultiLvlLbl val="0"/>
      </c:catAx>
      <c:valAx>
        <c:axId val="264998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crossAx val="264996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fa-I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a-IR" sz="1600" b="1" dirty="0">
                <a:solidFill>
                  <a:schemeClr val="tx1"/>
                </a:solidFill>
                <a:cs typeface="B Nazanin" panose="00000400000000000000" pitchFamily="2" charset="-78"/>
              </a:rPr>
              <a:t>تعداد خودروی اعطا شده</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a-IR"/>
        </a:p>
      </c:txPr>
    </c:title>
    <c:autoTitleDeleted val="0"/>
    <c:plotArea>
      <c:layout/>
      <c:barChart>
        <c:barDir val="col"/>
        <c:grouping val="clustered"/>
        <c:varyColors val="0"/>
        <c:ser>
          <c:idx val="0"/>
          <c:order val="0"/>
          <c:tx>
            <c:strRef>
              <c:f>Sheet1!$B$1</c:f>
              <c:strCache>
                <c:ptCount val="1"/>
                <c:pt idx="0">
                  <c:v>تعداد خودروی اعطا شده</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a-I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Sheet1!$A$2:$A$3</c:f>
              <c:numCache>
                <c:formatCode>General</c:formatCode>
                <c:ptCount val="2"/>
                <c:pt idx="0">
                  <c:v>1402</c:v>
                </c:pt>
                <c:pt idx="1">
                  <c:v>1403</c:v>
                </c:pt>
              </c:numCache>
            </c:numRef>
          </c:cat>
          <c:val>
            <c:numRef>
              <c:f>Sheet1!$B$2:$B$3</c:f>
              <c:numCache>
                <c:formatCode>General</c:formatCode>
                <c:ptCount val="2"/>
                <c:pt idx="0">
                  <c:v>262598</c:v>
                </c:pt>
                <c:pt idx="1">
                  <c:v>208813</c:v>
                </c:pt>
              </c:numCache>
            </c:numRef>
          </c:val>
          <c:extLst>
            <c:ext xmlns:c16="http://schemas.microsoft.com/office/drawing/2014/chart" uri="{C3380CC4-5D6E-409C-BE32-E72D297353CC}">
              <c16:uniqueId val="{00000001-42DF-4DBD-9879-82C7DDFDCA8B}"/>
            </c:ext>
          </c:extLst>
        </c:ser>
        <c:dLbls>
          <c:dLblPos val="outEnd"/>
          <c:showLegendKey val="0"/>
          <c:showVal val="1"/>
          <c:showCatName val="0"/>
          <c:showSerName val="0"/>
          <c:showPercent val="0"/>
          <c:showBubbleSize val="0"/>
        </c:dLbls>
        <c:gapWidth val="150"/>
        <c:axId val="264996520"/>
        <c:axId val="264999656"/>
      </c:barChart>
      <c:catAx>
        <c:axId val="264996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crossAx val="264999656"/>
        <c:crosses val="autoZero"/>
        <c:auto val="1"/>
        <c:lblAlgn val="ctr"/>
        <c:lblOffset val="100"/>
        <c:noMultiLvlLbl val="0"/>
      </c:catAx>
      <c:valAx>
        <c:axId val="264999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crossAx val="264996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a-I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sz="1600" b="1" dirty="0">
                <a:solidFill>
                  <a:schemeClr val="tx1"/>
                </a:solidFill>
                <a:cs typeface="B Nazanin" panose="00000400000000000000" pitchFamily="2" charset="-78"/>
              </a:rPr>
              <a:t>تعداد مرخصی زایمان تامین اجتماعی</a:t>
            </a:r>
            <a:endParaRPr lang="en-US" sz="1600" b="1" dirty="0">
              <a:solidFill>
                <a:schemeClr val="tx1"/>
              </a:solidFill>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a-IR"/>
        </a:p>
      </c:txPr>
    </c:title>
    <c:autoTitleDeleted val="0"/>
    <c:plotArea>
      <c:layout>
        <c:manualLayout>
          <c:layoutTarget val="inner"/>
          <c:xMode val="edge"/>
          <c:yMode val="edge"/>
          <c:x val="0.10142263553394346"/>
          <c:y val="0.16702380952380952"/>
          <c:w val="0.83168773235903315"/>
          <c:h val="0.76330052493438316"/>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a-I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Sheet1!$A$2:$A$4</c:f>
              <c:strCache>
                <c:ptCount val="3"/>
                <c:pt idx="0">
                  <c:v>سال 1401</c:v>
                </c:pt>
                <c:pt idx="1">
                  <c:v>سال 1402</c:v>
                </c:pt>
                <c:pt idx="2">
                  <c:v>سال 1403</c:v>
                </c:pt>
              </c:strCache>
            </c:strRef>
          </c:cat>
          <c:val>
            <c:numRef>
              <c:f>Sheet1!$B$2:$B$4</c:f>
              <c:numCache>
                <c:formatCode>General</c:formatCode>
                <c:ptCount val="3"/>
                <c:pt idx="0">
                  <c:v>40260</c:v>
                </c:pt>
                <c:pt idx="1">
                  <c:v>44562</c:v>
                </c:pt>
                <c:pt idx="2">
                  <c:v>46790</c:v>
                </c:pt>
              </c:numCache>
            </c:numRef>
          </c:val>
          <c:extLst>
            <c:ext xmlns:c16="http://schemas.microsoft.com/office/drawing/2014/chart" uri="{C3380CC4-5D6E-409C-BE32-E72D297353CC}">
              <c16:uniqueId val="{00000001-B2F1-4976-A7EE-19012BBE0211}"/>
            </c:ext>
          </c:extLst>
        </c:ser>
        <c:dLbls>
          <c:dLblPos val="outEnd"/>
          <c:showLegendKey val="0"/>
          <c:showVal val="1"/>
          <c:showCatName val="0"/>
          <c:showSerName val="0"/>
          <c:showPercent val="0"/>
          <c:showBubbleSize val="0"/>
        </c:dLbls>
        <c:gapWidth val="219"/>
        <c:overlap val="-27"/>
        <c:axId val="264994560"/>
        <c:axId val="265000440"/>
      </c:barChart>
      <c:catAx>
        <c:axId val="26499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crossAx val="265000440"/>
        <c:crosses val="autoZero"/>
        <c:auto val="1"/>
        <c:lblAlgn val="ctr"/>
        <c:lblOffset val="100"/>
        <c:noMultiLvlLbl val="0"/>
      </c:catAx>
      <c:valAx>
        <c:axId val="265000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crossAx val="264994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fa-I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b="1" dirty="0">
                <a:solidFill>
                  <a:schemeClr val="tx1"/>
                </a:solidFill>
                <a:cs typeface="B Nazanin" panose="00000400000000000000" pitchFamily="2" charset="-78"/>
              </a:rPr>
              <a:t>تعداد کارکنان آموزش دیده</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a-IR"/>
        </a:p>
      </c:txPr>
    </c:title>
    <c:autoTitleDeleted val="0"/>
    <c:plotArea>
      <c:layout/>
      <c:barChart>
        <c:barDir val="col"/>
        <c:grouping val="clustered"/>
        <c:varyColors val="0"/>
        <c:ser>
          <c:idx val="0"/>
          <c:order val="0"/>
          <c:tx>
            <c:strRef>
              <c:f>Sheet1!$B$1</c:f>
              <c:strCache>
                <c:ptCount val="1"/>
                <c:pt idx="0">
                  <c:v>تعداد کارکنان آموزش دیده</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a-I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Sheet1!$A$2:$A$4</c:f>
              <c:strCache>
                <c:ptCount val="3"/>
                <c:pt idx="0">
                  <c:v>سال 1401</c:v>
                </c:pt>
                <c:pt idx="1">
                  <c:v>سال 1402</c:v>
                </c:pt>
                <c:pt idx="2">
                  <c:v>سال 1403</c:v>
                </c:pt>
              </c:strCache>
            </c:strRef>
          </c:cat>
          <c:val>
            <c:numRef>
              <c:f>Sheet1!$B$2:$B$4</c:f>
              <c:numCache>
                <c:formatCode>General</c:formatCode>
                <c:ptCount val="3"/>
                <c:pt idx="0">
                  <c:v>52525</c:v>
                </c:pt>
                <c:pt idx="1">
                  <c:v>224848</c:v>
                </c:pt>
                <c:pt idx="2">
                  <c:v>396665</c:v>
                </c:pt>
              </c:numCache>
            </c:numRef>
          </c:val>
          <c:extLst>
            <c:ext xmlns:c16="http://schemas.microsoft.com/office/drawing/2014/chart" uri="{C3380CC4-5D6E-409C-BE32-E72D297353CC}">
              <c16:uniqueId val="{00000001-D757-457C-BA63-C195FF0945CF}"/>
            </c:ext>
          </c:extLst>
        </c:ser>
        <c:dLbls>
          <c:dLblPos val="outEnd"/>
          <c:showLegendKey val="0"/>
          <c:showVal val="1"/>
          <c:showCatName val="0"/>
          <c:showSerName val="0"/>
          <c:showPercent val="0"/>
          <c:showBubbleSize val="0"/>
        </c:dLbls>
        <c:gapWidth val="219"/>
        <c:overlap val="-27"/>
        <c:axId val="264994952"/>
        <c:axId val="266355912"/>
      </c:barChart>
      <c:catAx>
        <c:axId val="264994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crossAx val="266355912"/>
        <c:crosses val="autoZero"/>
        <c:auto val="1"/>
        <c:lblAlgn val="ctr"/>
        <c:lblOffset val="100"/>
        <c:noMultiLvlLbl val="0"/>
      </c:catAx>
      <c:valAx>
        <c:axId val="266355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crossAx val="264994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fa-I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fa-IR" sz="1800" dirty="0">
                <a:solidFill>
                  <a:schemeClr val="tx1"/>
                </a:solidFill>
                <a:cs typeface="B Nazanin" panose="00000400000000000000" pitchFamily="2" charset="-78"/>
              </a:rPr>
              <a:t>وضعیت آمار سزارین در کشور</a:t>
            </a:r>
            <a:endParaRPr lang="en-US" sz="1800" dirty="0">
              <a:solidFill>
                <a:schemeClr val="tx1"/>
              </a:solidFill>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fa-IR"/>
        </a:p>
      </c:txPr>
    </c:title>
    <c:autoTitleDeleted val="0"/>
    <c:plotArea>
      <c:layout/>
      <c:barChart>
        <c:barDir val="bar"/>
        <c:grouping val="clustered"/>
        <c:varyColors val="0"/>
        <c:ser>
          <c:idx val="1"/>
          <c:order val="0"/>
          <c:tx>
            <c:strRef>
              <c:f>Sheet1!$B$1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a-I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سال 1400</c:v>
                </c:pt>
                <c:pt idx="1">
                  <c:v>سال 1401</c:v>
                </c:pt>
                <c:pt idx="2">
                  <c:v>سال 1402</c:v>
                </c:pt>
                <c:pt idx="3">
                  <c:v>سال 1403</c:v>
                </c:pt>
                <c:pt idx="4">
                  <c:v>سال 1404</c:v>
                </c:pt>
              </c:strCache>
            </c:strRef>
          </c:cat>
          <c:val>
            <c:numRef>
              <c:f>Sheet1!$B$2:$B$6</c:f>
              <c:numCache>
                <c:formatCode>0.00%</c:formatCode>
                <c:ptCount val="5"/>
                <c:pt idx="0">
                  <c:v>0.54200000000000004</c:v>
                </c:pt>
                <c:pt idx="1">
                  <c:v>0.54700000000000004</c:v>
                </c:pt>
                <c:pt idx="2">
                  <c:v>0.55759999999999998</c:v>
                </c:pt>
                <c:pt idx="3">
                  <c:v>0.56059999999999999</c:v>
                </c:pt>
                <c:pt idx="4">
                  <c:v>0.60050000000000003</c:v>
                </c:pt>
              </c:numCache>
            </c:numRef>
          </c:val>
          <c:extLst>
            <c:ext xmlns:c16="http://schemas.microsoft.com/office/drawing/2014/chart" uri="{C3380CC4-5D6E-409C-BE32-E72D297353CC}">
              <c16:uniqueId val="{00000002-F391-42F8-8D87-DA6D32C8985A}"/>
            </c:ext>
          </c:extLst>
        </c:ser>
        <c:dLbls>
          <c:dLblPos val="outEnd"/>
          <c:showLegendKey val="0"/>
          <c:showVal val="1"/>
          <c:showCatName val="0"/>
          <c:showSerName val="0"/>
          <c:showPercent val="0"/>
          <c:showBubbleSize val="0"/>
        </c:dLbls>
        <c:gapWidth val="115"/>
        <c:overlap val="-20"/>
        <c:axId val="266358264"/>
        <c:axId val="266350816"/>
      </c:barChart>
      <c:catAx>
        <c:axId val="26635826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crossAx val="266350816"/>
        <c:crosses val="autoZero"/>
        <c:auto val="1"/>
        <c:lblAlgn val="ctr"/>
        <c:lblOffset val="100"/>
        <c:noMultiLvlLbl val="0"/>
      </c:catAx>
      <c:valAx>
        <c:axId val="266350816"/>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crossAx val="2663582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fa-IR"/>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fa-I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lang="fa-IR" sz="1862" b="1" i="0" u="none" strike="noStrike" kern="1200" cap="none" spc="20" baseline="0">
                <a:solidFill>
                  <a:schemeClr val="tx1"/>
                </a:solidFill>
                <a:latin typeface="+mn-lt"/>
                <a:ea typeface="+mn-ea"/>
                <a:cs typeface="B Nazanin" panose="00000400000000000000" pitchFamily="2" charset="-78"/>
              </a:defRPr>
            </a:pPr>
            <a:r>
              <a:rPr lang="fa-IR" sz="1862" b="1" i="0" u="none" strike="noStrike" kern="1200" cap="none" spc="20" baseline="0">
                <a:solidFill>
                  <a:schemeClr val="tx1"/>
                </a:solidFill>
                <a:latin typeface="+mn-lt"/>
                <a:ea typeface="+mn-ea"/>
                <a:cs typeface="B Nazanin" panose="00000400000000000000" pitchFamily="2" charset="-78"/>
              </a:rPr>
              <a:t>کل زنان متاهل سن باروری 15تا49 سال</a:t>
            </a:r>
          </a:p>
        </c:rich>
      </c:tx>
      <c:layout>
        <c:manualLayout>
          <c:xMode val="edge"/>
          <c:yMode val="edge"/>
          <c:x val="0.22469115553405325"/>
          <c:y val="2.0974262762921466E-2"/>
        </c:manualLayout>
      </c:layout>
      <c:overlay val="0"/>
      <c:spPr>
        <a:noFill/>
        <a:ln>
          <a:noFill/>
        </a:ln>
        <a:effectLst/>
      </c:spPr>
      <c:txPr>
        <a:bodyPr rot="0" spcFirstLastPara="1" vertOverflow="ellipsis" vert="horz" wrap="square" anchor="ctr" anchorCtr="1"/>
        <a:lstStyle/>
        <a:p>
          <a:pPr>
            <a:defRPr lang="fa-IR" sz="1862" b="1" i="0" u="none" strike="noStrike" kern="1200" cap="none" spc="20" baseline="0">
              <a:solidFill>
                <a:schemeClr val="tx1"/>
              </a:solidFill>
              <a:latin typeface="+mn-lt"/>
              <a:ea typeface="+mn-ea"/>
              <a:cs typeface="B Nazanin" panose="00000400000000000000" pitchFamily="2" charset="-78"/>
            </a:defRPr>
          </a:pPr>
          <a:endParaRPr lang="fa-IR"/>
        </a:p>
      </c:txPr>
    </c:title>
    <c:autoTitleDeleted val="0"/>
    <c:plotArea>
      <c:layout>
        <c:manualLayout>
          <c:layoutTarget val="inner"/>
          <c:xMode val="edge"/>
          <c:yMode val="edge"/>
          <c:x val="0.11777952098993914"/>
          <c:y val="0.16312746626501778"/>
          <c:w val="0.86336012614490432"/>
          <c:h val="0.63284305305993027"/>
        </c:manualLayout>
      </c:layout>
      <c:lineChart>
        <c:grouping val="standard"/>
        <c:varyColors val="0"/>
        <c:ser>
          <c:idx val="0"/>
          <c:order val="0"/>
          <c:tx>
            <c:strRef>
              <c:f>Sheet1!$B$1</c:f>
              <c:strCache>
                <c:ptCount val="1"/>
                <c:pt idx="0">
                  <c:v>کل زنان متاهل سن باروری</c:v>
                </c:pt>
              </c:strCache>
            </c:strRef>
          </c:tx>
          <c:spPr>
            <a:ln w="22225" cap="rnd" cmpd="sng" algn="ctr">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Sheet1!$A$2:$A$15</c:f>
              <c:numCache>
                <c:formatCode>General</c:formatCode>
                <c:ptCount val="14"/>
                <c:pt idx="0">
                  <c:v>1390</c:v>
                </c:pt>
                <c:pt idx="1">
                  <c:v>1391</c:v>
                </c:pt>
                <c:pt idx="2">
                  <c:v>1392</c:v>
                </c:pt>
                <c:pt idx="3">
                  <c:v>1393</c:v>
                </c:pt>
                <c:pt idx="4">
                  <c:v>1394</c:v>
                </c:pt>
                <c:pt idx="5">
                  <c:v>1395</c:v>
                </c:pt>
                <c:pt idx="6">
                  <c:v>1396</c:v>
                </c:pt>
                <c:pt idx="7">
                  <c:v>1397</c:v>
                </c:pt>
                <c:pt idx="8">
                  <c:v>1398</c:v>
                </c:pt>
                <c:pt idx="9">
                  <c:v>1399</c:v>
                </c:pt>
                <c:pt idx="10">
                  <c:v>1400</c:v>
                </c:pt>
                <c:pt idx="11">
                  <c:v>1401</c:v>
                </c:pt>
                <c:pt idx="12">
                  <c:v>1402</c:v>
                </c:pt>
                <c:pt idx="13">
                  <c:v>1403</c:v>
                </c:pt>
              </c:numCache>
            </c:numRef>
          </c:cat>
          <c:val>
            <c:numRef>
              <c:f>Sheet1!$B$2:$B$15</c:f>
              <c:numCache>
                <c:formatCode>#,##0</c:formatCode>
                <c:ptCount val="14"/>
                <c:pt idx="0">
                  <c:v>14966</c:v>
                </c:pt>
                <c:pt idx="1">
                  <c:v>14987</c:v>
                </c:pt>
                <c:pt idx="2">
                  <c:v>15028</c:v>
                </c:pt>
                <c:pt idx="3">
                  <c:v>15069</c:v>
                </c:pt>
                <c:pt idx="4">
                  <c:v>15109</c:v>
                </c:pt>
                <c:pt idx="5">
                  <c:v>15150</c:v>
                </c:pt>
                <c:pt idx="6">
                  <c:v>15189</c:v>
                </c:pt>
                <c:pt idx="7">
                  <c:v>15221</c:v>
                </c:pt>
                <c:pt idx="8">
                  <c:v>15250</c:v>
                </c:pt>
                <c:pt idx="9">
                  <c:v>15281</c:v>
                </c:pt>
                <c:pt idx="10">
                  <c:v>15303</c:v>
                </c:pt>
                <c:pt idx="11">
                  <c:v>15341</c:v>
                </c:pt>
                <c:pt idx="12">
                  <c:v>15454</c:v>
                </c:pt>
                <c:pt idx="13">
                  <c:v>15507</c:v>
                </c:pt>
              </c:numCache>
            </c:numRef>
          </c:val>
          <c:smooth val="0"/>
          <c:extLst>
            <c:ext xmlns:c16="http://schemas.microsoft.com/office/drawing/2014/chart" uri="{C3380CC4-5D6E-409C-BE32-E72D297353CC}">
              <c16:uniqueId val="{00000000-9818-46C4-8CE9-A84A9EBEDE67}"/>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429924096"/>
        <c:axId val="1429920352"/>
      </c:lineChart>
      <c:catAx>
        <c:axId val="142992409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0" i="0" u="none" strike="noStrike" kern="1200" spc="20" baseline="0">
                <a:solidFill>
                  <a:schemeClr val="dk1">
                    <a:lumMod val="65000"/>
                    <a:lumOff val="35000"/>
                  </a:schemeClr>
                </a:solidFill>
                <a:latin typeface="+mn-lt"/>
                <a:ea typeface="+mn-ea"/>
                <a:cs typeface="+mn-cs"/>
              </a:defRPr>
            </a:pPr>
            <a:endParaRPr lang="fa-IR"/>
          </a:p>
        </c:txPr>
        <c:crossAx val="1429920352"/>
        <c:crosses val="autoZero"/>
        <c:auto val="1"/>
        <c:lblAlgn val="ctr"/>
        <c:lblOffset val="100"/>
        <c:noMultiLvlLbl val="0"/>
      </c:catAx>
      <c:valAx>
        <c:axId val="14299203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fa-IR"/>
          </a:p>
        </c:txPr>
        <c:crossAx val="142992409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a-I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a:solidFill>
        <a:schemeClr val="accent2">
          <a:lumMod val="75000"/>
        </a:schemeClr>
      </a:solidFill>
    </a:ln>
    <a:effectLst/>
  </c:spPr>
  <c:txPr>
    <a:bodyPr/>
    <a:lstStyle/>
    <a:p>
      <a:pPr>
        <a:defRPr/>
      </a:pPr>
      <a:endParaRPr lang="fa-I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fa-IR" b="1" dirty="0">
                <a:solidFill>
                  <a:schemeClr val="tx1"/>
                </a:solidFill>
                <a:cs typeface="B Nazanin" panose="00000400000000000000" pitchFamily="2" charset="-78"/>
              </a:rPr>
              <a:t>زنان متاهل 20تا39 سال</a:t>
            </a:r>
          </a:p>
        </c:rich>
      </c:tx>
      <c:layout>
        <c:manualLayout>
          <c:xMode val="edge"/>
          <c:yMode val="edge"/>
          <c:x val="0.39768787468073358"/>
          <c:y val="1.3982841841947645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fa-IR"/>
        </a:p>
      </c:txPr>
    </c:title>
    <c:autoTitleDeleted val="0"/>
    <c:plotArea>
      <c:layout/>
      <c:lineChart>
        <c:grouping val="standard"/>
        <c:varyColors val="0"/>
        <c:ser>
          <c:idx val="0"/>
          <c:order val="0"/>
          <c:tx>
            <c:strRef>
              <c:f>Sheet1!$B$1</c:f>
              <c:strCache>
                <c:ptCount val="1"/>
                <c:pt idx="0">
                  <c:v>زنان متاهل 20تا39 سال</c:v>
                </c:pt>
              </c:strCache>
            </c:strRef>
          </c:tx>
          <c:spPr>
            <a:ln w="22225" cap="rnd" cmpd="sng" algn="ctr">
              <a:solidFill>
                <a:schemeClr val="accent1"/>
              </a:solidFill>
              <a:round/>
            </a:ln>
            <a:effectLst/>
          </c:spPr>
          <c:marker>
            <c:symbol val="none"/>
          </c:marker>
          <c:dLbls>
            <c:dLbl>
              <c:idx val="0"/>
              <c:layout>
                <c:manualLayout>
                  <c:x val="-5.1949056482211139E-2"/>
                  <c:y val="-1.94836492375855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F0-418A-9DB9-70A7DA8801E3}"/>
                </c:ext>
              </c:extLst>
            </c:dLbl>
            <c:dLbl>
              <c:idx val="2"/>
              <c:layout>
                <c:manualLayout>
                  <c:x val="-5.8619081469319732E-2"/>
                  <c:y val="-5.93164197229621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F6-4C54-91D7-C0AD0AFCAB59}"/>
                </c:ext>
              </c:extLst>
            </c:dLbl>
            <c:dLbl>
              <c:idx val="3"/>
              <c:layout>
                <c:manualLayout>
                  <c:x val="-6.0692691003021132E-2"/>
                  <c:y val="-2.31901106409638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F0-418A-9DB9-70A7DA8801E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Sheet1!$A$2:$A$15</c:f>
              <c:numCache>
                <c:formatCode>General</c:formatCode>
                <c:ptCount val="14"/>
                <c:pt idx="0">
                  <c:v>1390</c:v>
                </c:pt>
                <c:pt idx="1">
                  <c:v>1391</c:v>
                </c:pt>
                <c:pt idx="2">
                  <c:v>1392</c:v>
                </c:pt>
                <c:pt idx="3">
                  <c:v>1393</c:v>
                </c:pt>
                <c:pt idx="4">
                  <c:v>1394</c:v>
                </c:pt>
                <c:pt idx="5">
                  <c:v>1395</c:v>
                </c:pt>
                <c:pt idx="6">
                  <c:v>1396</c:v>
                </c:pt>
                <c:pt idx="7">
                  <c:v>1397</c:v>
                </c:pt>
                <c:pt idx="8">
                  <c:v>1398</c:v>
                </c:pt>
                <c:pt idx="9">
                  <c:v>1399</c:v>
                </c:pt>
                <c:pt idx="10">
                  <c:v>1400</c:v>
                </c:pt>
                <c:pt idx="11">
                  <c:v>1401</c:v>
                </c:pt>
                <c:pt idx="12">
                  <c:v>1402</c:v>
                </c:pt>
                <c:pt idx="13">
                  <c:v>1403</c:v>
                </c:pt>
              </c:numCache>
            </c:numRef>
          </c:cat>
          <c:val>
            <c:numRef>
              <c:f>Sheet1!$B$2:$B$15</c:f>
              <c:numCache>
                <c:formatCode>#,##0</c:formatCode>
                <c:ptCount val="14"/>
                <c:pt idx="0">
                  <c:v>10360</c:v>
                </c:pt>
                <c:pt idx="1">
                  <c:v>10373</c:v>
                </c:pt>
                <c:pt idx="2">
                  <c:v>10438</c:v>
                </c:pt>
                <c:pt idx="3">
                  <c:v>10470</c:v>
                </c:pt>
                <c:pt idx="4">
                  <c:v>10470</c:v>
                </c:pt>
                <c:pt idx="5">
                  <c:v>10503</c:v>
                </c:pt>
                <c:pt idx="6">
                  <c:v>10441</c:v>
                </c:pt>
                <c:pt idx="7">
                  <c:v>10345</c:v>
                </c:pt>
                <c:pt idx="8">
                  <c:v>10218</c:v>
                </c:pt>
                <c:pt idx="9">
                  <c:v>10062</c:v>
                </c:pt>
                <c:pt idx="10">
                  <c:v>9871</c:v>
                </c:pt>
                <c:pt idx="11">
                  <c:v>9664</c:v>
                </c:pt>
                <c:pt idx="12">
                  <c:v>9505</c:v>
                </c:pt>
                <c:pt idx="13">
                  <c:v>9284</c:v>
                </c:pt>
              </c:numCache>
            </c:numRef>
          </c:val>
          <c:smooth val="0"/>
          <c:extLst>
            <c:ext xmlns:c16="http://schemas.microsoft.com/office/drawing/2014/chart" uri="{C3380CC4-5D6E-409C-BE32-E72D297353CC}">
              <c16:uniqueId val="{00000000-84F0-418A-9DB9-70A7DA8801E3}"/>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429932832"/>
        <c:axId val="1429940320"/>
      </c:lineChart>
      <c:catAx>
        <c:axId val="142993283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0" i="0" u="none" strike="noStrike" kern="1200" spc="20" baseline="0">
                <a:solidFill>
                  <a:schemeClr val="dk1">
                    <a:lumMod val="65000"/>
                    <a:lumOff val="35000"/>
                  </a:schemeClr>
                </a:solidFill>
                <a:latin typeface="+mn-lt"/>
                <a:ea typeface="+mn-ea"/>
                <a:cs typeface="+mn-cs"/>
              </a:defRPr>
            </a:pPr>
            <a:endParaRPr lang="fa-IR"/>
          </a:p>
        </c:txPr>
        <c:crossAx val="1429940320"/>
        <c:crosses val="autoZero"/>
        <c:auto val="1"/>
        <c:lblAlgn val="ctr"/>
        <c:lblOffset val="100"/>
        <c:noMultiLvlLbl val="0"/>
      </c:catAx>
      <c:valAx>
        <c:axId val="1429940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fa-IR"/>
          </a:p>
        </c:txPr>
        <c:crossAx val="1429932832"/>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a-I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a:solidFill>
        <a:schemeClr val="accent2">
          <a:lumMod val="75000"/>
        </a:schemeClr>
      </a:solidFill>
    </a:ln>
    <a:effectLst/>
  </c:spPr>
  <c:txPr>
    <a:bodyPr/>
    <a:lstStyle/>
    <a:p>
      <a:pPr>
        <a:defRPr/>
      </a:pPr>
      <a:endParaRPr lang="fa-I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fa-IR" b="1" dirty="0">
                <a:solidFill>
                  <a:schemeClr val="tx1"/>
                </a:solidFill>
                <a:cs typeface="B Nazanin" panose="00000400000000000000" pitchFamily="2" charset="-78"/>
              </a:rPr>
              <a:t>تعداد موالید سالیانه</a:t>
            </a:r>
          </a:p>
        </c:rich>
      </c:tx>
      <c:layout>
        <c:manualLayout>
          <c:xMode val="edge"/>
          <c:yMode val="edge"/>
          <c:x val="0.41537023739084733"/>
          <c:y val="1.3676262934231444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fa-IR"/>
        </a:p>
      </c:txPr>
    </c:title>
    <c:autoTitleDeleted val="0"/>
    <c:plotArea>
      <c:layout>
        <c:manualLayout>
          <c:layoutTarget val="inner"/>
          <c:xMode val="edge"/>
          <c:yMode val="edge"/>
          <c:x val="6.7436999981407744E-2"/>
          <c:y val="0.16532931161811035"/>
          <c:w val="0.89565964522677566"/>
          <c:h val="0.6359196997041614"/>
        </c:manualLayout>
      </c:layout>
      <c:lineChart>
        <c:grouping val="standard"/>
        <c:varyColors val="0"/>
        <c:ser>
          <c:idx val="0"/>
          <c:order val="0"/>
          <c:tx>
            <c:strRef>
              <c:f>Sheet1!$B$1</c:f>
              <c:strCache>
                <c:ptCount val="1"/>
                <c:pt idx="0">
                  <c:v>تعداد موالید</c:v>
                </c:pt>
              </c:strCache>
            </c:strRef>
          </c:tx>
          <c:spPr>
            <a:ln w="22225" cap="rnd" cmpd="sng" algn="ctr">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Sheet1!$A$2:$A$15</c:f>
              <c:numCache>
                <c:formatCode>General</c:formatCode>
                <c:ptCount val="14"/>
                <c:pt idx="0">
                  <c:v>1390</c:v>
                </c:pt>
                <c:pt idx="1">
                  <c:v>1391</c:v>
                </c:pt>
                <c:pt idx="2">
                  <c:v>1392</c:v>
                </c:pt>
                <c:pt idx="3">
                  <c:v>1393</c:v>
                </c:pt>
                <c:pt idx="4">
                  <c:v>1394</c:v>
                </c:pt>
                <c:pt idx="5">
                  <c:v>1395</c:v>
                </c:pt>
                <c:pt idx="6">
                  <c:v>1396</c:v>
                </c:pt>
                <c:pt idx="7">
                  <c:v>1397</c:v>
                </c:pt>
                <c:pt idx="8">
                  <c:v>1398</c:v>
                </c:pt>
                <c:pt idx="9">
                  <c:v>1399</c:v>
                </c:pt>
                <c:pt idx="10">
                  <c:v>1400</c:v>
                </c:pt>
                <c:pt idx="11">
                  <c:v>1401</c:v>
                </c:pt>
                <c:pt idx="12">
                  <c:v>1402</c:v>
                </c:pt>
                <c:pt idx="13">
                  <c:v>1403</c:v>
                </c:pt>
              </c:numCache>
            </c:numRef>
          </c:cat>
          <c:val>
            <c:numRef>
              <c:f>Sheet1!$B$2:$B$15</c:f>
              <c:numCache>
                <c:formatCode>General</c:formatCode>
                <c:ptCount val="14"/>
                <c:pt idx="0">
                  <c:v>1.3819999999999999</c:v>
                </c:pt>
                <c:pt idx="1">
                  <c:v>1.421</c:v>
                </c:pt>
                <c:pt idx="2">
                  <c:v>1.4710000000000001</c:v>
                </c:pt>
                <c:pt idx="3">
                  <c:v>1.534</c:v>
                </c:pt>
                <c:pt idx="4">
                  <c:v>1.57</c:v>
                </c:pt>
                <c:pt idx="5">
                  <c:v>1.528</c:v>
                </c:pt>
                <c:pt idx="6">
                  <c:v>1.4870000000000001</c:v>
                </c:pt>
                <c:pt idx="7">
                  <c:v>1.3660000000000001</c:v>
                </c:pt>
                <c:pt idx="8">
                  <c:v>1.196</c:v>
                </c:pt>
                <c:pt idx="9">
                  <c:v>1.113</c:v>
                </c:pt>
                <c:pt idx="10">
                  <c:v>1.1160000000000001</c:v>
                </c:pt>
                <c:pt idx="11">
                  <c:v>1.075</c:v>
                </c:pt>
                <c:pt idx="12">
                  <c:v>1.0569999999999999</c:v>
                </c:pt>
                <c:pt idx="13">
                  <c:v>0.97899999999999998</c:v>
                </c:pt>
              </c:numCache>
            </c:numRef>
          </c:val>
          <c:smooth val="0"/>
          <c:extLst>
            <c:ext xmlns:c16="http://schemas.microsoft.com/office/drawing/2014/chart" uri="{C3380CC4-5D6E-409C-BE32-E72D297353CC}">
              <c16:uniqueId val="{00000000-8DA0-411F-9A82-182A439F6F18}"/>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429913280"/>
        <c:axId val="1429901216"/>
      </c:lineChart>
      <c:catAx>
        <c:axId val="142991328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0" i="0" u="none" strike="noStrike" kern="1200" spc="20" baseline="0">
                <a:solidFill>
                  <a:schemeClr val="dk1">
                    <a:lumMod val="65000"/>
                    <a:lumOff val="35000"/>
                  </a:schemeClr>
                </a:solidFill>
                <a:latin typeface="+mn-lt"/>
                <a:ea typeface="+mn-ea"/>
                <a:cs typeface="+mn-cs"/>
              </a:defRPr>
            </a:pPr>
            <a:endParaRPr lang="fa-IR"/>
          </a:p>
        </c:txPr>
        <c:crossAx val="1429901216"/>
        <c:crosses val="autoZero"/>
        <c:auto val="1"/>
        <c:lblAlgn val="ctr"/>
        <c:lblOffset val="100"/>
        <c:noMultiLvlLbl val="0"/>
      </c:catAx>
      <c:valAx>
        <c:axId val="14299012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fa-IR"/>
          </a:p>
        </c:txPr>
        <c:crossAx val="1429913280"/>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a-I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a:solidFill>
        <a:schemeClr val="accent2">
          <a:lumMod val="75000"/>
        </a:schemeClr>
      </a:solidFill>
    </a:ln>
    <a:effectLst/>
  </c:spPr>
  <c:txPr>
    <a:bodyPr/>
    <a:lstStyle/>
    <a:p>
      <a:pPr>
        <a:defRPr/>
      </a:pPr>
      <a:endParaRPr lang="fa-I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fa-IR" sz="2000" b="1" dirty="0">
                <a:solidFill>
                  <a:schemeClr val="tx1"/>
                </a:solidFill>
                <a:cs typeface="B Nazanin" panose="00000400000000000000" pitchFamily="2" charset="-78"/>
              </a:rPr>
              <a:t>درصد  و تعداد فرزندان سوم به بعد</a:t>
            </a:r>
          </a:p>
        </c:rich>
      </c:tx>
      <c:layout>
        <c:manualLayout>
          <c:xMode val="edge"/>
          <c:yMode val="edge"/>
          <c:x val="0.38765686936527122"/>
          <c:y val="0"/>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fa-IR"/>
        </a:p>
      </c:txPr>
    </c:title>
    <c:autoTitleDeleted val="0"/>
    <c:plotArea>
      <c:layout>
        <c:manualLayout>
          <c:layoutTarget val="inner"/>
          <c:xMode val="edge"/>
          <c:yMode val="edge"/>
          <c:x val="0.31419334353478368"/>
          <c:y val="8.3706968479565214E-2"/>
          <c:w val="0.66654967989812375"/>
          <c:h val="0.74283859849664136"/>
        </c:manualLayout>
      </c:layout>
      <c:lineChart>
        <c:grouping val="standard"/>
        <c:varyColors val="0"/>
        <c:ser>
          <c:idx val="0"/>
          <c:order val="0"/>
          <c:tx>
            <c:strRef>
              <c:f>Sheet1!$D$1</c:f>
              <c:strCache>
                <c:ptCount val="1"/>
                <c:pt idx="0">
                  <c:v>درصد  فرزندان سوم به بعد</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Sheet1!$A$2:$A$6</c:f>
              <c:numCache>
                <c:formatCode>General</c:formatCode>
                <c:ptCount val="5"/>
                <c:pt idx="0">
                  <c:v>1399</c:v>
                </c:pt>
                <c:pt idx="1">
                  <c:v>1400</c:v>
                </c:pt>
                <c:pt idx="2">
                  <c:v>1401</c:v>
                </c:pt>
                <c:pt idx="3">
                  <c:v>1402</c:v>
                </c:pt>
                <c:pt idx="4">
                  <c:v>1403</c:v>
                </c:pt>
              </c:numCache>
            </c:numRef>
          </c:cat>
          <c:val>
            <c:numRef>
              <c:f>Sheet1!$D$2:$D$6</c:f>
              <c:numCache>
                <c:formatCode>0.00%</c:formatCode>
                <c:ptCount val="5"/>
                <c:pt idx="0">
                  <c:v>0.17499999999999999</c:v>
                </c:pt>
                <c:pt idx="1">
                  <c:v>0.20399999999999999</c:v>
                </c:pt>
                <c:pt idx="2">
                  <c:v>0.224</c:v>
                </c:pt>
                <c:pt idx="3">
                  <c:v>0.247</c:v>
                </c:pt>
                <c:pt idx="4">
                  <c:v>0.26800000000000002</c:v>
                </c:pt>
              </c:numCache>
            </c:numRef>
          </c:val>
          <c:smooth val="0"/>
          <c:extLst>
            <c:ext xmlns:c16="http://schemas.microsoft.com/office/drawing/2014/chart" uri="{C3380CC4-5D6E-409C-BE32-E72D297353CC}">
              <c16:uniqueId val="{00000000-3CE4-42F1-822C-353D6DB89D63}"/>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6163375"/>
        <c:axId val="46183343"/>
      </c:lineChart>
      <c:catAx>
        <c:axId val="46163375"/>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fa-IR"/>
          </a:p>
        </c:txPr>
        <c:crossAx val="46183343"/>
        <c:crosses val="autoZero"/>
        <c:auto val="1"/>
        <c:lblAlgn val="ctr"/>
        <c:lblOffset val="100"/>
        <c:noMultiLvlLbl val="0"/>
      </c:catAx>
      <c:valAx>
        <c:axId val="46183343"/>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fa-IR"/>
          </a:p>
        </c:txPr>
        <c:crossAx val="46163375"/>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dk1">
                    <a:lumMod val="65000"/>
                    <a:lumOff val="35000"/>
                  </a:schemeClr>
                </a:solidFill>
                <a:latin typeface="+mn-lt"/>
                <a:ea typeface="+mn-ea"/>
                <a:cs typeface="+mn-cs"/>
              </a:defRPr>
            </a:pPr>
            <a:endParaRPr lang="fa-IR"/>
          </a:p>
        </c:txPr>
      </c:dTable>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a-I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a:solidFill>
        <a:schemeClr val="accent1">
          <a:lumMod val="75000"/>
        </a:schemeClr>
      </a:solidFill>
    </a:ln>
    <a:effectLst/>
  </c:spPr>
  <c:txPr>
    <a:bodyPr/>
    <a:lstStyle/>
    <a:p>
      <a:pPr>
        <a:defRPr/>
      </a:pPr>
      <a:endParaRPr lang="fa-I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a-IR" sz="1862" b="1" i="0" u="none" strike="noStrike" kern="1200" spc="0" baseline="0">
                <a:solidFill>
                  <a:prstClr val="black">
                    <a:lumMod val="65000"/>
                    <a:lumOff val="35000"/>
                  </a:prstClr>
                </a:solidFill>
                <a:latin typeface="+mn-lt"/>
                <a:ea typeface="+mn-ea"/>
                <a:cs typeface="B Nazanin" panose="00000400000000000000" pitchFamily="2" charset="-78"/>
              </a:defRPr>
            </a:pPr>
            <a:r>
              <a:rPr lang="fa-IR" sz="1862" b="1" i="0" u="none" strike="noStrike" kern="1200" spc="0" baseline="0">
                <a:solidFill>
                  <a:prstClr val="black">
                    <a:lumMod val="65000"/>
                    <a:lumOff val="35000"/>
                  </a:prstClr>
                </a:solidFill>
                <a:latin typeface="+mn-lt"/>
                <a:ea typeface="+mn-ea"/>
                <a:cs typeface="B Nazanin" panose="00000400000000000000" pitchFamily="2" charset="-78"/>
              </a:rPr>
              <a:t>سال 1400</a:t>
            </a:r>
          </a:p>
        </c:rich>
      </c:tx>
      <c:layout>
        <c:manualLayout>
          <c:xMode val="edge"/>
          <c:yMode val="edge"/>
          <c:x val="0.44270435754171023"/>
          <c:y val="0.11669617275468783"/>
        </c:manualLayout>
      </c:layout>
      <c:overlay val="0"/>
      <c:spPr>
        <a:noFill/>
        <a:ln>
          <a:noFill/>
        </a:ln>
        <a:effectLst/>
      </c:spPr>
      <c:txPr>
        <a:bodyPr rot="0" spcFirstLastPara="1" vertOverflow="ellipsis" vert="horz" wrap="square" anchor="ctr" anchorCtr="1"/>
        <a:lstStyle/>
        <a:p>
          <a:pPr>
            <a:defRPr lang="fa-IR" sz="1862" b="1" i="0" u="none" strike="noStrike" kern="1200" spc="0" baseline="0">
              <a:solidFill>
                <a:prstClr val="black">
                  <a:lumMod val="65000"/>
                  <a:lumOff val="35000"/>
                </a:prstClr>
              </a:solidFill>
              <a:latin typeface="+mn-lt"/>
              <a:ea typeface="+mn-ea"/>
              <a:cs typeface="B Nazanin" panose="00000400000000000000" pitchFamily="2" charset="-78"/>
            </a:defRPr>
          </a:pPr>
          <a:endParaRPr lang="fa-IR"/>
        </a:p>
      </c:txPr>
    </c:title>
    <c:autoTitleDeleted val="0"/>
    <c:plotArea>
      <c:layout>
        <c:manualLayout>
          <c:layoutTarget val="inner"/>
          <c:xMode val="edge"/>
          <c:yMode val="edge"/>
          <c:x val="5.7885204338421183E-2"/>
          <c:y val="0.23513335527295182"/>
          <c:w val="0.90011136474546094"/>
          <c:h val="0.50769820519056164"/>
        </c:manualLayout>
      </c:layout>
      <c:pieChart>
        <c:varyColors val="1"/>
        <c:ser>
          <c:idx val="0"/>
          <c:order val="0"/>
          <c:tx>
            <c:strRef>
              <c:f>Sheet1!$B$1</c:f>
              <c:strCache>
                <c:ptCount val="1"/>
                <c:pt idx="0">
                  <c:v>سال 1400</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7-0F97-4D92-A686-E2ED4B70AD5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6-0F97-4D92-A686-E2ED4B70AD51}"/>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0F97-4D92-A686-E2ED4B70AD51}"/>
              </c:ext>
            </c:extLst>
          </c:dPt>
          <c:dLbls>
            <c:dLbl>
              <c:idx val="0"/>
              <c:layout>
                <c:manualLayout>
                  <c:x val="-0.18921493560176941"/>
                  <c:y val="7.831219916479551E-2"/>
                </c:manualLayout>
              </c:layout>
              <c:tx>
                <c:rich>
                  <a:bodyPr/>
                  <a:lstStyle/>
                  <a:p>
                    <a:fld id="{B0D53F17-D287-40FF-B9C2-7FBC3729B421}" type="VALUE">
                      <a:rPr lang="en-US"/>
                      <a:pPr/>
                      <a:t>[VALUE]</a:t>
                    </a:fld>
                    <a:r>
                      <a:rPr lang="en-US" baseline="0" dirty="0"/>
                      <a:t>,</a:t>
                    </a:r>
                  </a:p>
                  <a:p>
                    <a:r>
                      <a:rPr lang="en-US" baseline="0" dirty="0"/>
                      <a:t> </a:t>
                    </a:r>
                    <a:fld id="{7DDEC03E-2CA8-43B7-BD47-FE5779AFF3C2}" type="PERCENTAGE">
                      <a:rPr lang="en-US" baseline="0"/>
                      <a:pPr/>
                      <a:t>[PERCENTAGE]</a:t>
                    </a:fld>
                    <a:endParaRPr lang="en-US" baseline="0" dirty="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F97-4D92-A686-E2ED4B70AD51}"/>
                </c:ext>
              </c:extLst>
            </c:dLbl>
            <c:dLbl>
              <c:idx val="1"/>
              <c:layout>
                <c:manualLayout>
                  <c:x val="0.12214403579412086"/>
                  <c:y val="-0.11818620733319997"/>
                </c:manualLayout>
              </c:layout>
              <c:tx>
                <c:rich>
                  <a:bodyPr/>
                  <a:lstStyle/>
                  <a:p>
                    <a:fld id="{DDD5B376-E954-411F-9781-BADF090CA27A}" type="VALUE">
                      <a:rPr lang="en-US"/>
                      <a:pPr/>
                      <a:t>[VALUE]</a:t>
                    </a:fld>
                    <a:r>
                      <a:rPr lang="en-US" baseline="0" dirty="0"/>
                      <a:t>, </a:t>
                    </a:r>
                  </a:p>
                  <a:p>
                    <a:fld id="{F243C5AB-8E38-407A-BFC7-69DA20A6D9B8}" type="PERCENTAGE">
                      <a:rPr lang="en-US" baseline="0" smtClean="0"/>
                      <a:pPr/>
                      <a:t>[PERCENTAGE]</a:t>
                    </a:fld>
                    <a:endParaRPr lang="fa-I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F97-4D92-A686-E2ED4B70AD51}"/>
                </c:ext>
              </c:extLst>
            </c:dLbl>
            <c:dLbl>
              <c:idx val="2"/>
              <c:layout>
                <c:manualLayout>
                  <c:x val="6.743411196376331E-2"/>
                  <c:y val="0.13058209558491471"/>
                </c:manualLayout>
              </c:layout>
              <c:tx>
                <c:rich>
                  <a:bodyPr/>
                  <a:lstStyle/>
                  <a:p>
                    <a:fld id="{56364B49-E0F0-416F-BA81-B7DD505635A9}" type="VALUE">
                      <a:rPr lang="en-US"/>
                      <a:pPr/>
                      <a:t>[VALUE]</a:t>
                    </a:fld>
                    <a:r>
                      <a:rPr lang="en-US"/>
                      <a:t>,</a:t>
                    </a:r>
                  </a:p>
                  <a:p>
                    <a:r>
                      <a:rPr lang="en-US"/>
                      <a:t> </a:t>
                    </a:r>
                    <a:fld id="{D7763462-E6C2-429E-AB95-044CD58C4579}" type="PERCENTAGE">
                      <a:rPr lang="en-US"/>
                      <a:pPr/>
                      <a:t>[PERCENTAGE]</a:t>
                    </a:fld>
                    <a:endParaRPr 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F97-4D92-A686-E2ED4B70AD51}"/>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a-IR"/>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فرزند اول</c:v>
                </c:pt>
                <c:pt idx="1">
                  <c:v>فرزند دوم</c:v>
                </c:pt>
                <c:pt idx="2">
                  <c:v>فرزند سوم به بعد</c:v>
                </c:pt>
              </c:strCache>
            </c:strRef>
          </c:cat>
          <c:val>
            <c:numRef>
              <c:f>Sheet1!$B$2:$B$4</c:f>
              <c:numCache>
                <c:formatCode>General</c:formatCode>
                <c:ptCount val="3"/>
                <c:pt idx="0">
                  <c:v>431886</c:v>
                </c:pt>
                <c:pt idx="1">
                  <c:v>445303</c:v>
                </c:pt>
                <c:pt idx="2">
                  <c:v>227699</c:v>
                </c:pt>
              </c:numCache>
            </c:numRef>
          </c:val>
          <c:extLst>
            <c:ext xmlns:c16="http://schemas.microsoft.com/office/drawing/2014/chart" uri="{C3380CC4-5D6E-409C-BE32-E72D297353CC}">
              <c16:uniqueId val="{00000000-0F97-4D92-A686-E2ED4B70AD51}"/>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a-IR"/>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a-IR" b="1" dirty="0">
                <a:cs typeface="B Nazanin" panose="00000400000000000000" pitchFamily="2" charset="-78"/>
              </a:rPr>
              <a:t>سال 1403</a:t>
            </a:r>
          </a:p>
        </c:rich>
      </c:tx>
      <c:layout>
        <c:manualLayout>
          <c:xMode val="edge"/>
          <c:yMode val="edge"/>
          <c:x val="0.33340722271627271"/>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a-IR"/>
        </a:p>
      </c:txPr>
    </c:title>
    <c:autoTitleDeleted val="0"/>
    <c:plotArea>
      <c:layout/>
      <c:pieChart>
        <c:varyColors val="1"/>
        <c:ser>
          <c:idx val="0"/>
          <c:order val="0"/>
          <c:tx>
            <c:strRef>
              <c:f>Sheet1!$B$1</c:f>
              <c:strCache>
                <c:ptCount val="1"/>
                <c:pt idx="0">
                  <c:v>سال 1403</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FF1-4539-8916-8D608005ABE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2FF1-4539-8916-8D608005ABEA}"/>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2FF1-4539-8916-8D608005ABEA}"/>
              </c:ext>
            </c:extLst>
          </c:dPt>
          <c:dLbls>
            <c:dLbl>
              <c:idx val="0"/>
              <c:layout>
                <c:manualLayout>
                  <c:x val="-0.17536501097012056"/>
                  <c:y val="0.15032401311272509"/>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fa-IR"/>
                </a:p>
              </c:txPr>
              <c:dLblPos val="bestFit"/>
              <c:showLegendKey val="0"/>
              <c:showVal val="1"/>
              <c:showCatName val="0"/>
              <c:showSerName val="0"/>
              <c:showPercent val="1"/>
              <c:showBubbleSize val="0"/>
              <c:extLst>
                <c:ext xmlns:c15="http://schemas.microsoft.com/office/drawing/2012/chart" uri="{CE6537A1-D6FC-4f65-9D91-7224C49458BB}">
                  <c15:layout>
                    <c:manualLayout>
                      <c:w val="0.20868359005618289"/>
                      <c:h val="0.15027142541070326"/>
                    </c:manualLayout>
                  </c15:layout>
                </c:ext>
                <c:ext xmlns:c16="http://schemas.microsoft.com/office/drawing/2014/chart" uri="{C3380CC4-5D6E-409C-BE32-E72D297353CC}">
                  <c16:uniqueId val="{00000001-2FF1-4539-8916-8D608005ABEA}"/>
                </c:ext>
              </c:extLst>
            </c:dLbl>
            <c:dLbl>
              <c:idx val="1"/>
              <c:layout>
                <c:manualLayout>
                  <c:x val="0.23799057104258298"/>
                  <c:y val="-0.15332986864004639"/>
                </c:manualLayout>
              </c:layout>
              <c:tx>
                <c:rich>
                  <a:bodyPr/>
                  <a:lstStyle/>
                  <a:p>
                    <a:fld id="{A3C89D58-D2ED-4522-85DD-8F3FA44AA305}" type="VALUE">
                      <a:rPr lang="en-US"/>
                      <a:pPr/>
                      <a:t>[VALUE]</a:t>
                    </a:fld>
                    <a:r>
                      <a:rPr lang="en-US" baseline="0" dirty="0"/>
                      <a:t>,</a:t>
                    </a:r>
                  </a:p>
                  <a:p>
                    <a:r>
                      <a:rPr lang="en-US" baseline="0" dirty="0"/>
                      <a:t> </a:t>
                    </a:r>
                    <a:fld id="{6895428B-FE4B-4854-8E66-96CB86886246}" type="PERCENTAGE">
                      <a:rPr lang="en-US" baseline="0"/>
                      <a:pPr/>
                      <a:t>[PERCENTAGE]</a:t>
                    </a:fld>
                    <a:endParaRPr lang="en-US" baseline="0" dirty="0"/>
                  </a:p>
                </c:rich>
              </c:tx>
              <c:dLblPos val="bestFit"/>
              <c:showLegendKey val="0"/>
              <c:showVal val="1"/>
              <c:showCatName val="0"/>
              <c:showSerName val="0"/>
              <c:showPercent val="1"/>
              <c:showBubbleSize val="0"/>
              <c:extLst>
                <c:ext xmlns:c15="http://schemas.microsoft.com/office/drawing/2012/chart" uri="{CE6537A1-D6FC-4f65-9D91-7224C49458BB}">
                  <c15:layout>
                    <c:manualLayout>
                      <c:w val="0.31959822888940925"/>
                      <c:h val="0.12472692307289007"/>
                    </c:manualLayout>
                  </c15:layout>
                  <c15:dlblFieldTable/>
                  <c15:showDataLabelsRange val="0"/>
                </c:ext>
                <c:ext xmlns:c16="http://schemas.microsoft.com/office/drawing/2014/chart" uri="{C3380CC4-5D6E-409C-BE32-E72D297353CC}">
                  <c16:uniqueId val="{00000003-2FF1-4539-8916-8D608005ABEA}"/>
                </c:ext>
              </c:extLst>
            </c:dLbl>
            <c:dLbl>
              <c:idx val="2"/>
              <c:layout>
                <c:manualLayout>
                  <c:x val="0.11574865161076738"/>
                  <c:y val="0.19445964935598847"/>
                </c:manualLayout>
              </c:layout>
              <c:dLblPos val="bestFit"/>
              <c:showLegendKey val="0"/>
              <c:showVal val="1"/>
              <c:showCatName val="0"/>
              <c:showSerName val="0"/>
              <c:showPercent val="1"/>
              <c:showBubbleSize val="0"/>
              <c:extLst>
                <c:ext xmlns:c15="http://schemas.microsoft.com/office/drawing/2012/chart" uri="{CE6537A1-D6FC-4f65-9D91-7224C49458BB}">
                  <c15:layout>
                    <c:manualLayout>
                      <c:w val="0.24695194870428996"/>
                      <c:h val="0.12472692307289007"/>
                    </c:manualLayout>
                  </c15:layout>
                </c:ext>
                <c:ext xmlns:c16="http://schemas.microsoft.com/office/drawing/2014/chart" uri="{C3380CC4-5D6E-409C-BE32-E72D297353CC}">
                  <c16:uniqueId val="{00000005-2FF1-4539-8916-8D608005ABEA}"/>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a-IR"/>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فرزند اول</c:v>
                </c:pt>
                <c:pt idx="1">
                  <c:v>فرزند دوم</c:v>
                </c:pt>
                <c:pt idx="2">
                  <c:v>فرزند سوم به بعد</c:v>
                </c:pt>
              </c:strCache>
            </c:strRef>
          </c:cat>
          <c:val>
            <c:numRef>
              <c:f>Sheet1!$B$2:$B$4</c:f>
              <c:numCache>
                <c:formatCode>General</c:formatCode>
                <c:ptCount val="3"/>
                <c:pt idx="0">
                  <c:v>348368</c:v>
                </c:pt>
                <c:pt idx="1">
                  <c:v>355584</c:v>
                </c:pt>
                <c:pt idx="2">
                  <c:v>262718</c:v>
                </c:pt>
              </c:numCache>
            </c:numRef>
          </c:val>
          <c:extLst>
            <c:ext xmlns:c16="http://schemas.microsoft.com/office/drawing/2014/chart" uri="{C3380CC4-5D6E-409C-BE32-E72D297353CC}">
              <c16:uniqueId val="{0000000A-2FF1-4539-8916-8D608005ABEA}"/>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a-I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fa-IR" sz="1600" b="1" dirty="0">
                <a:solidFill>
                  <a:sysClr val="windowText" lastClr="000000"/>
                </a:solidFill>
                <a:cs typeface="B Nazanin" panose="00000400000000000000" pitchFamily="2" charset="-78"/>
              </a:rPr>
              <a:t>وضعیت آمار سقط عمدی در مقایسه با ولادتها </a:t>
            </a:r>
            <a:endParaRPr lang="en-US" sz="1600" b="1" dirty="0">
              <a:solidFill>
                <a:sysClr val="windowText" lastClr="000000"/>
              </a:solidFill>
              <a:cs typeface="B Nazanin" panose="00000400000000000000" pitchFamily="2" charset="-78"/>
            </a:endParaRPr>
          </a:p>
        </c:rich>
      </c:tx>
      <c:layout>
        <c:manualLayout>
          <c:xMode val="edge"/>
          <c:yMode val="edge"/>
          <c:x val="0.29887592806957286"/>
          <c:y val="3.3098882912701695E-2"/>
        </c:manualLayout>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fa-IR"/>
        </a:p>
      </c:txPr>
    </c:title>
    <c:autoTitleDeleted val="0"/>
    <c:plotArea>
      <c:layout/>
      <c:lineChart>
        <c:grouping val="standard"/>
        <c:varyColors val="0"/>
        <c:ser>
          <c:idx val="0"/>
          <c:order val="0"/>
          <c:tx>
            <c:strRef>
              <c:f>Sheet1!$B$1</c:f>
              <c:strCache>
                <c:ptCount val="1"/>
                <c:pt idx="0">
                  <c:v>تعداد ولادتها</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Sheet1!$A$2:$A$3</c:f>
              <c:strCache>
                <c:ptCount val="2"/>
                <c:pt idx="0">
                  <c:v>مطالعه 1398</c:v>
                </c:pt>
                <c:pt idx="1">
                  <c:v>مطالعه 1402</c:v>
                </c:pt>
              </c:strCache>
            </c:strRef>
          </c:cat>
          <c:val>
            <c:numRef>
              <c:f>Sheet1!$B$2:$B$3</c:f>
              <c:numCache>
                <c:formatCode>General</c:formatCode>
                <c:ptCount val="2"/>
                <c:pt idx="0">
                  <c:v>1196133</c:v>
                </c:pt>
                <c:pt idx="1">
                  <c:v>1057958</c:v>
                </c:pt>
              </c:numCache>
            </c:numRef>
          </c:val>
          <c:smooth val="0"/>
          <c:extLst>
            <c:ext xmlns:c16="http://schemas.microsoft.com/office/drawing/2014/chart" uri="{C3380CC4-5D6E-409C-BE32-E72D297353CC}">
              <c16:uniqueId val="{00000000-0CC9-46B2-8038-413A158DEE8F}"/>
            </c:ext>
          </c:extLst>
        </c:ser>
        <c:ser>
          <c:idx val="1"/>
          <c:order val="1"/>
          <c:tx>
            <c:strRef>
              <c:f>Sheet1!$C$1</c:f>
              <c:strCache>
                <c:ptCount val="1"/>
                <c:pt idx="0">
                  <c:v>تعداد سقط عمدی</c:v>
                </c:pt>
              </c:strCache>
            </c:strRef>
          </c:tx>
          <c:spPr>
            <a:ln w="22225" cap="rnd" cmpd="sng" algn="ctr">
              <a:solidFill>
                <a:schemeClr val="accent2"/>
              </a:solidFill>
              <a:round/>
            </a:ln>
            <a:effectLst/>
          </c:spPr>
          <c:marker>
            <c:symbol val="none"/>
          </c:marker>
          <c:dLbls>
            <c:dLbl>
              <c:idx val="0"/>
              <c:layout>
                <c:manualLayout>
                  <c:x val="-6.7013806003865195E-2"/>
                  <c:y val="-2.02276347046755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C9-46B2-8038-413A158DEE8F}"/>
                </c:ext>
              </c:extLst>
            </c:dLbl>
            <c:dLbl>
              <c:idx val="1"/>
              <c:layout>
                <c:manualLayout>
                  <c:x val="-4.9279805290897705E-2"/>
                  <c:y val="-3.09992539720288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C9-46B2-8038-413A158DEE8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Sheet1!$A$2:$A$3</c:f>
              <c:strCache>
                <c:ptCount val="2"/>
                <c:pt idx="0">
                  <c:v>مطالعه 1398</c:v>
                </c:pt>
                <c:pt idx="1">
                  <c:v>مطالعه 1402</c:v>
                </c:pt>
              </c:strCache>
            </c:strRef>
          </c:cat>
          <c:val>
            <c:numRef>
              <c:f>Sheet1!$C$2:$C$3</c:f>
              <c:numCache>
                <c:formatCode>#,##0</c:formatCode>
                <c:ptCount val="2"/>
                <c:pt idx="0">
                  <c:v>530023</c:v>
                </c:pt>
                <c:pt idx="1">
                  <c:v>254153</c:v>
                </c:pt>
              </c:numCache>
            </c:numRef>
          </c:val>
          <c:smooth val="0"/>
          <c:extLst>
            <c:ext xmlns:c16="http://schemas.microsoft.com/office/drawing/2014/chart" uri="{C3380CC4-5D6E-409C-BE32-E72D297353CC}">
              <c16:uniqueId val="{00000003-0CC9-46B2-8038-413A158DEE8F}"/>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224603360"/>
        <c:axId val="224606272"/>
      </c:lineChart>
      <c:catAx>
        <c:axId val="22460336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fa-IR"/>
          </a:p>
        </c:txPr>
        <c:crossAx val="224606272"/>
        <c:crosses val="autoZero"/>
        <c:auto val="1"/>
        <c:lblAlgn val="ctr"/>
        <c:lblOffset val="100"/>
        <c:noMultiLvlLbl val="0"/>
      </c:catAx>
      <c:valAx>
        <c:axId val="224606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fa-IR"/>
          </a:p>
        </c:txPr>
        <c:crossAx val="224603360"/>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200" b="0" i="0" u="none" strike="noStrike" kern="1200" baseline="0">
                <a:solidFill>
                  <a:schemeClr val="dk1">
                    <a:lumMod val="65000"/>
                    <a:lumOff val="35000"/>
                  </a:schemeClr>
                </a:solidFill>
                <a:latin typeface="+mn-lt"/>
                <a:ea typeface="+mn-ea"/>
                <a:cs typeface="+mn-cs"/>
              </a:defRPr>
            </a:pPr>
            <a:endParaRPr lang="fa-IR"/>
          </a:p>
        </c:txPr>
      </c:dTable>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fa-I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a:outerShdw blurRad="50800" dist="38100" dir="2700000" algn="tl" rotWithShape="0">
        <a:prstClr val="black">
          <a:alpha val="40000"/>
        </a:prstClr>
      </a:outerShdw>
    </a:effectLst>
  </c:spPr>
  <c:txPr>
    <a:bodyPr/>
    <a:lstStyle/>
    <a:p>
      <a:pPr>
        <a:defRPr/>
      </a:pPr>
      <a:endParaRPr lang="fa-I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fa-IR" sz="2000" dirty="0">
                <a:solidFill>
                  <a:schemeClr val="tx1"/>
                </a:solidFill>
                <a:cs typeface="B Nazanin" panose="00000400000000000000" pitchFamily="2" charset="-78"/>
              </a:rPr>
              <a:t>تعداد زنان متاهل گروههای مختلف سنی</a:t>
            </a:r>
            <a:endParaRPr lang="en-US" sz="2000" dirty="0">
              <a:solidFill>
                <a:schemeClr val="tx1"/>
              </a:solidFill>
              <a:cs typeface="B Nazanin" panose="00000400000000000000" pitchFamily="2" charset="-78"/>
            </a:endParaRPr>
          </a:p>
        </c:rich>
      </c:tx>
      <c:layout>
        <c:manualLayout>
          <c:xMode val="edge"/>
          <c:yMode val="edge"/>
          <c:x val="0.21971647348880244"/>
          <c:y val="1.1068809793543456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fa-IR"/>
        </a:p>
      </c:txPr>
    </c:title>
    <c:autoTitleDeleted val="0"/>
    <c:plotArea>
      <c:layout>
        <c:manualLayout>
          <c:layoutTarget val="inner"/>
          <c:xMode val="edge"/>
          <c:yMode val="edge"/>
          <c:x val="0.110950306280578"/>
          <c:y val="9.5880749506166305E-2"/>
          <c:w val="0.88802595964566933"/>
          <c:h val="0.7757388193241469"/>
        </c:manualLayout>
      </c:layout>
      <c:barChart>
        <c:barDir val="col"/>
        <c:grouping val="clustered"/>
        <c:varyColors val="0"/>
        <c:ser>
          <c:idx val="0"/>
          <c:order val="0"/>
          <c:tx>
            <c:strRef>
              <c:f>Sheet1!$B$1</c:f>
              <c:strCache>
                <c:ptCount val="1"/>
                <c:pt idx="0">
                  <c:v>متاهلین</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layout>
                <c:manualLayout>
                  <c:x val="0"/>
                  <c:y val="1.51279484639819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15-45EE-9BCE-A4DE0A9763B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fa-I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15-19 سال</c:v>
                </c:pt>
                <c:pt idx="1">
                  <c:v>20-34 سال</c:v>
                </c:pt>
                <c:pt idx="2">
                  <c:v>35-49 سال</c:v>
                </c:pt>
                <c:pt idx="3">
                  <c:v>15-49 سال</c:v>
                </c:pt>
              </c:strCache>
            </c:strRef>
          </c:cat>
          <c:val>
            <c:numRef>
              <c:f>Sheet1!$B$2:$B$5</c:f>
              <c:numCache>
                <c:formatCode>General</c:formatCode>
                <c:ptCount val="4"/>
                <c:pt idx="0">
                  <c:v>0.35799999999999998</c:v>
                </c:pt>
                <c:pt idx="1">
                  <c:v>5.5940000000000003</c:v>
                </c:pt>
                <c:pt idx="2">
                  <c:v>9.6</c:v>
                </c:pt>
                <c:pt idx="3">
                  <c:v>15.553000000000001</c:v>
                </c:pt>
              </c:numCache>
            </c:numRef>
          </c:val>
          <c:extLst>
            <c:ext xmlns:c16="http://schemas.microsoft.com/office/drawing/2014/chart" uri="{C3380CC4-5D6E-409C-BE32-E72D297353CC}">
              <c16:uniqueId val="{00000000-4129-4E0F-A3C4-5E848FF746E6}"/>
            </c:ext>
          </c:extLst>
        </c:ser>
        <c:dLbls>
          <c:dLblPos val="inEnd"/>
          <c:showLegendKey val="0"/>
          <c:showVal val="1"/>
          <c:showCatName val="0"/>
          <c:showSerName val="0"/>
          <c:showPercent val="0"/>
          <c:showBubbleSize val="0"/>
        </c:dLbls>
        <c:gapWidth val="100"/>
        <c:overlap val="-24"/>
        <c:axId val="1309747856"/>
        <c:axId val="1309744112"/>
      </c:barChart>
      <c:catAx>
        <c:axId val="13097478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a-IR"/>
          </a:p>
        </c:txPr>
        <c:crossAx val="1309744112"/>
        <c:crosses val="autoZero"/>
        <c:auto val="1"/>
        <c:lblAlgn val="ctr"/>
        <c:lblOffset val="100"/>
        <c:noMultiLvlLbl val="0"/>
      </c:catAx>
      <c:valAx>
        <c:axId val="130974411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fa-IR"/>
                  <a:t>تعداد به میلیون نفر</a:t>
                </a:r>
                <a:endParaRPr lang="en-US"/>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fa-I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a-IR"/>
          </a:p>
        </c:txPr>
        <c:crossAx val="1309747856"/>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2"/>
                </a:solidFill>
                <a:latin typeface="+mn-lt"/>
                <a:ea typeface="+mn-ea"/>
                <a:cs typeface="+mn-cs"/>
              </a:defRPr>
            </a:pPr>
            <a:endParaRPr lang="fa-IR"/>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w="28575">
      <a:solidFill>
        <a:schemeClr val="accent2">
          <a:lumMod val="75000"/>
        </a:schemeClr>
      </a:solidFill>
    </a:ln>
    <a:effectLst/>
  </c:spPr>
  <c:txPr>
    <a:bodyPr/>
    <a:lstStyle/>
    <a:p>
      <a:pPr>
        <a:defRPr/>
      </a:pPr>
      <a:endParaRPr lang="fa-I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0.31934</cdr:x>
      <cdr:y>0.38774</cdr:y>
    </cdr:from>
    <cdr:to>
      <cdr:x>0.46031</cdr:x>
      <cdr:y>0.4462</cdr:y>
    </cdr:to>
    <cdr:sp macro="" textlink="">
      <cdr:nvSpPr>
        <cdr:cNvPr id="2" name="TextBox 1">
          <a:extLst xmlns:a="http://schemas.openxmlformats.org/drawingml/2006/main">
            <a:ext uri="{FF2B5EF4-FFF2-40B4-BE49-F238E27FC236}">
              <a16:creationId xmlns:a16="http://schemas.microsoft.com/office/drawing/2014/main" id="{A71A94D7-A7CC-457D-8C1B-4957A4B7C9FF}"/>
            </a:ext>
          </a:extLst>
        </cdr:cNvPr>
        <cdr:cNvSpPr txBox="1"/>
      </cdr:nvSpPr>
      <cdr:spPr>
        <a:xfrm xmlns:a="http://schemas.openxmlformats.org/drawingml/2006/main">
          <a:off x="1691638" y="2290570"/>
          <a:ext cx="746738" cy="345329"/>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100" dirty="0">
              <a:solidFill>
                <a:srgbClr val="FF0000"/>
              </a:solidFill>
            </a:rPr>
            <a:t>(194,775)</a:t>
          </a:r>
          <a:endParaRPr lang="fa-IR" sz="1100" dirty="0">
            <a:solidFill>
              <a:srgbClr val="FF0000"/>
            </a:solidFill>
          </a:endParaRPr>
        </a:p>
      </cdr:txBody>
    </cdr:sp>
  </cdr:relSizeAnchor>
  <cdr:relSizeAnchor xmlns:cdr="http://schemas.openxmlformats.org/drawingml/2006/chartDrawing">
    <cdr:from>
      <cdr:x>0.47938</cdr:x>
      <cdr:y>0.31577</cdr:y>
    </cdr:from>
    <cdr:to>
      <cdr:x>0.62035</cdr:x>
      <cdr:y>0.37423</cdr:y>
    </cdr:to>
    <cdr:sp macro="" textlink="">
      <cdr:nvSpPr>
        <cdr:cNvPr id="3" name="TextBox 1">
          <a:extLst xmlns:a="http://schemas.openxmlformats.org/drawingml/2006/main">
            <a:ext uri="{FF2B5EF4-FFF2-40B4-BE49-F238E27FC236}">
              <a16:creationId xmlns:a16="http://schemas.microsoft.com/office/drawing/2014/main" id="{8E9006AB-B837-48E3-8DFC-77EB57C70DA7}"/>
            </a:ext>
          </a:extLst>
        </cdr:cNvPr>
        <cdr:cNvSpPr txBox="1"/>
      </cdr:nvSpPr>
      <cdr:spPr>
        <a:xfrm xmlns:a="http://schemas.openxmlformats.org/drawingml/2006/main">
          <a:off x="2539429" y="1865414"/>
          <a:ext cx="746738" cy="345328"/>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rgbClr val="FF0000"/>
              </a:solidFill>
            </a:rPr>
            <a:t>(227,699)</a:t>
          </a:r>
          <a:endParaRPr lang="fa-IR" sz="1100" dirty="0">
            <a:solidFill>
              <a:srgbClr val="FF0000"/>
            </a:solidFill>
          </a:endParaRPr>
        </a:p>
      </cdr:txBody>
    </cdr:sp>
  </cdr:relSizeAnchor>
  <cdr:relSizeAnchor xmlns:cdr="http://schemas.openxmlformats.org/drawingml/2006/chartDrawing">
    <cdr:from>
      <cdr:x>0.61431</cdr:x>
      <cdr:y>0.26145</cdr:y>
    </cdr:from>
    <cdr:to>
      <cdr:x>0.75527</cdr:x>
      <cdr:y>0.31991</cdr:y>
    </cdr:to>
    <cdr:sp macro="" textlink="">
      <cdr:nvSpPr>
        <cdr:cNvPr id="4" name="TextBox 1">
          <a:extLst xmlns:a="http://schemas.openxmlformats.org/drawingml/2006/main">
            <a:ext uri="{FF2B5EF4-FFF2-40B4-BE49-F238E27FC236}">
              <a16:creationId xmlns:a16="http://schemas.microsoft.com/office/drawing/2014/main" id="{8E9006AB-B837-48E3-8DFC-77EB57C70DA7}"/>
            </a:ext>
          </a:extLst>
        </cdr:cNvPr>
        <cdr:cNvSpPr txBox="1"/>
      </cdr:nvSpPr>
      <cdr:spPr>
        <a:xfrm xmlns:a="http://schemas.openxmlformats.org/drawingml/2006/main">
          <a:off x="3254165" y="1544530"/>
          <a:ext cx="746738" cy="345328"/>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rgbClr val="FF0000"/>
              </a:solidFill>
            </a:rPr>
            <a:t>(241,402)</a:t>
          </a:r>
          <a:endParaRPr lang="fa-IR" sz="1100" dirty="0">
            <a:solidFill>
              <a:srgbClr val="FF0000"/>
            </a:solidFill>
          </a:endParaRPr>
        </a:p>
      </cdr:txBody>
    </cdr:sp>
  </cdr:relSizeAnchor>
  <cdr:relSizeAnchor xmlns:cdr="http://schemas.openxmlformats.org/drawingml/2006/chartDrawing">
    <cdr:from>
      <cdr:x>0.7438</cdr:x>
      <cdr:y>0.2056</cdr:y>
    </cdr:from>
    <cdr:to>
      <cdr:x>0.88476</cdr:x>
      <cdr:y>0.26406</cdr:y>
    </cdr:to>
    <cdr:sp macro="" textlink="">
      <cdr:nvSpPr>
        <cdr:cNvPr id="5" name="TextBox 1">
          <a:extLst xmlns:a="http://schemas.openxmlformats.org/drawingml/2006/main">
            <a:ext uri="{FF2B5EF4-FFF2-40B4-BE49-F238E27FC236}">
              <a16:creationId xmlns:a16="http://schemas.microsoft.com/office/drawing/2014/main" id="{8E9006AB-B837-48E3-8DFC-77EB57C70DA7}"/>
            </a:ext>
          </a:extLst>
        </cdr:cNvPr>
        <cdr:cNvSpPr txBox="1"/>
      </cdr:nvSpPr>
      <cdr:spPr>
        <a:xfrm xmlns:a="http://schemas.openxmlformats.org/drawingml/2006/main">
          <a:off x="3940109" y="1214583"/>
          <a:ext cx="746738" cy="345329"/>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rgbClr val="FF0000"/>
              </a:solidFill>
            </a:rPr>
            <a:t>(261,757)</a:t>
          </a:r>
          <a:endParaRPr lang="fa-IR" sz="1100" dirty="0">
            <a:solidFill>
              <a:srgbClr val="FF0000"/>
            </a:solidFill>
          </a:endParaRPr>
        </a:p>
      </cdr:txBody>
    </cdr:sp>
  </cdr:relSizeAnchor>
  <cdr:relSizeAnchor xmlns:cdr="http://schemas.openxmlformats.org/drawingml/2006/chartDrawing">
    <cdr:from>
      <cdr:x>0.85903</cdr:x>
      <cdr:y>0.16593</cdr:y>
    </cdr:from>
    <cdr:to>
      <cdr:x>1</cdr:x>
      <cdr:y>0.22439</cdr:y>
    </cdr:to>
    <cdr:sp macro="" textlink="">
      <cdr:nvSpPr>
        <cdr:cNvPr id="6" name="TextBox 1">
          <a:extLst xmlns:a="http://schemas.openxmlformats.org/drawingml/2006/main">
            <a:ext uri="{FF2B5EF4-FFF2-40B4-BE49-F238E27FC236}">
              <a16:creationId xmlns:a16="http://schemas.microsoft.com/office/drawing/2014/main" id="{8E9006AB-B837-48E3-8DFC-77EB57C70DA7}"/>
            </a:ext>
          </a:extLst>
        </cdr:cNvPr>
        <cdr:cNvSpPr txBox="1"/>
      </cdr:nvSpPr>
      <cdr:spPr>
        <a:xfrm xmlns:a="http://schemas.openxmlformats.org/drawingml/2006/main">
          <a:off x="4550548" y="980234"/>
          <a:ext cx="746738" cy="345329"/>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rgbClr val="FF0000"/>
              </a:solidFill>
            </a:rPr>
            <a:t>(262,720)</a:t>
          </a:r>
          <a:endParaRPr lang="fa-IR" sz="1100"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0.38551</cdr:x>
      <cdr:y>0.52341</cdr:y>
    </cdr:from>
    <cdr:to>
      <cdr:x>0.4898</cdr:x>
      <cdr:y>0.57643</cdr:y>
    </cdr:to>
    <cdr:sp macro="" textlink="">
      <cdr:nvSpPr>
        <cdr:cNvPr id="2" name="TextBox 16">
          <a:extLst xmlns:a="http://schemas.openxmlformats.org/drawingml/2006/main">
            <a:ext uri="{FF2B5EF4-FFF2-40B4-BE49-F238E27FC236}">
              <a16:creationId xmlns:a16="http://schemas.microsoft.com/office/drawing/2014/main" id="{D999263A-6BB4-4ACC-81A8-AC077EAE9A54}"/>
            </a:ext>
          </a:extLst>
        </cdr:cNvPr>
        <cdr:cNvSpPr txBox="1"/>
      </cdr:nvSpPr>
      <cdr:spPr>
        <a:xfrm xmlns:a="http://schemas.openxmlformats.org/drawingml/2006/main">
          <a:off x="2425282" y="3488621"/>
          <a:ext cx="656098" cy="353388"/>
        </a:xfrm>
        <a:prstGeom xmlns:a="http://schemas.openxmlformats.org/drawingml/2006/main" prst="rect">
          <a:avLst/>
        </a:prstGeom>
        <a:noFill xmlns:a="http://schemas.openxmlformats.org/drawingml/2006/main"/>
      </cdr:spPr>
      <cdr:txBody>
        <a:bodyPr xmlns:a="http://schemas.openxmlformats.org/drawingml/2006/main" wrap="square" rtlCol="1">
          <a:spAutoFit/>
        </a:bodyPr>
        <a:lstStyle xmlns:a="http://schemas.openxmlformats.org/drawingml/2006/main">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a-IR" dirty="0">
              <a:cs typeface="B Nazanin" panose="00000400000000000000" pitchFamily="2" charset="-78"/>
            </a:rPr>
            <a:t>دوم</a:t>
          </a:r>
        </a:p>
      </cdr:txBody>
    </cdr:sp>
  </cdr:relSizeAnchor>
  <cdr:relSizeAnchor xmlns:cdr="http://schemas.openxmlformats.org/drawingml/2006/chartDrawing">
    <cdr:from>
      <cdr:x>0.35951</cdr:x>
      <cdr:y>0.31307</cdr:y>
    </cdr:from>
    <cdr:to>
      <cdr:x>0.51547</cdr:x>
      <cdr:y>0.36849</cdr:y>
    </cdr:to>
    <cdr:sp macro="" textlink="">
      <cdr:nvSpPr>
        <cdr:cNvPr id="3" name="TextBox 16">
          <a:extLst xmlns:a="http://schemas.openxmlformats.org/drawingml/2006/main">
            <a:ext uri="{FF2B5EF4-FFF2-40B4-BE49-F238E27FC236}">
              <a16:creationId xmlns:a16="http://schemas.microsoft.com/office/drawing/2014/main" id="{D999263A-6BB4-4ACC-81A8-AC077EAE9A54}"/>
            </a:ext>
          </a:extLst>
        </cdr:cNvPr>
        <cdr:cNvSpPr txBox="1"/>
      </cdr:nvSpPr>
      <cdr:spPr>
        <a:xfrm xmlns:a="http://schemas.openxmlformats.org/drawingml/2006/main" rot="2407373">
          <a:off x="2261702" y="2086699"/>
          <a:ext cx="981148" cy="369332"/>
        </a:xfrm>
        <a:prstGeom xmlns:a="http://schemas.openxmlformats.org/drawingml/2006/main" prst="rect">
          <a:avLst/>
        </a:prstGeom>
        <a:noFill xmlns:a="http://schemas.openxmlformats.org/drawingml/2006/main"/>
      </cdr:spPr>
      <cdr:txBody>
        <a:bodyPr xmlns:a="http://schemas.openxmlformats.org/drawingml/2006/main" wrap="square" rtlCol="1">
          <a:spAutoFit/>
        </a:bodyPr>
        <a:lstStyle xmlns:a="http://schemas.openxmlformats.org/drawingml/2006/main">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a-IR" dirty="0">
              <a:cs typeface="B Nazanin" panose="00000400000000000000" pitchFamily="2" charset="-78"/>
            </a:rPr>
            <a:t>سوم به بعد</a:t>
          </a:r>
        </a:p>
      </cdr:txBody>
    </cdr:sp>
  </cdr:relSizeAnchor>
</c:userShapes>
</file>

<file path=ppt/drawings/drawing3.xml><?xml version="1.0" encoding="utf-8"?>
<c:userShapes xmlns:c="http://schemas.openxmlformats.org/drawingml/2006/chart">
  <cdr:relSizeAnchor xmlns:cdr="http://schemas.openxmlformats.org/drawingml/2006/chartDrawing">
    <cdr:from>
      <cdr:x>0.62158</cdr:x>
      <cdr:y>0.48966</cdr:y>
    </cdr:from>
    <cdr:to>
      <cdr:x>0.74784</cdr:x>
      <cdr:y>0.53868</cdr:y>
    </cdr:to>
    <cdr:sp macro="" textlink="">
      <cdr:nvSpPr>
        <cdr:cNvPr id="2" name="TextBox 1">
          <a:extLst xmlns:a="http://schemas.openxmlformats.org/drawingml/2006/main">
            <a:ext uri="{FF2B5EF4-FFF2-40B4-BE49-F238E27FC236}">
              <a16:creationId xmlns:a16="http://schemas.microsoft.com/office/drawing/2014/main" id="{5B8191DD-308C-4282-B4DE-8035AAA578D7}"/>
            </a:ext>
          </a:extLst>
        </cdr:cNvPr>
        <cdr:cNvSpPr txBox="1"/>
      </cdr:nvSpPr>
      <cdr:spPr>
        <a:xfrm xmlns:a="http://schemas.openxmlformats.org/drawingml/2006/main">
          <a:off x="3956936" y="3118670"/>
          <a:ext cx="803740" cy="312192"/>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fa-IR" sz="1000" b="1" dirty="0">
              <a:solidFill>
                <a:schemeClr val="bg1"/>
              </a:solidFill>
            </a:rPr>
            <a:t>(61.7%)</a:t>
          </a:r>
        </a:p>
      </cdr:txBody>
    </cdr:sp>
  </cdr:relSizeAnchor>
  <cdr:relSizeAnchor xmlns:cdr="http://schemas.openxmlformats.org/drawingml/2006/chartDrawing">
    <cdr:from>
      <cdr:x>0.40311</cdr:x>
      <cdr:y>0.66002</cdr:y>
    </cdr:from>
    <cdr:to>
      <cdr:x>0.52937</cdr:x>
      <cdr:y>0.70904</cdr:y>
    </cdr:to>
    <cdr:sp macro="" textlink="">
      <cdr:nvSpPr>
        <cdr:cNvPr id="3" name="TextBox 1">
          <a:extLst xmlns:a="http://schemas.openxmlformats.org/drawingml/2006/main">
            <a:ext uri="{FF2B5EF4-FFF2-40B4-BE49-F238E27FC236}">
              <a16:creationId xmlns:a16="http://schemas.microsoft.com/office/drawing/2014/main" id="{8882AD5A-62A4-46AB-BAED-E1F136A9496F}"/>
            </a:ext>
          </a:extLst>
        </cdr:cNvPr>
        <cdr:cNvSpPr txBox="1"/>
      </cdr:nvSpPr>
      <cdr:spPr>
        <a:xfrm xmlns:a="http://schemas.openxmlformats.org/drawingml/2006/main">
          <a:off x="2566144" y="4203711"/>
          <a:ext cx="803740" cy="312193"/>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a-IR" sz="1000" b="1" dirty="0">
              <a:solidFill>
                <a:schemeClr val="bg1"/>
              </a:solidFill>
            </a:rPr>
            <a:t>(36%)</a:t>
          </a:r>
        </a:p>
      </cdr:txBody>
    </cdr:sp>
  </cdr:relSizeAnchor>
  <cdr:relSizeAnchor xmlns:cdr="http://schemas.openxmlformats.org/drawingml/2006/chartDrawing">
    <cdr:from>
      <cdr:x>0.18353</cdr:x>
      <cdr:y>0.84542</cdr:y>
    </cdr:from>
    <cdr:to>
      <cdr:x>0.30979</cdr:x>
      <cdr:y>0.89444</cdr:y>
    </cdr:to>
    <cdr:sp macro="" textlink="">
      <cdr:nvSpPr>
        <cdr:cNvPr id="4" name="TextBox 1">
          <a:extLst xmlns:a="http://schemas.openxmlformats.org/drawingml/2006/main">
            <a:ext uri="{FF2B5EF4-FFF2-40B4-BE49-F238E27FC236}">
              <a16:creationId xmlns:a16="http://schemas.microsoft.com/office/drawing/2014/main" id="{8882AD5A-62A4-46AB-BAED-E1F136A9496F}"/>
            </a:ext>
          </a:extLst>
        </cdr:cNvPr>
        <cdr:cNvSpPr txBox="1"/>
      </cdr:nvSpPr>
      <cdr:spPr>
        <a:xfrm xmlns:a="http://schemas.openxmlformats.org/drawingml/2006/main">
          <a:off x="1168334" y="5384521"/>
          <a:ext cx="803740" cy="312192"/>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a-IR" sz="900" b="1" dirty="0">
              <a:solidFill>
                <a:schemeClr val="bg1"/>
              </a:solidFill>
            </a:rPr>
            <a:t>(2.3%)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F223E8B-14DD-42E7-80D3-5BC38A713953}" type="datetimeFigureOut">
              <a:rPr lang="fa-IR" smtClean="0"/>
              <a:t>16/05/1447</a:t>
            </a:fld>
            <a:endParaRPr lang="fa-IR"/>
          </a:p>
        </p:txBody>
      </p:sp>
      <p:sp>
        <p:nvSpPr>
          <p:cNvPr id="4" name="Slide Image Placeholder 3"/>
          <p:cNvSpPr>
            <a:spLocks noGrp="1" noRot="1" noChangeAspect="1"/>
          </p:cNvSpPr>
          <p:nvPr>
            <p:ph type="sldImg" idx="2"/>
          </p:nvPr>
        </p:nvSpPr>
        <p:spPr>
          <a:xfrm>
            <a:off x="1008063" y="1143000"/>
            <a:ext cx="4841875"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21F93384-F515-40F6-AED8-CFA6B6DFAA06}" type="slidenum">
              <a:rPr lang="fa-IR" smtClean="0"/>
              <a:t>‹#›</a:t>
            </a:fld>
            <a:endParaRPr lang="fa-IR"/>
          </a:p>
        </p:txBody>
      </p:sp>
    </p:spTree>
    <p:extLst>
      <p:ext uri="{BB962C8B-B14F-4D97-AF65-F5344CB8AC3E}">
        <p14:creationId xmlns:p14="http://schemas.microsoft.com/office/powerpoint/2010/main" val="3096097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72011"/>
            <a:ext cx="9144000" cy="270594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4082310"/>
            <a:ext cx="9144000" cy="187653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73A82C-7E84-4E0C-8C86-051C43C8D00C}" type="datetimeFigureOut">
              <a:rPr lang="fa-IR" smtClean="0"/>
              <a:t>16/05/1447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B1F277-4616-46C1-883C-D5330B969BF0}" type="slidenum">
              <a:rPr lang="fa-IR" smtClean="0"/>
              <a:t>‹#›</a:t>
            </a:fld>
            <a:endParaRPr lang="fa-IR"/>
          </a:p>
        </p:txBody>
      </p:sp>
    </p:spTree>
    <p:extLst>
      <p:ext uri="{BB962C8B-B14F-4D97-AF65-F5344CB8AC3E}">
        <p14:creationId xmlns:p14="http://schemas.microsoft.com/office/powerpoint/2010/main" val="4114869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73A82C-7E84-4E0C-8C86-051C43C8D00C}" type="datetimeFigureOut">
              <a:rPr lang="fa-IR" smtClean="0"/>
              <a:t>16/05/1447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B1F277-4616-46C1-883C-D5330B969BF0}" type="slidenum">
              <a:rPr lang="fa-IR" smtClean="0"/>
              <a:t>‹#›</a:t>
            </a:fld>
            <a:endParaRPr lang="fa-IR"/>
          </a:p>
        </p:txBody>
      </p:sp>
    </p:spTree>
    <p:extLst>
      <p:ext uri="{BB962C8B-B14F-4D97-AF65-F5344CB8AC3E}">
        <p14:creationId xmlns:p14="http://schemas.microsoft.com/office/powerpoint/2010/main" val="181007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3808"/>
            <a:ext cx="2628900"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3808"/>
            <a:ext cx="7734300"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73A82C-7E84-4E0C-8C86-051C43C8D00C}" type="datetimeFigureOut">
              <a:rPr lang="fa-IR" smtClean="0"/>
              <a:t>16/05/1447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B1F277-4616-46C1-883C-D5330B969BF0}" type="slidenum">
              <a:rPr lang="fa-IR" smtClean="0"/>
              <a:t>‹#›</a:t>
            </a:fld>
            <a:endParaRPr lang="fa-IR"/>
          </a:p>
        </p:txBody>
      </p:sp>
    </p:spTree>
    <p:extLst>
      <p:ext uri="{BB962C8B-B14F-4D97-AF65-F5344CB8AC3E}">
        <p14:creationId xmlns:p14="http://schemas.microsoft.com/office/powerpoint/2010/main" val="300606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73A82C-7E84-4E0C-8C86-051C43C8D00C}" type="datetimeFigureOut">
              <a:rPr lang="fa-IR" smtClean="0"/>
              <a:t>16/05/1447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B1F277-4616-46C1-883C-D5330B969BF0}" type="slidenum">
              <a:rPr lang="fa-IR" smtClean="0"/>
              <a:t>‹#›</a:t>
            </a:fld>
            <a:endParaRPr lang="fa-IR"/>
          </a:p>
        </p:txBody>
      </p:sp>
    </p:spTree>
    <p:extLst>
      <p:ext uri="{BB962C8B-B14F-4D97-AF65-F5344CB8AC3E}">
        <p14:creationId xmlns:p14="http://schemas.microsoft.com/office/powerpoint/2010/main" val="328862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937704"/>
            <a:ext cx="10515600" cy="3233102"/>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5201392"/>
            <a:ext cx="10515600" cy="170021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73A82C-7E84-4E0C-8C86-051C43C8D00C}" type="datetimeFigureOut">
              <a:rPr lang="fa-IR" smtClean="0"/>
              <a:t>16/05/1447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B1F277-4616-46C1-883C-D5330B969BF0}" type="slidenum">
              <a:rPr lang="fa-IR" smtClean="0"/>
              <a:t>‹#›</a:t>
            </a:fld>
            <a:endParaRPr lang="fa-IR"/>
          </a:p>
        </p:txBody>
      </p:sp>
    </p:spTree>
    <p:extLst>
      <p:ext uri="{BB962C8B-B14F-4D97-AF65-F5344CB8AC3E}">
        <p14:creationId xmlns:p14="http://schemas.microsoft.com/office/powerpoint/2010/main" val="17761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069042"/>
            <a:ext cx="518160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069042"/>
            <a:ext cx="518160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73A82C-7E84-4E0C-8C86-051C43C8D00C}" type="datetimeFigureOut">
              <a:rPr lang="fa-IR" smtClean="0"/>
              <a:t>16/05/1447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CB1F277-4616-46C1-883C-D5330B969BF0}" type="slidenum">
              <a:rPr lang="fa-IR" smtClean="0"/>
              <a:t>‹#›</a:t>
            </a:fld>
            <a:endParaRPr lang="fa-IR"/>
          </a:p>
        </p:txBody>
      </p:sp>
    </p:spTree>
    <p:extLst>
      <p:ext uri="{BB962C8B-B14F-4D97-AF65-F5344CB8AC3E}">
        <p14:creationId xmlns:p14="http://schemas.microsoft.com/office/powerpoint/2010/main" val="676312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13809"/>
            <a:ext cx="1051560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905318"/>
            <a:ext cx="5157787" cy="9337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839085"/>
            <a:ext cx="5157787"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905318"/>
            <a:ext cx="5183188" cy="9337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39085"/>
            <a:ext cx="518318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73A82C-7E84-4E0C-8C86-051C43C8D00C}" type="datetimeFigureOut">
              <a:rPr lang="fa-IR" smtClean="0"/>
              <a:t>16/05/1447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CB1F277-4616-46C1-883C-D5330B969BF0}" type="slidenum">
              <a:rPr lang="fa-IR" smtClean="0"/>
              <a:t>‹#›</a:t>
            </a:fld>
            <a:endParaRPr lang="fa-IR"/>
          </a:p>
        </p:txBody>
      </p:sp>
    </p:spTree>
    <p:extLst>
      <p:ext uri="{BB962C8B-B14F-4D97-AF65-F5344CB8AC3E}">
        <p14:creationId xmlns:p14="http://schemas.microsoft.com/office/powerpoint/2010/main" val="140257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73A82C-7E84-4E0C-8C86-051C43C8D00C}" type="datetimeFigureOut">
              <a:rPr lang="fa-IR" smtClean="0"/>
              <a:t>16/05/1447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CB1F277-4616-46C1-883C-D5330B969BF0}" type="slidenum">
              <a:rPr lang="fa-IR" smtClean="0"/>
              <a:t>‹#›</a:t>
            </a:fld>
            <a:endParaRPr lang="fa-IR"/>
          </a:p>
        </p:txBody>
      </p:sp>
    </p:spTree>
    <p:extLst>
      <p:ext uri="{BB962C8B-B14F-4D97-AF65-F5344CB8AC3E}">
        <p14:creationId xmlns:p14="http://schemas.microsoft.com/office/powerpoint/2010/main" val="212742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3A82C-7E84-4E0C-8C86-051C43C8D00C}" type="datetimeFigureOut">
              <a:rPr lang="fa-IR" smtClean="0"/>
              <a:t>16/05/1447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CB1F277-4616-46C1-883C-D5330B969BF0}" type="slidenum">
              <a:rPr lang="fa-IR" smtClean="0"/>
              <a:t>‹#›</a:t>
            </a:fld>
            <a:endParaRPr lang="fa-IR"/>
          </a:p>
        </p:txBody>
      </p:sp>
    </p:spTree>
    <p:extLst>
      <p:ext uri="{BB962C8B-B14F-4D97-AF65-F5344CB8AC3E}">
        <p14:creationId xmlns:p14="http://schemas.microsoft.com/office/powerpoint/2010/main" val="163631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518160"/>
            <a:ext cx="3932237" cy="181356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119082"/>
            <a:ext cx="6172200" cy="55234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331720"/>
            <a:ext cx="3932237" cy="4319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73A82C-7E84-4E0C-8C86-051C43C8D00C}" type="datetimeFigureOut">
              <a:rPr lang="fa-IR" smtClean="0"/>
              <a:t>16/05/1447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CB1F277-4616-46C1-883C-D5330B969BF0}" type="slidenum">
              <a:rPr lang="fa-IR" smtClean="0"/>
              <a:t>‹#›</a:t>
            </a:fld>
            <a:endParaRPr lang="fa-IR"/>
          </a:p>
        </p:txBody>
      </p:sp>
    </p:spTree>
    <p:extLst>
      <p:ext uri="{BB962C8B-B14F-4D97-AF65-F5344CB8AC3E}">
        <p14:creationId xmlns:p14="http://schemas.microsoft.com/office/powerpoint/2010/main" val="3500855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518160"/>
            <a:ext cx="3932237" cy="181356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119082"/>
            <a:ext cx="6172200" cy="552344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331720"/>
            <a:ext cx="3932237" cy="4319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73A82C-7E84-4E0C-8C86-051C43C8D00C}" type="datetimeFigureOut">
              <a:rPr lang="fa-IR" smtClean="0"/>
              <a:t>16/05/1447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CB1F277-4616-46C1-883C-D5330B969BF0}" type="slidenum">
              <a:rPr lang="fa-IR" smtClean="0"/>
              <a:t>‹#›</a:t>
            </a:fld>
            <a:endParaRPr lang="fa-IR"/>
          </a:p>
        </p:txBody>
      </p:sp>
    </p:spTree>
    <p:extLst>
      <p:ext uri="{BB962C8B-B14F-4D97-AF65-F5344CB8AC3E}">
        <p14:creationId xmlns:p14="http://schemas.microsoft.com/office/powerpoint/2010/main" val="481718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13809"/>
            <a:ext cx="1051560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069042"/>
            <a:ext cx="1051560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7203864"/>
            <a:ext cx="2743200" cy="413808"/>
          </a:xfrm>
          <a:prstGeom prst="rect">
            <a:avLst/>
          </a:prstGeom>
        </p:spPr>
        <p:txBody>
          <a:bodyPr vert="horz" lIns="91440" tIns="45720" rIns="91440" bIns="45720" rtlCol="0" anchor="ctr"/>
          <a:lstStyle>
            <a:lvl1pPr algn="l">
              <a:defRPr sz="1200">
                <a:solidFill>
                  <a:schemeClr val="tx1">
                    <a:tint val="75000"/>
                  </a:schemeClr>
                </a:solidFill>
              </a:defRPr>
            </a:lvl1pPr>
          </a:lstStyle>
          <a:p>
            <a:fld id="{BB73A82C-7E84-4E0C-8C86-051C43C8D00C}" type="datetimeFigureOut">
              <a:rPr lang="fa-IR" smtClean="0"/>
              <a:t>16/05/1447</a:t>
            </a:fld>
            <a:endParaRPr lang="fa-IR"/>
          </a:p>
        </p:txBody>
      </p:sp>
      <p:sp>
        <p:nvSpPr>
          <p:cNvPr id="5" name="Footer Placeholder 4"/>
          <p:cNvSpPr>
            <a:spLocks noGrp="1"/>
          </p:cNvSpPr>
          <p:nvPr>
            <p:ph type="ftr" sz="quarter" idx="3"/>
          </p:nvPr>
        </p:nvSpPr>
        <p:spPr>
          <a:xfrm>
            <a:off x="4038600" y="7203864"/>
            <a:ext cx="411480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7203864"/>
            <a:ext cx="274320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ECB1F277-4616-46C1-883C-D5330B969BF0}" type="slidenum">
              <a:rPr lang="fa-IR" smtClean="0"/>
              <a:t>‹#›</a:t>
            </a:fld>
            <a:endParaRPr lang="fa-IR"/>
          </a:p>
        </p:txBody>
      </p:sp>
    </p:spTree>
    <p:extLst>
      <p:ext uri="{BB962C8B-B14F-4D97-AF65-F5344CB8AC3E}">
        <p14:creationId xmlns:p14="http://schemas.microsoft.com/office/powerpoint/2010/main" val="39681862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P3#y1">
            <a:extLst>
              <a:ext uri="{FF2B5EF4-FFF2-40B4-BE49-F238E27FC236}">
                <a16:creationId xmlns:a16="http://schemas.microsoft.com/office/drawing/2014/main" id="{F49BE8B9-ED78-4905-9057-C24A7FA769BD}"/>
              </a:ext>
            </a:extLst>
          </p:cNvPr>
          <p:cNvSpPr/>
          <p:nvPr/>
        </p:nvSpPr>
        <p:spPr>
          <a:xfrm>
            <a:off x="3092074" y="1074279"/>
            <a:ext cx="6007861" cy="5375236"/>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1" fromWordArt="0" anchor="ctr" anchorCtr="0" forceAA="0" compatLnSpc="1">
            <a:prstTxWarp prst="textNoShape">
              <a:avLst/>
            </a:prstTxWarp>
            <a:noAutofit/>
          </a:bodyPr>
          <a:lstStyle/>
          <a:p>
            <a:endParaRPr lang="fa-IR" sz="1801"/>
          </a:p>
        </p:txBody>
      </p:sp>
    </p:spTree>
    <p:extLst>
      <p:ext uri="{BB962C8B-B14F-4D97-AF65-F5344CB8AC3E}">
        <p14:creationId xmlns:p14="http://schemas.microsoft.com/office/powerpoint/2010/main" val="3216884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29148F52-FDA3-43E5-9FA8-AB3B5D24CBAF}"/>
              </a:ext>
            </a:extLst>
          </p:cNvPr>
          <p:cNvSpPr>
            <a:spLocks noGrp="1"/>
          </p:cNvSpPr>
          <p:nvPr>
            <p:ph type="title"/>
          </p:nvPr>
        </p:nvSpPr>
        <p:spPr>
          <a:xfrm>
            <a:off x="7291294" y="1160018"/>
            <a:ext cx="4062506" cy="1325563"/>
          </a:xfrm>
        </p:spPr>
        <p:txBody>
          <a:bodyPr/>
          <a:lstStyle/>
          <a:p>
            <a:pPr algn="r" rtl="1"/>
            <a:r>
              <a:rPr lang="fa-IR" sz="2400" dirty="0">
                <a:solidFill>
                  <a:srgbClr val="0070C0"/>
                </a:solidFill>
                <a:latin typeface="+mn-lt"/>
                <a:ea typeface="+mn-ea"/>
                <a:cs typeface="B Titr" panose="00000700000000000000" pitchFamily="2" charset="-78"/>
              </a:rPr>
              <a:t>ب) وضعیت آمار سقط جنین</a:t>
            </a:r>
          </a:p>
        </p:txBody>
      </p:sp>
      <p:sp>
        <p:nvSpPr>
          <p:cNvPr id="23" name="Content Placeholder 2">
            <a:extLst>
              <a:ext uri="{FF2B5EF4-FFF2-40B4-BE49-F238E27FC236}">
                <a16:creationId xmlns:a16="http://schemas.microsoft.com/office/drawing/2014/main" id="{9BEC7971-CDF3-42A5-B601-1BB3B52A2F92}"/>
              </a:ext>
            </a:extLst>
          </p:cNvPr>
          <p:cNvSpPr>
            <a:spLocks noGrp="1"/>
          </p:cNvSpPr>
          <p:nvPr>
            <p:ph idx="1"/>
          </p:nvPr>
        </p:nvSpPr>
        <p:spPr>
          <a:xfrm>
            <a:off x="7488517" y="2548123"/>
            <a:ext cx="3961601" cy="4357449"/>
          </a:xfrm>
        </p:spPr>
        <p:txBody>
          <a:bodyPr>
            <a:noAutofit/>
          </a:bodyPr>
          <a:lstStyle/>
          <a:p>
            <a:pPr algn="just" rtl="1"/>
            <a:r>
              <a:rPr lang="fa-IR" sz="2201" b="1" dirty="0">
                <a:latin typeface="Calibri" panose="020F0502020204030204" pitchFamily="34" charset="0"/>
                <a:cs typeface="B Nazanin" panose="00000400000000000000" pitchFamily="2" charset="-78"/>
              </a:rPr>
              <a:t>آمار سقط جنین عمدی غیر قانونی که طبق مطالعه ملی سال 1398 با روش بسط شبکه ای برابر 530،023 اعلام شده بود، در مطالعه ملی سال 1402 با روش بسط شبکه ای به 254،153 رسید. و نسبت تعداد سقط عمدی به تعداد زنان در سن باروری نیز از 2.4% به 1.07% کاهش یافت. </a:t>
            </a:r>
          </a:p>
        </p:txBody>
      </p:sp>
      <p:graphicFrame>
        <p:nvGraphicFramePr>
          <p:cNvPr id="5" name="Chart 4">
            <a:extLst>
              <a:ext uri="{FF2B5EF4-FFF2-40B4-BE49-F238E27FC236}">
                <a16:creationId xmlns:a16="http://schemas.microsoft.com/office/drawing/2014/main" id="{E1BA13C5-C26B-4BB2-BD05-55329E1D0701}"/>
              </a:ext>
            </a:extLst>
          </p:cNvPr>
          <p:cNvGraphicFramePr/>
          <p:nvPr>
            <p:extLst>
              <p:ext uri="{D42A27DB-BD31-4B8C-83A1-F6EECF244321}">
                <p14:modId xmlns:p14="http://schemas.microsoft.com/office/powerpoint/2010/main" val="2792115133"/>
              </p:ext>
            </p:extLst>
          </p:nvPr>
        </p:nvGraphicFramePr>
        <p:xfrm>
          <a:off x="546174" y="1108299"/>
          <a:ext cx="6673401" cy="5334336"/>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898C08A9-251E-4466-A885-D5B90AC4B4DE}"/>
              </a:ext>
            </a:extLst>
          </p:cNvPr>
          <p:cNvCxnSpPr>
            <a:cxnSpLocks/>
          </p:cNvCxnSpPr>
          <p:nvPr/>
        </p:nvCxnSpPr>
        <p:spPr>
          <a:xfrm>
            <a:off x="3169087" y="3979057"/>
            <a:ext cx="2625996" cy="400744"/>
          </a:xfrm>
          <a:prstGeom prst="line">
            <a:avLst/>
          </a:prstGeom>
          <a:ln w="12700">
            <a:solidFill>
              <a:schemeClr val="bg1">
                <a:lumMod val="85000"/>
              </a:schemeClr>
            </a:solidFill>
            <a:prstDash val="sys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52171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4" descr="P26#yIS1">
            <a:extLst>
              <a:ext uri="{FF2B5EF4-FFF2-40B4-BE49-F238E27FC236}">
                <a16:creationId xmlns:a16="http://schemas.microsoft.com/office/drawing/2014/main" id="{458DE379-A2D9-4BF3-8B08-99F0239DB7A9}"/>
              </a:ext>
            </a:extLst>
          </p:cNvPr>
          <p:cNvPicPr/>
          <p:nvPr/>
        </p:nvPicPr>
        <p:blipFill rotWithShape="1">
          <a:blip r:embed="rId2">
            <a:extLst>
              <a:ext uri="{96DAC541-7B7A-43D3-8B79-37D633B846F1}">
                <asvg:svgBlip xmlns:asvg="http://schemas.microsoft.com/office/drawing/2016/SVG/main" r:embed="rId3"/>
              </a:ext>
            </a:extLst>
          </a:blip>
          <a:srcRect t="17905"/>
          <a:stretch/>
        </p:blipFill>
        <p:spPr bwMode="auto">
          <a:xfrm>
            <a:off x="538544" y="2145755"/>
            <a:ext cx="10507185" cy="5175055"/>
          </a:xfrm>
          <a:prstGeom prst="rect">
            <a:avLst/>
          </a:prstGeom>
          <a:ln>
            <a:noFill/>
          </a:ln>
          <a:extLst>
            <a:ext uri="{53640926-AAD7-44D8-BBD7-CCE9431645EC}">
              <a14:shadowObscured xmlns:a14="http://schemas.microsoft.com/office/drawing/2010/main"/>
            </a:ext>
          </a:extLst>
        </p:spPr>
      </p:pic>
      <p:sp>
        <p:nvSpPr>
          <p:cNvPr id="7" name="Content Placeholder 2">
            <a:extLst>
              <a:ext uri="{FF2B5EF4-FFF2-40B4-BE49-F238E27FC236}">
                <a16:creationId xmlns:a16="http://schemas.microsoft.com/office/drawing/2014/main" id="{7190A633-4E7F-4374-B5EC-2A9CF17210B3}"/>
              </a:ext>
            </a:extLst>
          </p:cNvPr>
          <p:cNvSpPr>
            <a:spLocks noGrp="1"/>
          </p:cNvSpPr>
          <p:nvPr>
            <p:ph idx="1"/>
          </p:nvPr>
        </p:nvSpPr>
        <p:spPr>
          <a:xfrm>
            <a:off x="688563" y="1362705"/>
            <a:ext cx="11179897" cy="2580514"/>
          </a:xfrm>
        </p:spPr>
        <p:txBody>
          <a:bodyPr>
            <a:normAutofit/>
          </a:bodyPr>
          <a:lstStyle/>
          <a:p>
            <a:pPr algn="just" rtl="1"/>
            <a:r>
              <a:rPr lang="fa-IR" sz="2201" b="1" dirty="0">
                <a:latin typeface="Calibri" panose="020F0502020204030204" pitchFamily="34" charset="0"/>
                <a:ea typeface="Calibri" panose="020F0502020204030204" pitchFamily="34" charset="0"/>
                <a:cs typeface="B Nazanin" panose="00000400000000000000" pitchFamily="2" charset="-78"/>
              </a:rPr>
              <a:t>محاسبات ثبت احوال از شاخص نرخ باروری برای دو سال متوالی ۱۴۰۱ و ۱۴۰۲  نشان داد که نرخ باروری کل کشور ثابت مانده و نرخ باروری در ۱۵ استان روند افزایشی پیدا کرده بود. ولی متاسفانه نرخ باروری کل در سال 1403 مجددا کاهشی شد. </a:t>
            </a:r>
            <a:endParaRPr lang="fa-IR" sz="2201" b="1" dirty="0"/>
          </a:p>
        </p:txBody>
      </p:sp>
      <p:sp>
        <p:nvSpPr>
          <p:cNvPr id="4" name="TextBox 3">
            <a:extLst>
              <a:ext uri="{FF2B5EF4-FFF2-40B4-BE49-F238E27FC236}">
                <a16:creationId xmlns:a16="http://schemas.microsoft.com/office/drawing/2014/main" id="{B03B0D77-8E1D-4CC4-9553-C0552972FEB1}"/>
              </a:ext>
            </a:extLst>
          </p:cNvPr>
          <p:cNvSpPr txBox="1"/>
          <p:nvPr/>
        </p:nvSpPr>
        <p:spPr>
          <a:xfrm>
            <a:off x="4298319" y="631255"/>
            <a:ext cx="7663008" cy="461665"/>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ج) وضعیت باروری استانها</a:t>
            </a:r>
          </a:p>
        </p:txBody>
      </p:sp>
    </p:spTree>
    <p:extLst>
      <p:ext uri="{BB962C8B-B14F-4D97-AF65-F5344CB8AC3E}">
        <p14:creationId xmlns:p14="http://schemas.microsoft.com/office/powerpoint/2010/main" val="3159522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005BFA-94C1-48FA-ACD3-46E1FA1A8909}"/>
              </a:ext>
            </a:extLst>
          </p:cNvPr>
          <p:cNvSpPr txBox="1"/>
          <p:nvPr/>
        </p:nvSpPr>
        <p:spPr>
          <a:xfrm>
            <a:off x="3999575" y="684264"/>
            <a:ext cx="7663008" cy="461665"/>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وضعیت باروری استانها</a:t>
            </a:r>
          </a:p>
        </p:txBody>
      </p:sp>
      <p:pic>
        <p:nvPicPr>
          <p:cNvPr id="5" name="Picture 4">
            <a:extLst>
              <a:ext uri="{FF2B5EF4-FFF2-40B4-BE49-F238E27FC236}">
                <a16:creationId xmlns:a16="http://schemas.microsoft.com/office/drawing/2014/main" id="{77C3AE5D-578E-4C24-ABBB-D3B50DFC04D9}"/>
              </a:ext>
            </a:extLst>
          </p:cNvPr>
          <p:cNvPicPr/>
          <p:nvPr/>
        </p:nvPicPr>
        <p:blipFill rotWithShape="1">
          <a:blip r:embed="rId2">
            <a:extLst>
              <a:ext uri="{28A0092B-C50C-407E-A947-70E740481C1C}">
                <a14:useLocalDpi xmlns:a14="http://schemas.microsoft.com/office/drawing/2010/main" val="0"/>
              </a:ext>
            </a:extLst>
          </a:blip>
          <a:srcRect l="16873" t="35324" r="20446" b="21956"/>
          <a:stretch/>
        </p:blipFill>
        <p:spPr bwMode="auto">
          <a:xfrm>
            <a:off x="198022" y="1485172"/>
            <a:ext cx="11345549" cy="56029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9740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190A633-4E7F-4374-B5EC-2A9CF17210B3}"/>
              </a:ext>
            </a:extLst>
          </p:cNvPr>
          <p:cNvSpPr>
            <a:spLocks noGrp="1"/>
          </p:cNvSpPr>
          <p:nvPr>
            <p:ph idx="1"/>
          </p:nvPr>
        </p:nvSpPr>
        <p:spPr>
          <a:xfrm>
            <a:off x="7428600" y="1426519"/>
            <a:ext cx="4516842" cy="5569940"/>
          </a:xfrm>
        </p:spPr>
        <p:txBody>
          <a:bodyPr>
            <a:normAutofit lnSpcReduction="10000"/>
          </a:bodyPr>
          <a:lstStyle/>
          <a:p>
            <a:pPr algn="just" rtl="1"/>
            <a:r>
              <a:rPr lang="fa-IR" sz="2201" b="1" dirty="0">
                <a:latin typeface="Calibri" panose="020F0502020204030204" pitchFamily="34" charset="0"/>
                <a:cs typeface="B Nazanin" panose="00000400000000000000" pitchFamily="2" charset="-78"/>
              </a:rPr>
              <a:t>در زنان سنین انتهای باروری (35-49سال) 9.6میلیون نفر(61.7%)  متاهل هستند.</a:t>
            </a:r>
          </a:p>
          <a:p>
            <a:pPr algn="just" rtl="1">
              <a:lnSpc>
                <a:spcPct val="95000"/>
              </a:lnSpc>
            </a:pPr>
            <a:r>
              <a:rPr lang="fa-IR" sz="2400" b="1" dirty="0">
                <a:latin typeface="Calibri" panose="020F0502020204030204" pitchFamily="34" charset="0"/>
                <a:ea typeface="Calibri" panose="020F0502020204030204" pitchFamily="34" charset="0"/>
                <a:cs typeface="B Nazanin" panose="00000400000000000000" pitchFamily="2" charset="-78"/>
              </a:rPr>
              <a:t>در حالیکه اکثریت زنان سنین باروری بالای 35 سال هستند و قانون جوانی جمعیت نیز مانند تمام کشورهای توسعه یافته، بارداری این سنین را مجاز می داند و هرگونه ایجاد هراس از بارداری سنین بالا با عناوینی چون بارداری پرخطر</a:t>
            </a:r>
            <a:r>
              <a:rPr lang="fa-IR" sz="1900" b="1" dirty="0">
                <a:latin typeface="Calibri" panose="020F0502020204030204" pitchFamily="34" charset="0"/>
                <a:ea typeface="Calibri" panose="020F0502020204030204" pitchFamily="34" charset="0"/>
                <a:cs typeface="B Nazanin" panose="00000400000000000000" pitchFamily="2" charset="-78"/>
              </a:rPr>
              <a:t>(که از زمان تنظیم خانواده باقی مانده)</a:t>
            </a:r>
            <a:r>
              <a:rPr lang="fa-IR" sz="2400" b="1" dirty="0">
                <a:latin typeface="Calibri" panose="020F0502020204030204" pitchFamily="34" charset="0"/>
                <a:ea typeface="Calibri" panose="020F0502020204030204" pitchFamily="34" charset="0"/>
                <a:cs typeface="B Nazanin" panose="00000400000000000000" pitchFamily="2" charset="-78"/>
              </a:rPr>
              <a:t> را ممنوع نموده است، هم چنان بعضی مسئولین و رسانه ها بارداری سنین بالا را نامطلوب تلقی میکنند. </a:t>
            </a:r>
          </a:p>
          <a:p>
            <a:pPr algn="just" rtl="1">
              <a:lnSpc>
                <a:spcPct val="95000"/>
              </a:lnSpc>
            </a:pPr>
            <a:r>
              <a:rPr lang="fa-IR" sz="2400" b="1" dirty="0">
                <a:latin typeface="Calibri" panose="020F0502020204030204" pitchFamily="34" charset="0"/>
                <a:ea typeface="Calibri" panose="020F0502020204030204" pitchFamily="34" charset="0"/>
                <a:cs typeface="B Nazanin" panose="00000400000000000000" pitchFamily="2" charset="-78"/>
              </a:rPr>
              <a:t>با توجه به این شرایط یکی از سیاستهای پراهمیت فعلی را میتوان تامین مراقبت کافی برای بارداریهای بالای 35 سال و اطمینان بخشی به این زنان برای بارداری و تکمیل تعداد فرزندان دلخواه دانست. </a:t>
            </a:r>
            <a:endParaRPr lang="fa-IR" sz="3600" b="1" dirty="0"/>
          </a:p>
          <a:p>
            <a:pPr algn="just" rtl="1"/>
            <a:endParaRPr lang="fa-IR" sz="2201" b="1" dirty="0">
              <a:latin typeface="Calibri" panose="020F0502020204030204" pitchFamily="34" charset="0"/>
              <a:cs typeface="B Nazanin" panose="00000400000000000000" pitchFamily="2" charset="-78"/>
            </a:endParaRPr>
          </a:p>
        </p:txBody>
      </p:sp>
      <p:sp>
        <p:nvSpPr>
          <p:cNvPr id="4" name="TextBox 3">
            <a:extLst>
              <a:ext uri="{FF2B5EF4-FFF2-40B4-BE49-F238E27FC236}">
                <a16:creationId xmlns:a16="http://schemas.microsoft.com/office/drawing/2014/main" id="{B03B0D77-8E1D-4CC4-9553-C0552972FEB1}"/>
              </a:ext>
            </a:extLst>
          </p:cNvPr>
          <p:cNvSpPr txBox="1"/>
          <p:nvPr/>
        </p:nvSpPr>
        <p:spPr>
          <a:xfrm>
            <a:off x="4199307" y="545108"/>
            <a:ext cx="7663008" cy="461665"/>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وضعیت تاهل زنان در سن باروری</a:t>
            </a:r>
          </a:p>
        </p:txBody>
      </p:sp>
      <p:graphicFrame>
        <p:nvGraphicFramePr>
          <p:cNvPr id="5" name="Chart 4">
            <a:extLst>
              <a:ext uri="{FF2B5EF4-FFF2-40B4-BE49-F238E27FC236}">
                <a16:creationId xmlns:a16="http://schemas.microsoft.com/office/drawing/2014/main" id="{988E31EB-CE80-48B4-A32E-CFA8E814CAC5}"/>
              </a:ext>
            </a:extLst>
          </p:cNvPr>
          <p:cNvGraphicFramePr/>
          <p:nvPr>
            <p:extLst>
              <p:ext uri="{D42A27DB-BD31-4B8C-83A1-F6EECF244321}">
                <p14:modId xmlns:p14="http://schemas.microsoft.com/office/powerpoint/2010/main" val="3569116574"/>
              </p:ext>
            </p:extLst>
          </p:nvPr>
        </p:nvGraphicFramePr>
        <p:xfrm>
          <a:off x="472473" y="553299"/>
          <a:ext cx="6365895" cy="6884209"/>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161A7F56-8432-4A21-AE5F-A06866E9B399}"/>
              </a:ext>
            </a:extLst>
          </p:cNvPr>
          <p:cNvCxnSpPr>
            <a:cxnSpLocks/>
          </p:cNvCxnSpPr>
          <p:nvPr/>
        </p:nvCxnSpPr>
        <p:spPr>
          <a:xfrm>
            <a:off x="5430302" y="1865264"/>
            <a:ext cx="0" cy="487493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8882AD5A-62A4-46AB-BAED-E1F136A9496F}"/>
              </a:ext>
            </a:extLst>
          </p:cNvPr>
          <p:cNvSpPr txBox="1"/>
          <p:nvPr/>
        </p:nvSpPr>
        <p:spPr>
          <a:xfrm>
            <a:off x="5828086" y="2197182"/>
            <a:ext cx="803740" cy="279562"/>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a-IR" sz="1000" b="1" dirty="0">
                <a:solidFill>
                  <a:schemeClr val="bg1"/>
                </a:solidFill>
              </a:rPr>
              <a:t>(100%)</a:t>
            </a:r>
          </a:p>
        </p:txBody>
      </p:sp>
    </p:spTree>
    <p:extLst>
      <p:ext uri="{BB962C8B-B14F-4D97-AF65-F5344CB8AC3E}">
        <p14:creationId xmlns:p14="http://schemas.microsoft.com/office/powerpoint/2010/main" val="3709930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F0CE-0D67-4FB2-BB25-13A5BEA998D2}"/>
              </a:ext>
            </a:extLst>
          </p:cNvPr>
          <p:cNvSpPr>
            <a:spLocks noGrp="1"/>
          </p:cNvSpPr>
          <p:nvPr>
            <p:ph type="title"/>
          </p:nvPr>
        </p:nvSpPr>
        <p:spPr>
          <a:xfrm>
            <a:off x="-1" y="3223417"/>
            <a:ext cx="10548731" cy="2037695"/>
          </a:xfrm>
          <a:solidFill>
            <a:schemeClr val="accent1">
              <a:lumMod val="40000"/>
              <a:lumOff val="60000"/>
            </a:schemeClr>
          </a:solidFill>
        </p:spPr>
        <p:txBody>
          <a:bodyPr>
            <a:normAutofit/>
          </a:bodyPr>
          <a:lstStyle/>
          <a:p>
            <a:pPr algn="r" rtl="1">
              <a:lnSpc>
                <a:spcPct val="150000"/>
              </a:lnSpc>
            </a:pPr>
            <a:r>
              <a:rPr lang="fa-IR" sz="4000" dirty="0">
                <a:solidFill>
                  <a:schemeClr val="accent1">
                    <a:lumMod val="50000"/>
                  </a:schemeClr>
                </a:solidFill>
                <a:effectLst>
                  <a:glow rad="101600">
                    <a:schemeClr val="bg1">
                      <a:alpha val="60000"/>
                    </a:schemeClr>
                  </a:glow>
                </a:effectLst>
                <a:cs typeface="B Titr" panose="00000700000000000000" pitchFamily="2" charset="-78"/>
              </a:rPr>
              <a:t>وضعیت عملکرد دستگاهها در اجرای </a:t>
            </a:r>
            <a:br>
              <a:rPr lang="fa-IR" sz="4000" dirty="0">
                <a:solidFill>
                  <a:schemeClr val="accent1">
                    <a:lumMod val="50000"/>
                  </a:schemeClr>
                </a:solidFill>
                <a:effectLst>
                  <a:glow rad="101600">
                    <a:schemeClr val="bg1">
                      <a:alpha val="60000"/>
                    </a:schemeClr>
                  </a:glow>
                </a:effectLst>
                <a:cs typeface="B Titr" panose="00000700000000000000" pitchFamily="2" charset="-78"/>
              </a:rPr>
            </a:br>
            <a:r>
              <a:rPr lang="fa-IR" sz="4000" dirty="0">
                <a:solidFill>
                  <a:schemeClr val="accent1">
                    <a:lumMod val="50000"/>
                  </a:schemeClr>
                </a:solidFill>
                <a:effectLst>
                  <a:glow rad="101600">
                    <a:schemeClr val="bg1">
                      <a:alpha val="60000"/>
                    </a:schemeClr>
                  </a:glow>
                </a:effectLst>
                <a:cs typeface="B Titr" panose="00000700000000000000" pitchFamily="2" charset="-78"/>
              </a:rPr>
              <a:t>قانون «حمایت از </a:t>
            </a:r>
            <a:r>
              <a:rPr lang="fa-IR" sz="4000" dirty="0">
                <a:solidFill>
                  <a:srgbClr val="00B050"/>
                </a:solidFill>
                <a:effectLst>
                  <a:glow rad="101600">
                    <a:schemeClr val="bg1">
                      <a:alpha val="60000"/>
                    </a:schemeClr>
                  </a:glow>
                </a:effectLst>
                <a:cs typeface="B Titr" panose="00000700000000000000" pitchFamily="2" charset="-78"/>
              </a:rPr>
              <a:t>خانواده</a:t>
            </a:r>
            <a:r>
              <a:rPr lang="fa-IR" sz="4000" dirty="0">
                <a:solidFill>
                  <a:schemeClr val="accent1">
                    <a:lumMod val="50000"/>
                  </a:schemeClr>
                </a:solidFill>
                <a:effectLst>
                  <a:glow rad="101600">
                    <a:schemeClr val="bg1">
                      <a:alpha val="60000"/>
                    </a:schemeClr>
                  </a:glow>
                </a:effectLst>
                <a:cs typeface="B Titr" panose="00000700000000000000" pitchFamily="2" charset="-78"/>
              </a:rPr>
              <a:t> و </a:t>
            </a:r>
            <a:r>
              <a:rPr lang="fa-IR" sz="4000" dirty="0">
                <a:solidFill>
                  <a:srgbClr val="00B050"/>
                </a:solidFill>
                <a:effectLst>
                  <a:glow rad="101600">
                    <a:schemeClr val="bg1">
                      <a:alpha val="60000"/>
                    </a:schemeClr>
                  </a:glow>
                </a:effectLst>
                <a:cs typeface="B Titr" panose="00000700000000000000" pitchFamily="2" charset="-78"/>
              </a:rPr>
              <a:t>جوانی</a:t>
            </a:r>
            <a:r>
              <a:rPr lang="fa-IR" sz="4000" dirty="0">
                <a:solidFill>
                  <a:schemeClr val="accent1">
                    <a:lumMod val="50000"/>
                  </a:schemeClr>
                </a:solidFill>
                <a:effectLst>
                  <a:glow rad="101600">
                    <a:schemeClr val="bg1">
                      <a:alpha val="60000"/>
                    </a:schemeClr>
                  </a:glow>
                </a:effectLst>
                <a:cs typeface="B Titr" panose="00000700000000000000" pitchFamily="2" charset="-78"/>
              </a:rPr>
              <a:t> جمعیت»</a:t>
            </a:r>
          </a:p>
        </p:txBody>
      </p:sp>
    </p:spTree>
    <p:extLst>
      <p:ext uri="{BB962C8B-B14F-4D97-AF65-F5344CB8AC3E}">
        <p14:creationId xmlns:p14="http://schemas.microsoft.com/office/powerpoint/2010/main" val="546825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B5B603-B4F0-4286-9C00-DC86363A56A0}"/>
              </a:ext>
            </a:extLst>
          </p:cNvPr>
          <p:cNvSpPr txBox="1"/>
          <p:nvPr/>
        </p:nvSpPr>
        <p:spPr>
          <a:xfrm>
            <a:off x="2622689" y="506480"/>
            <a:ext cx="9105484" cy="1200329"/>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وضعیت آیین نامه ها، </a:t>
            </a:r>
          </a:p>
          <a:p>
            <a:pPr algn="r" rtl="1"/>
            <a:r>
              <a:rPr lang="fa-IR" sz="2400" dirty="0">
                <a:solidFill>
                  <a:srgbClr val="0070C0"/>
                </a:solidFill>
                <a:cs typeface="B Titr" panose="00000700000000000000" pitchFamily="2" charset="-78"/>
              </a:rPr>
              <a:t>دستورالعمل ها</a:t>
            </a:r>
          </a:p>
          <a:p>
            <a:pPr algn="r" rtl="1"/>
            <a:r>
              <a:rPr lang="fa-IR" sz="2400" dirty="0">
                <a:solidFill>
                  <a:srgbClr val="0070C0"/>
                </a:solidFill>
                <a:cs typeface="B Titr" panose="00000700000000000000" pitchFamily="2" charset="-78"/>
              </a:rPr>
              <a:t> و برنامه های ملی</a:t>
            </a:r>
          </a:p>
        </p:txBody>
      </p:sp>
      <p:graphicFrame>
        <p:nvGraphicFramePr>
          <p:cNvPr id="2" name="Table 1">
            <a:extLst>
              <a:ext uri="{FF2B5EF4-FFF2-40B4-BE49-F238E27FC236}">
                <a16:creationId xmlns:a16="http://schemas.microsoft.com/office/drawing/2014/main" id="{435654B0-F9D7-4310-9EF0-A71FF67FB3E7}"/>
              </a:ext>
            </a:extLst>
          </p:cNvPr>
          <p:cNvGraphicFramePr>
            <a:graphicFrameLocks noGrp="1"/>
          </p:cNvGraphicFramePr>
          <p:nvPr/>
        </p:nvGraphicFramePr>
        <p:xfrm>
          <a:off x="741881" y="592558"/>
          <a:ext cx="8238156" cy="6767807"/>
        </p:xfrm>
        <a:graphic>
          <a:graphicData uri="http://schemas.openxmlformats.org/drawingml/2006/table">
            <a:tbl>
              <a:tblPr rtl="1" firstRow="1" firstCol="1" bandRow="1">
                <a:tableStyleId>{5C22544A-7EE6-4342-B048-85BDC9FD1C3A}</a:tableStyleId>
              </a:tblPr>
              <a:tblGrid>
                <a:gridCol w="591425">
                  <a:extLst>
                    <a:ext uri="{9D8B030D-6E8A-4147-A177-3AD203B41FA5}">
                      <a16:colId xmlns:a16="http://schemas.microsoft.com/office/drawing/2014/main" val="2463281087"/>
                    </a:ext>
                  </a:extLst>
                </a:gridCol>
                <a:gridCol w="861249">
                  <a:extLst>
                    <a:ext uri="{9D8B030D-6E8A-4147-A177-3AD203B41FA5}">
                      <a16:colId xmlns:a16="http://schemas.microsoft.com/office/drawing/2014/main" val="1344074596"/>
                    </a:ext>
                  </a:extLst>
                </a:gridCol>
                <a:gridCol w="3465532">
                  <a:extLst>
                    <a:ext uri="{9D8B030D-6E8A-4147-A177-3AD203B41FA5}">
                      <a16:colId xmlns:a16="http://schemas.microsoft.com/office/drawing/2014/main" val="2796582903"/>
                    </a:ext>
                  </a:extLst>
                </a:gridCol>
                <a:gridCol w="1659975">
                  <a:extLst>
                    <a:ext uri="{9D8B030D-6E8A-4147-A177-3AD203B41FA5}">
                      <a16:colId xmlns:a16="http://schemas.microsoft.com/office/drawing/2014/main" val="4244031898"/>
                    </a:ext>
                  </a:extLst>
                </a:gridCol>
                <a:gridCol w="1659975">
                  <a:extLst>
                    <a:ext uri="{9D8B030D-6E8A-4147-A177-3AD203B41FA5}">
                      <a16:colId xmlns:a16="http://schemas.microsoft.com/office/drawing/2014/main" val="2093753207"/>
                    </a:ext>
                  </a:extLst>
                </a:gridCol>
              </a:tblGrid>
              <a:tr h="358177">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ردیف</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ماده</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مقرره لازم التصویب</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متولی</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آخرین وضعیت</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extLst>
                  <a:ext uri="{0D108BD9-81ED-4DB2-BD59-A6C34878D82A}">
                    <a16:rowId xmlns:a16="http://schemas.microsoft.com/office/drawing/2014/main" val="957418219"/>
                  </a:ext>
                </a:extLst>
              </a:tr>
              <a:tr h="349115">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1</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ماده 1</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برنامه عمل متناظر قانون</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ستاد ملی جمعیت</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6">
                        <a:lumMod val="40000"/>
                        <a:lumOff val="60000"/>
                      </a:schemeClr>
                    </a:solidFill>
                  </a:tcPr>
                </a:tc>
                <a:extLst>
                  <a:ext uri="{0D108BD9-81ED-4DB2-BD59-A6C34878D82A}">
                    <a16:rowId xmlns:a16="http://schemas.microsoft.com/office/drawing/2014/main" val="718151166"/>
                  </a:ext>
                </a:extLst>
              </a:tr>
              <a:tr h="349115">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2</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ماده 1</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دستورالعمل ارزیابی عملکرد دستگاهها</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ستاد ملی جمعیت</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6">
                        <a:lumMod val="40000"/>
                        <a:lumOff val="60000"/>
                      </a:schemeClr>
                    </a:solidFill>
                  </a:tcPr>
                </a:tc>
                <a:extLst>
                  <a:ext uri="{0D108BD9-81ED-4DB2-BD59-A6C34878D82A}">
                    <a16:rowId xmlns:a16="http://schemas.microsoft.com/office/drawing/2014/main" val="728681964"/>
                  </a:ext>
                </a:extLst>
              </a:tr>
              <a:tr h="349115">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3</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ماده 1</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شاخص های ارزیابی اقدامات موثر بر رشد ازدواج و فرزندآوری</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ستاد ملی جمعیت</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تصویب و ابلاغ شده است</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6">
                        <a:lumMod val="40000"/>
                        <a:lumOff val="60000"/>
                      </a:schemeClr>
                    </a:solidFill>
                  </a:tcPr>
                </a:tc>
                <a:extLst>
                  <a:ext uri="{0D108BD9-81ED-4DB2-BD59-A6C34878D82A}">
                    <a16:rowId xmlns:a16="http://schemas.microsoft.com/office/drawing/2014/main" val="3764363811"/>
                  </a:ext>
                </a:extLst>
              </a:tr>
              <a:tr h="349115">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4</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ماده 4</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آیین نامه اجرایی اعطای زمین</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وزارت راه- هیات دولت</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6">
                        <a:lumMod val="40000"/>
                        <a:lumOff val="60000"/>
                      </a:schemeClr>
                    </a:solidFill>
                  </a:tcPr>
                </a:tc>
                <a:extLst>
                  <a:ext uri="{0D108BD9-81ED-4DB2-BD59-A6C34878D82A}">
                    <a16:rowId xmlns:a16="http://schemas.microsoft.com/office/drawing/2014/main" val="2107271405"/>
                  </a:ext>
                </a:extLst>
              </a:tr>
              <a:tr h="349115">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5</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ماده 4</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دستورالعمل اجرایی اعطای زمین</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وزارت راه و شهرسازی</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6">
                        <a:lumMod val="40000"/>
                        <a:lumOff val="60000"/>
                      </a:schemeClr>
                    </a:solidFill>
                  </a:tcPr>
                </a:tc>
                <a:extLst>
                  <a:ext uri="{0D108BD9-81ED-4DB2-BD59-A6C34878D82A}">
                    <a16:rowId xmlns:a16="http://schemas.microsoft.com/office/drawing/2014/main" val="1154028270"/>
                  </a:ext>
                </a:extLst>
              </a:tr>
              <a:tr h="349115">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6</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ماده 5</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دستورالعمل تخفیف انشعابات</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وزارت نیرو</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تصویب و ابلاغ شده است</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6">
                        <a:lumMod val="40000"/>
                        <a:lumOff val="60000"/>
                      </a:schemeClr>
                    </a:solidFill>
                  </a:tcPr>
                </a:tc>
                <a:extLst>
                  <a:ext uri="{0D108BD9-81ED-4DB2-BD59-A6C34878D82A}">
                    <a16:rowId xmlns:a16="http://schemas.microsoft.com/office/drawing/2014/main" val="3267911068"/>
                  </a:ext>
                </a:extLst>
              </a:tr>
              <a:tr h="349115">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7</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ماده 7</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پیوست فرهنگی خوابگاههای متاهلی</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وزارت بهداشت درمان و آموزش پزشکی</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6">
                        <a:lumMod val="40000"/>
                        <a:lumOff val="60000"/>
                      </a:schemeClr>
                    </a:solidFill>
                  </a:tcPr>
                </a:tc>
                <a:extLst>
                  <a:ext uri="{0D108BD9-81ED-4DB2-BD59-A6C34878D82A}">
                    <a16:rowId xmlns:a16="http://schemas.microsoft.com/office/drawing/2014/main" val="358563293"/>
                  </a:ext>
                </a:extLst>
              </a:tr>
              <a:tr h="349115">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8</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ماده 7</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پیوست فرهنگی خوابگاههای متاهلی</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وزارت علوم تحقیقات و فن آوری</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تصویب و ابلاغ شده است</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6">
                        <a:lumMod val="40000"/>
                        <a:lumOff val="60000"/>
                      </a:schemeClr>
                    </a:solidFill>
                  </a:tcPr>
                </a:tc>
                <a:extLst>
                  <a:ext uri="{0D108BD9-81ED-4DB2-BD59-A6C34878D82A}">
                    <a16:rowId xmlns:a16="http://schemas.microsoft.com/office/drawing/2014/main" val="481485699"/>
                  </a:ext>
                </a:extLst>
              </a:tr>
              <a:tr h="349115">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9</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ماده 10</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دستورالعمل تسهیلات فرزندآوری</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بانک مرکزی</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6">
                        <a:lumMod val="40000"/>
                        <a:lumOff val="60000"/>
                      </a:schemeClr>
                    </a:solidFill>
                  </a:tcPr>
                </a:tc>
                <a:extLst>
                  <a:ext uri="{0D108BD9-81ED-4DB2-BD59-A6C34878D82A}">
                    <a16:rowId xmlns:a16="http://schemas.microsoft.com/office/drawing/2014/main" val="2604414561"/>
                  </a:ext>
                </a:extLst>
              </a:tr>
              <a:tr h="349115">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10</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ماده 11</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آیین نامه اجرایی اعطای سهام بورس فرزند</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هیات دولت-وزارت اقتصاد</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6">
                        <a:lumMod val="40000"/>
                        <a:lumOff val="60000"/>
                      </a:schemeClr>
                    </a:solidFill>
                  </a:tcPr>
                </a:tc>
                <a:extLst>
                  <a:ext uri="{0D108BD9-81ED-4DB2-BD59-A6C34878D82A}">
                    <a16:rowId xmlns:a16="http://schemas.microsoft.com/office/drawing/2014/main" val="72476982"/>
                  </a:ext>
                </a:extLst>
              </a:tr>
              <a:tr h="349115">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11</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ماده 11</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دستورالعمل اعطای سهام بورس فرزند</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وزارت اقتصاد</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6">
                        <a:lumMod val="40000"/>
                        <a:lumOff val="60000"/>
                      </a:schemeClr>
                    </a:solidFill>
                  </a:tcPr>
                </a:tc>
                <a:extLst>
                  <a:ext uri="{0D108BD9-81ED-4DB2-BD59-A6C34878D82A}">
                    <a16:rowId xmlns:a16="http://schemas.microsoft.com/office/drawing/2014/main" val="956404723"/>
                  </a:ext>
                </a:extLst>
              </a:tr>
              <a:tr h="349115">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12</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ماده 15</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دستورالعمل افزایش سنوات کارکنان با تولد فرزند سوم تا پنجم</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سازمان اداری و استخدامی</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6">
                        <a:lumMod val="40000"/>
                        <a:lumOff val="60000"/>
                      </a:schemeClr>
                    </a:solidFill>
                  </a:tcPr>
                </a:tc>
                <a:extLst>
                  <a:ext uri="{0D108BD9-81ED-4DB2-BD59-A6C34878D82A}">
                    <a16:rowId xmlns:a16="http://schemas.microsoft.com/office/drawing/2014/main" val="2805959208"/>
                  </a:ext>
                </a:extLst>
              </a:tr>
              <a:tr h="349115">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13</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ماده 17</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دستورالعمل شب کاری</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وزارت بهداشت درمان و آموزش پزشکی</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6">
                        <a:lumMod val="40000"/>
                        <a:lumOff val="60000"/>
                      </a:schemeClr>
                    </a:solidFill>
                  </a:tcPr>
                </a:tc>
                <a:extLst>
                  <a:ext uri="{0D108BD9-81ED-4DB2-BD59-A6C34878D82A}">
                    <a16:rowId xmlns:a16="http://schemas.microsoft.com/office/drawing/2014/main" val="3371008664"/>
                  </a:ext>
                </a:extLst>
              </a:tr>
              <a:tr h="349115">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14</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ماده 18</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دستورالعمل معافیت مالیاتی</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سازمان امور مالیاتی</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6">
                        <a:lumMod val="40000"/>
                        <a:lumOff val="60000"/>
                      </a:schemeClr>
                    </a:solidFill>
                  </a:tcPr>
                </a:tc>
                <a:extLst>
                  <a:ext uri="{0D108BD9-81ED-4DB2-BD59-A6C34878D82A}">
                    <a16:rowId xmlns:a16="http://schemas.microsoft.com/office/drawing/2014/main" val="3928006127"/>
                  </a:ext>
                </a:extLst>
              </a:tr>
              <a:tr h="349115">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15</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ماده 19</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شاخص های ارزیابی و سنجش به منظور اهدای جایزه ملی جمعیت</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ستاد ملی جمعیت</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6">
                        <a:lumMod val="40000"/>
                        <a:lumOff val="60000"/>
                      </a:schemeClr>
                    </a:solidFill>
                  </a:tcPr>
                </a:tc>
                <a:extLst>
                  <a:ext uri="{0D108BD9-81ED-4DB2-BD59-A6C34878D82A}">
                    <a16:rowId xmlns:a16="http://schemas.microsoft.com/office/drawing/2014/main" val="2860417566"/>
                  </a:ext>
                </a:extLst>
              </a:tr>
              <a:tr h="528205">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16</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ماده 21</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آیین نامه اجرایی مادران سه فرزند و بیشتر خانه دار روستایی و عشایر</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a:effectLst/>
                          <a:cs typeface="B Nazanin" panose="00000400000000000000" pitchFamily="2" charset="-78"/>
                        </a:rPr>
                        <a:t>هیات دولت- وزارت تعاون کار و رفاه اجتماعی</a:t>
                      </a:r>
                      <a:endParaRPr lang="en-US" sz="1400" b="1">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6">
                        <a:lumMod val="40000"/>
                        <a:lumOff val="60000"/>
                      </a:schemeClr>
                    </a:solidFill>
                  </a:tcPr>
                </a:tc>
                <a:extLst>
                  <a:ext uri="{0D108BD9-81ED-4DB2-BD59-A6C34878D82A}">
                    <a16:rowId xmlns:a16="http://schemas.microsoft.com/office/drawing/2014/main" val="1784619464"/>
                  </a:ext>
                </a:extLst>
              </a:tr>
            </a:tbl>
          </a:graphicData>
        </a:graphic>
      </p:graphicFrame>
    </p:spTree>
    <p:extLst>
      <p:ext uri="{BB962C8B-B14F-4D97-AF65-F5344CB8AC3E}">
        <p14:creationId xmlns:p14="http://schemas.microsoft.com/office/powerpoint/2010/main" val="2399280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B5B603-B4F0-4286-9C00-DC86363A56A0}"/>
              </a:ext>
            </a:extLst>
          </p:cNvPr>
          <p:cNvSpPr txBox="1"/>
          <p:nvPr/>
        </p:nvSpPr>
        <p:spPr>
          <a:xfrm>
            <a:off x="2622689" y="506480"/>
            <a:ext cx="9105484" cy="1200329"/>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وضعیت آیین نامه ها، </a:t>
            </a:r>
          </a:p>
          <a:p>
            <a:pPr algn="r" rtl="1"/>
            <a:r>
              <a:rPr lang="fa-IR" sz="2400" dirty="0">
                <a:solidFill>
                  <a:srgbClr val="0070C0"/>
                </a:solidFill>
                <a:cs typeface="B Titr" panose="00000700000000000000" pitchFamily="2" charset="-78"/>
              </a:rPr>
              <a:t>دستورالعمل ها</a:t>
            </a:r>
          </a:p>
          <a:p>
            <a:pPr algn="r" rtl="1"/>
            <a:r>
              <a:rPr lang="fa-IR" sz="2400" dirty="0">
                <a:solidFill>
                  <a:srgbClr val="0070C0"/>
                </a:solidFill>
                <a:cs typeface="B Titr" panose="00000700000000000000" pitchFamily="2" charset="-78"/>
              </a:rPr>
              <a:t> و برنامه های ملی</a:t>
            </a:r>
          </a:p>
        </p:txBody>
      </p:sp>
      <p:graphicFrame>
        <p:nvGraphicFramePr>
          <p:cNvPr id="2" name="Table 1">
            <a:extLst>
              <a:ext uri="{FF2B5EF4-FFF2-40B4-BE49-F238E27FC236}">
                <a16:creationId xmlns:a16="http://schemas.microsoft.com/office/drawing/2014/main" id="{435654B0-F9D7-4310-9EF0-A71FF67FB3E7}"/>
              </a:ext>
            </a:extLst>
          </p:cNvPr>
          <p:cNvGraphicFramePr>
            <a:graphicFrameLocks noGrp="1"/>
          </p:cNvGraphicFramePr>
          <p:nvPr>
            <p:extLst>
              <p:ext uri="{D42A27DB-BD31-4B8C-83A1-F6EECF244321}">
                <p14:modId xmlns:p14="http://schemas.microsoft.com/office/powerpoint/2010/main" val="2760079274"/>
              </p:ext>
            </p:extLst>
          </p:nvPr>
        </p:nvGraphicFramePr>
        <p:xfrm>
          <a:off x="340534" y="390985"/>
          <a:ext cx="8639503" cy="7291730"/>
        </p:xfrm>
        <a:graphic>
          <a:graphicData uri="http://schemas.openxmlformats.org/drawingml/2006/table">
            <a:tbl>
              <a:tblPr rtl="1" firstRow="1" firstCol="1" bandRow="1">
                <a:tableStyleId>{5C22544A-7EE6-4342-B048-85BDC9FD1C3A}</a:tableStyleId>
              </a:tblPr>
              <a:tblGrid>
                <a:gridCol w="620238">
                  <a:extLst>
                    <a:ext uri="{9D8B030D-6E8A-4147-A177-3AD203B41FA5}">
                      <a16:colId xmlns:a16="http://schemas.microsoft.com/office/drawing/2014/main" val="2463281087"/>
                    </a:ext>
                  </a:extLst>
                </a:gridCol>
                <a:gridCol w="903207">
                  <a:extLst>
                    <a:ext uri="{9D8B030D-6E8A-4147-A177-3AD203B41FA5}">
                      <a16:colId xmlns:a16="http://schemas.microsoft.com/office/drawing/2014/main" val="1344074596"/>
                    </a:ext>
                  </a:extLst>
                </a:gridCol>
                <a:gridCol w="3634366">
                  <a:extLst>
                    <a:ext uri="{9D8B030D-6E8A-4147-A177-3AD203B41FA5}">
                      <a16:colId xmlns:a16="http://schemas.microsoft.com/office/drawing/2014/main" val="2796582903"/>
                    </a:ext>
                  </a:extLst>
                </a:gridCol>
                <a:gridCol w="1740846">
                  <a:extLst>
                    <a:ext uri="{9D8B030D-6E8A-4147-A177-3AD203B41FA5}">
                      <a16:colId xmlns:a16="http://schemas.microsoft.com/office/drawing/2014/main" val="4244031898"/>
                    </a:ext>
                  </a:extLst>
                </a:gridCol>
                <a:gridCol w="1740846">
                  <a:extLst>
                    <a:ext uri="{9D8B030D-6E8A-4147-A177-3AD203B41FA5}">
                      <a16:colId xmlns:a16="http://schemas.microsoft.com/office/drawing/2014/main" val="2093753207"/>
                    </a:ext>
                  </a:extLst>
                </a:gridCol>
              </a:tblGrid>
              <a:tr h="559750">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ردیف</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ماده</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مقرره لازم التصویب</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متولی</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آخرین وضعیت</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extLst>
                  <a:ext uri="{0D108BD9-81ED-4DB2-BD59-A6C34878D82A}">
                    <a16:rowId xmlns:a16="http://schemas.microsoft.com/office/drawing/2014/main" val="957418219"/>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17</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21</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effectLst/>
                          <a:latin typeface="Calibri" panose="020F0502020204030204" pitchFamily="34" charset="0"/>
                          <a:ea typeface="Calibri" panose="020F0502020204030204" pitchFamily="34" charset="0"/>
                          <a:cs typeface="B Nazanin" panose="00000400000000000000" pitchFamily="2" charset="-78"/>
                        </a:rPr>
                        <a:t>دستورالعمل بیمه مادران سه فرزند و بیشتر خانه دار روستایی و عشایر</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وزارت تعاون کار و رفاه اجتماعی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718151166"/>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18</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22</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آیین نامه اتاق های مادر و کودک</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هیات دولت- وزارت راه و شهرسازی</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عدم تصویب</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0000"/>
                    </a:solidFill>
                  </a:tcPr>
                </a:tc>
                <a:extLst>
                  <a:ext uri="{0D108BD9-81ED-4DB2-BD59-A6C34878D82A}">
                    <a16:rowId xmlns:a16="http://schemas.microsoft.com/office/drawing/2014/main" val="728681964"/>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19</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22</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ضوابط مهدکودک های سازمانی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سازمان ملی تعلیم و تربیت</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764363811"/>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20</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24</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محتوای سبد تغذیه ای و بهداشتی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وزارت بهداشت درمان و آموزش پزشکی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107271405"/>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21</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26</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کاهش نوبت کاری شب دانشجویان</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effectLst/>
                          <a:latin typeface="Calibri" panose="020F0502020204030204" pitchFamily="34" charset="0"/>
                          <a:ea typeface="Calibri" panose="020F0502020204030204" pitchFamily="34" charset="0"/>
                          <a:cs typeface="B Nazanin" panose="00000400000000000000" pitchFamily="2" charset="-78"/>
                        </a:rPr>
                        <a:t>وزارت بهداشت درمان و آموزش پزشکی</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154028270"/>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22</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28</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تدوین شاخص های لازم جهت برنامه های رسانه ای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سازمان صدا و سیما</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267911068"/>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23</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28</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تدوین پیوست فرهنگی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کلیه ی دستگاهها</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عدم تصویب</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0000"/>
                    </a:solidFill>
                  </a:tcPr>
                </a:tc>
                <a:extLst>
                  <a:ext uri="{0D108BD9-81ED-4DB2-BD59-A6C34878D82A}">
                    <a16:rowId xmlns:a16="http://schemas.microsoft.com/office/drawing/2014/main" val="358563293"/>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24</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31</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دستورالعمل ارزیابی عملکرد ماده 31</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ستاد ملی جمعیت</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481485699"/>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25</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36</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دستورالعمل مراکز مشاوره سبک زندگی اسلامی ایرانی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وزارت علوم تحقیقات و فن آوری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604414561"/>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26</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36</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دستورالعمل مراکز مشاوره سبک زندگی اسلامی ایرانی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وزارت  بهداشت درمان و آموزش پزشکی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72476982"/>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27</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37</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دستورالعمل مراکز همسان گزینی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سازمان تبلیغات اسلامی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956404723"/>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28</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42</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دستورالعمل غربالگری، تشخیص و درمان ناباروری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وزارت بهداشت درمان و آموزش پزشکی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805959208"/>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29</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43</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آیین نامه بسته خدمات بیمه ناباروری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شورای عالی بیمه</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371008664"/>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30</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45</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آیین نامه راهنمای بالینی پوشش بیمه خدمات سلامت زنان و مادران باردار و نوزادان</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شورای عالی بیمه</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928006127"/>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31</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47</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راهنمای مکتوب حفظ سلامت جنین</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وزارت بهداشت درمان و آموزش پزشکی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860417566"/>
                  </a:ext>
                </a:extLst>
              </a:tr>
              <a:tr h="52820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32</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50</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برنامه کشوری ترویج زایمان طبیعی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وزارت بهداشت درمان و آموزش پزشکی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784619464"/>
                  </a:ext>
                </a:extLst>
              </a:tr>
            </a:tbl>
          </a:graphicData>
        </a:graphic>
      </p:graphicFrame>
    </p:spTree>
    <p:extLst>
      <p:ext uri="{BB962C8B-B14F-4D97-AF65-F5344CB8AC3E}">
        <p14:creationId xmlns:p14="http://schemas.microsoft.com/office/powerpoint/2010/main" val="2017532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B5B603-B4F0-4286-9C00-DC86363A56A0}"/>
              </a:ext>
            </a:extLst>
          </p:cNvPr>
          <p:cNvSpPr txBox="1"/>
          <p:nvPr/>
        </p:nvSpPr>
        <p:spPr>
          <a:xfrm>
            <a:off x="2622689" y="506480"/>
            <a:ext cx="9105484" cy="1200329"/>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وضعیت آیین نامه ها، </a:t>
            </a:r>
          </a:p>
          <a:p>
            <a:pPr algn="r" rtl="1"/>
            <a:r>
              <a:rPr lang="fa-IR" sz="2400" dirty="0">
                <a:solidFill>
                  <a:srgbClr val="0070C0"/>
                </a:solidFill>
                <a:cs typeface="B Titr" panose="00000700000000000000" pitchFamily="2" charset="-78"/>
              </a:rPr>
              <a:t>دستورالعمل ها</a:t>
            </a:r>
          </a:p>
          <a:p>
            <a:pPr algn="r" rtl="1"/>
            <a:r>
              <a:rPr lang="fa-IR" sz="2400" dirty="0">
                <a:solidFill>
                  <a:srgbClr val="0070C0"/>
                </a:solidFill>
                <a:cs typeface="B Titr" panose="00000700000000000000" pitchFamily="2" charset="-78"/>
              </a:rPr>
              <a:t> و برنامه های ملی</a:t>
            </a:r>
          </a:p>
        </p:txBody>
      </p:sp>
      <p:graphicFrame>
        <p:nvGraphicFramePr>
          <p:cNvPr id="2" name="Table 1">
            <a:extLst>
              <a:ext uri="{FF2B5EF4-FFF2-40B4-BE49-F238E27FC236}">
                <a16:creationId xmlns:a16="http://schemas.microsoft.com/office/drawing/2014/main" id="{435654B0-F9D7-4310-9EF0-A71FF67FB3E7}"/>
              </a:ext>
            </a:extLst>
          </p:cNvPr>
          <p:cNvGraphicFramePr>
            <a:graphicFrameLocks noGrp="1"/>
          </p:cNvGraphicFramePr>
          <p:nvPr/>
        </p:nvGraphicFramePr>
        <p:xfrm>
          <a:off x="606869" y="558459"/>
          <a:ext cx="8238156" cy="4840311"/>
        </p:xfrm>
        <a:graphic>
          <a:graphicData uri="http://schemas.openxmlformats.org/drawingml/2006/table">
            <a:tbl>
              <a:tblPr rtl="1" firstRow="1" firstCol="1" bandRow="1">
                <a:tableStyleId>{5C22544A-7EE6-4342-B048-85BDC9FD1C3A}</a:tableStyleId>
              </a:tblPr>
              <a:tblGrid>
                <a:gridCol w="591425">
                  <a:extLst>
                    <a:ext uri="{9D8B030D-6E8A-4147-A177-3AD203B41FA5}">
                      <a16:colId xmlns:a16="http://schemas.microsoft.com/office/drawing/2014/main" val="2463281087"/>
                    </a:ext>
                  </a:extLst>
                </a:gridCol>
                <a:gridCol w="861249">
                  <a:extLst>
                    <a:ext uri="{9D8B030D-6E8A-4147-A177-3AD203B41FA5}">
                      <a16:colId xmlns:a16="http://schemas.microsoft.com/office/drawing/2014/main" val="1344074596"/>
                    </a:ext>
                  </a:extLst>
                </a:gridCol>
                <a:gridCol w="3465532">
                  <a:extLst>
                    <a:ext uri="{9D8B030D-6E8A-4147-A177-3AD203B41FA5}">
                      <a16:colId xmlns:a16="http://schemas.microsoft.com/office/drawing/2014/main" val="2796582903"/>
                    </a:ext>
                  </a:extLst>
                </a:gridCol>
                <a:gridCol w="1659975">
                  <a:extLst>
                    <a:ext uri="{9D8B030D-6E8A-4147-A177-3AD203B41FA5}">
                      <a16:colId xmlns:a16="http://schemas.microsoft.com/office/drawing/2014/main" val="4244031898"/>
                    </a:ext>
                  </a:extLst>
                </a:gridCol>
                <a:gridCol w="1659975">
                  <a:extLst>
                    <a:ext uri="{9D8B030D-6E8A-4147-A177-3AD203B41FA5}">
                      <a16:colId xmlns:a16="http://schemas.microsoft.com/office/drawing/2014/main" val="2093753207"/>
                    </a:ext>
                  </a:extLst>
                </a:gridCol>
              </a:tblGrid>
              <a:tr h="570246">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ردیف</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ماده</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مقرره لازم التصویب</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متولی</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400" b="1" dirty="0">
                          <a:effectLst/>
                          <a:cs typeface="B Nazanin" panose="00000400000000000000" pitchFamily="2" charset="-78"/>
                        </a:rPr>
                        <a:t>آخرین وضعیت</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32412" marR="32412" marT="0" marB="0" anchor="ctr">
                    <a:solidFill>
                      <a:schemeClr val="accent1">
                        <a:lumMod val="75000"/>
                      </a:schemeClr>
                    </a:solidFill>
                  </a:tcPr>
                </a:tc>
                <a:extLst>
                  <a:ext uri="{0D108BD9-81ED-4DB2-BD59-A6C34878D82A}">
                    <a16:rowId xmlns:a16="http://schemas.microsoft.com/office/drawing/2014/main" val="957418219"/>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33</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52</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دستورالعمل موارد مجاز عقیم سازی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وزارت بهداشت درمان و آموزش پزشکی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718151166"/>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34</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53</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دستورالعمل غربالگری های بارداری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وزارت بهداشت درمان و آموزش پزشکی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728681964"/>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35</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53</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آیین نامه تصدیق آزمایشگاهها و مراکز تصویربرداری مجاز</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وزارت بهداشت درمان و آموزش پزشکی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764363811"/>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36</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55</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دستورالعمل کاهش موارد سقط ناخواسته</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وزارت بهداشت درمان و آموزش پزشکی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107271405"/>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37</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56</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دستورالعمل موارد مجاز سقط قانونی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سازمان پزشکی قانونی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154028270"/>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38</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57</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برنامه پیشگیری و مقابله با سقط غیرقانونی جنین</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قوه قضائیه</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عدم تصویب</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0000"/>
                    </a:solidFill>
                  </a:tcPr>
                </a:tc>
                <a:extLst>
                  <a:ext uri="{0D108BD9-81ED-4DB2-BD59-A6C34878D82A}">
                    <a16:rowId xmlns:a16="http://schemas.microsoft.com/office/drawing/2014/main" val="3267911068"/>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39</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62</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برنامه جامع مهاجرت</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دولت</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58563293"/>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40</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63</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ساز و کار ثبت اطلاعات حیاتی و تغییر نشانی اتباع</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سازمان ثبت احوال</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481485699"/>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41</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65</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دستورالعمل اجرایی مخاطرات باروری پدافند غیر عامل</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سازمان پدافند غیر عامل</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604414561"/>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42</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68</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دستورالعمل اعطای تسهیلات ازدواج</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بانک مرکزی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72476982"/>
                  </a:ext>
                </a:extLst>
              </a:tr>
              <a:tr h="349115">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43</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75000"/>
                      </a:schemeClr>
                    </a:solidFill>
                  </a:tcPr>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ماده 69</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دستورالعمل اعطای تسهیلات ودیعه مسکن</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a:effectLst/>
                          <a:latin typeface="Calibri" panose="020F0502020204030204" pitchFamily="34" charset="0"/>
                          <a:ea typeface="Calibri" panose="020F0502020204030204" pitchFamily="34" charset="0"/>
                          <a:cs typeface="B Nazanin" panose="00000400000000000000" pitchFamily="2" charset="-78"/>
                        </a:rPr>
                        <a:t>بانک مرکزی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600"/>
                        </a:spcBef>
                        <a:spcAft>
                          <a:spcPts val="1400"/>
                        </a:spcAft>
                      </a:pPr>
                      <a:r>
                        <a:rPr lang="fa-IR" sz="1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تصویب و ابلاغ شده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956404723"/>
                  </a:ext>
                </a:extLst>
              </a:tr>
            </a:tbl>
          </a:graphicData>
        </a:graphic>
      </p:graphicFrame>
    </p:spTree>
    <p:extLst>
      <p:ext uri="{BB962C8B-B14F-4D97-AF65-F5344CB8AC3E}">
        <p14:creationId xmlns:p14="http://schemas.microsoft.com/office/powerpoint/2010/main" val="4062320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descr="P670#yIS1">
            <a:extLst>
              <a:ext uri="{FF2B5EF4-FFF2-40B4-BE49-F238E27FC236}">
                <a16:creationId xmlns:a16="http://schemas.microsoft.com/office/drawing/2014/main" id="{3E098630-D660-E9ED-6B79-92379BA8F297}"/>
              </a:ext>
            </a:extLst>
          </p:cNvPr>
          <p:cNvGraphicFramePr/>
          <p:nvPr>
            <p:extLst>
              <p:ext uri="{D42A27DB-BD31-4B8C-83A1-F6EECF244321}">
                <p14:modId xmlns:p14="http://schemas.microsoft.com/office/powerpoint/2010/main" val="1352384514"/>
              </p:ext>
            </p:extLst>
          </p:nvPr>
        </p:nvGraphicFramePr>
        <p:xfrm>
          <a:off x="3107759" y="4901811"/>
          <a:ext cx="5354810" cy="265857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2B5B603-B4F0-4286-9C00-DC86363A56A0}"/>
              </a:ext>
            </a:extLst>
          </p:cNvPr>
          <p:cNvSpPr txBox="1"/>
          <p:nvPr/>
        </p:nvSpPr>
        <p:spPr>
          <a:xfrm>
            <a:off x="2622689" y="397567"/>
            <a:ext cx="9105484" cy="830997"/>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اعطای زمین رایگان به خانواده­ها پس از تولد فرزند سوم به بعد (مواد 3و4) </a:t>
            </a:r>
            <a:br>
              <a:rPr lang="fa-IR" sz="2400" dirty="0">
                <a:solidFill>
                  <a:srgbClr val="0070C0"/>
                </a:solidFill>
                <a:cs typeface="B Titr" panose="00000700000000000000" pitchFamily="2" charset="-78"/>
              </a:rPr>
            </a:br>
            <a:r>
              <a:rPr lang="fa-IR" sz="2400" dirty="0">
                <a:solidFill>
                  <a:srgbClr val="0070C0"/>
                </a:solidFill>
                <a:cs typeface="B Titr" panose="00000700000000000000" pitchFamily="2" charset="-78"/>
              </a:rPr>
              <a:t>مجری: وزارت راه و شهرسازی</a:t>
            </a:r>
          </a:p>
        </p:txBody>
      </p:sp>
      <p:graphicFrame>
        <p:nvGraphicFramePr>
          <p:cNvPr id="8" name="Table 8">
            <a:extLst>
              <a:ext uri="{FF2B5EF4-FFF2-40B4-BE49-F238E27FC236}">
                <a16:creationId xmlns:a16="http://schemas.microsoft.com/office/drawing/2014/main" id="{C36E49F5-8CF9-4D71-A10C-FDCF18BA4B4E}"/>
              </a:ext>
            </a:extLst>
          </p:cNvPr>
          <p:cNvGraphicFramePr>
            <a:graphicFrameLocks noGrp="1"/>
          </p:cNvGraphicFramePr>
          <p:nvPr/>
        </p:nvGraphicFramePr>
        <p:xfrm>
          <a:off x="702363" y="1541303"/>
          <a:ext cx="11025810" cy="3058852"/>
        </p:xfrm>
        <a:graphic>
          <a:graphicData uri="http://schemas.openxmlformats.org/drawingml/2006/table">
            <a:tbl>
              <a:tblPr rtl="1" firstRow="1" bandRow="1">
                <a:tableStyleId>{5C22544A-7EE6-4342-B048-85BDC9FD1C3A}</a:tableStyleId>
              </a:tblPr>
              <a:tblGrid>
                <a:gridCol w="5688474">
                  <a:extLst>
                    <a:ext uri="{9D8B030D-6E8A-4147-A177-3AD203B41FA5}">
                      <a16:colId xmlns:a16="http://schemas.microsoft.com/office/drawing/2014/main" val="2899945597"/>
                    </a:ext>
                  </a:extLst>
                </a:gridCol>
                <a:gridCol w="5337336">
                  <a:extLst>
                    <a:ext uri="{9D8B030D-6E8A-4147-A177-3AD203B41FA5}">
                      <a16:colId xmlns:a16="http://schemas.microsoft.com/office/drawing/2014/main" val="3172286102"/>
                    </a:ext>
                  </a:extLst>
                </a:gridCol>
              </a:tblGrid>
              <a:tr h="772852">
                <a:tc>
                  <a:txBody>
                    <a:bodyPr/>
                    <a:lstStyle/>
                    <a:p>
                      <a:pPr algn="ctr" rtl="1"/>
                      <a:r>
                        <a:rPr lang="fa-IR" sz="3200" b="1" dirty="0">
                          <a:cs typeface="B Nazanin" panose="00000400000000000000" pitchFamily="2" charset="-78"/>
                        </a:rPr>
                        <a:t>دستاوردها</a:t>
                      </a:r>
                    </a:p>
                  </a:txBody>
                  <a:tcPr anchor="ctr">
                    <a:solidFill>
                      <a:schemeClr val="accent1">
                        <a:lumMod val="75000"/>
                      </a:schemeClr>
                    </a:solidFill>
                  </a:tcPr>
                </a:tc>
                <a:tc>
                  <a:txBody>
                    <a:bodyPr/>
                    <a:lstStyle/>
                    <a:p>
                      <a:pPr algn="ctr" rtl="1"/>
                      <a:r>
                        <a:rPr lang="fa-IR" sz="3200" b="1" dirty="0">
                          <a:cs typeface="B Nazanin" panose="00000400000000000000" pitchFamily="2" charset="-78"/>
                        </a:rPr>
                        <a:t>چالش ها</a:t>
                      </a:r>
                    </a:p>
                  </a:txBody>
                  <a:tcPr anchor="ctr">
                    <a:solidFill>
                      <a:schemeClr val="accent1">
                        <a:lumMod val="75000"/>
                      </a:schemeClr>
                    </a:solidFill>
                  </a:tcPr>
                </a:tc>
                <a:extLst>
                  <a:ext uri="{0D108BD9-81ED-4DB2-BD59-A6C34878D82A}">
                    <a16:rowId xmlns:a16="http://schemas.microsoft.com/office/drawing/2014/main" val="3104995202"/>
                  </a:ext>
                </a:extLst>
              </a:tr>
              <a:tr h="2100592">
                <a:tc>
                  <a:txBody>
                    <a:bodyPr/>
                    <a:lstStyle/>
                    <a:p>
                      <a:pPr marL="342900" indent="-342900" algn="r" rtl="1">
                        <a:buFont typeface="Wingdings" panose="05000000000000000000" pitchFamily="2" charset="2"/>
                        <a:buChar char="ü"/>
                      </a:pPr>
                      <a:r>
                        <a:rPr lang="fa-IR" sz="2000" b="1" dirty="0">
                          <a:cs typeface="B Nazanin" panose="00000400000000000000" pitchFamily="2" charset="-78"/>
                        </a:rPr>
                        <a:t>از تعداد مجموعا 724،435 ثبت نام سه و چهار فرزندی تعداد 310هزار نفر تایید نهایی شده اند</a:t>
                      </a:r>
                    </a:p>
                    <a:p>
                      <a:pPr marL="342900" indent="-342900" algn="r" rtl="1">
                        <a:buFont typeface="Wingdings" panose="05000000000000000000" pitchFamily="2" charset="2"/>
                        <a:buChar char="ü"/>
                      </a:pPr>
                      <a:r>
                        <a:rPr lang="fa-IR" sz="2000" b="1" dirty="0">
                          <a:cs typeface="B Nazanin" panose="00000400000000000000" pitchFamily="2" charset="-78"/>
                        </a:rPr>
                        <a:t>تحویل قطعی 69،850 زمین به صورت انفرادی و گروهی که بر اساس قیمت مندرج در دستورالعمل معادل 110 همت است</a:t>
                      </a:r>
                      <a:endParaRPr lang="fa-IR" sz="2000" b="1" dirty="0">
                        <a:highlight>
                          <a:srgbClr val="FFFF00"/>
                        </a:highlight>
                        <a:cs typeface="B Nazanin" panose="00000400000000000000" pitchFamily="2" charset="-78"/>
                      </a:endParaRPr>
                    </a:p>
                    <a:p>
                      <a:pPr marL="342900" indent="-342900" algn="r" rtl="1">
                        <a:buFont typeface="Wingdings" panose="05000000000000000000" pitchFamily="2" charset="2"/>
                        <a:buChar char="ü"/>
                      </a:pPr>
                      <a:r>
                        <a:rPr lang="fa-IR" sz="2000" b="1" dirty="0">
                          <a:cs typeface="B Nazanin" panose="00000400000000000000" pitchFamily="2" charset="-78"/>
                        </a:rPr>
                        <a:t>تعداد تخصیص زمین تقریبا معادل 114هزار </a:t>
                      </a:r>
                      <a:endParaRPr lang="fa-IR" sz="2000" b="1" baseline="0" dirty="0">
                        <a:cs typeface="B Nazanin" panose="00000400000000000000" pitchFamily="2" charset="-78"/>
                      </a:endParaRPr>
                    </a:p>
                    <a:p>
                      <a:pPr algn="ctr" rtl="1"/>
                      <a:endParaRPr lang="fa-IR" sz="2400" b="1" dirty="0">
                        <a:cs typeface="B Nazanin" panose="00000400000000000000" pitchFamily="2" charset="-78"/>
                      </a:endParaRPr>
                    </a:p>
                  </a:txBody>
                  <a:tcPr anchor="ctr">
                    <a:solidFill>
                      <a:schemeClr val="accent5">
                        <a:lumMod val="40000"/>
                        <a:lumOff val="60000"/>
                      </a:schemeClr>
                    </a:solidFill>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معطلی متقاضیان بین ثبت نام و تایید نهایی</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معطلی متقاضیان به ویژه در کلانشهرها بین زمان تایید نهایی و  تخصیص</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تعداد کم واگذاری موارد تخصیص یافته</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کند شدن روند اعطا</a:t>
                      </a:r>
                    </a:p>
                    <a:p>
                      <a:pPr algn="ctr" rtl="1"/>
                      <a:endParaRPr lang="fa-IR" sz="2400" b="1" dirty="0">
                        <a:cs typeface="B Nazanin" panose="00000400000000000000" pitchFamily="2" charset="-78"/>
                      </a:endParaRPr>
                    </a:p>
                  </a:txBody>
                  <a:tcPr anchor="ctr">
                    <a:solidFill>
                      <a:schemeClr val="accent5">
                        <a:lumMod val="40000"/>
                        <a:lumOff val="60000"/>
                      </a:schemeClr>
                    </a:solidFill>
                  </a:tcPr>
                </a:tc>
                <a:extLst>
                  <a:ext uri="{0D108BD9-81ED-4DB2-BD59-A6C34878D82A}">
                    <a16:rowId xmlns:a16="http://schemas.microsoft.com/office/drawing/2014/main" val="1971408754"/>
                  </a:ext>
                </a:extLst>
              </a:tr>
            </a:tbl>
          </a:graphicData>
        </a:graphic>
      </p:graphicFrame>
    </p:spTree>
    <p:extLst>
      <p:ext uri="{BB962C8B-B14F-4D97-AF65-F5344CB8AC3E}">
        <p14:creationId xmlns:p14="http://schemas.microsoft.com/office/powerpoint/2010/main" val="1493674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B5B603-B4F0-4286-9C00-DC86363A56A0}"/>
              </a:ext>
            </a:extLst>
          </p:cNvPr>
          <p:cNvSpPr txBox="1"/>
          <p:nvPr/>
        </p:nvSpPr>
        <p:spPr>
          <a:xfrm>
            <a:off x="2622689" y="506480"/>
            <a:ext cx="9105484" cy="1200329"/>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حمایت از ایجاد یا تجهیز خوابگاه¬های متاهلی (ماده 7)، </a:t>
            </a:r>
          </a:p>
          <a:p>
            <a:pPr algn="r" rtl="1"/>
            <a:r>
              <a:rPr lang="fa-IR" sz="2400" dirty="0">
                <a:solidFill>
                  <a:srgbClr val="0070C0"/>
                </a:solidFill>
                <a:cs typeface="B Titr" panose="00000700000000000000" pitchFamily="2" charset="-78"/>
              </a:rPr>
              <a:t>مجری: دانشگاهها و موسسات آموزش عالی</a:t>
            </a:r>
          </a:p>
          <a:p>
            <a:pPr algn="r" rtl="1"/>
            <a:endParaRPr lang="fa-IR" sz="2400" dirty="0">
              <a:solidFill>
                <a:srgbClr val="0070C0"/>
              </a:solidFill>
              <a:cs typeface="B Titr" panose="00000700000000000000" pitchFamily="2" charset="-78"/>
            </a:endParaRPr>
          </a:p>
        </p:txBody>
      </p:sp>
      <p:graphicFrame>
        <p:nvGraphicFramePr>
          <p:cNvPr id="8" name="Table 8">
            <a:extLst>
              <a:ext uri="{FF2B5EF4-FFF2-40B4-BE49-F238E27FC236}">
                <a16:creationId xmlns:a16="http://schemas.microsoft.com/office/drawing/2014/main" id="{C36E49F5-8CF9-4D71-A10C-FDCF18BA4B4E}"/>
              </a:ext>
            </a:extLst>
          </p:cNvPr>
          <p:cNvGraphicFramePr>
            <a:graphicFrameLocks noGrp="1"/>
          </p:cNvGraphicFramePr>
          <p:nvPr>
            <p:extLst>
              <p:ext uri="{D42A27DB-BD31-4B8C-83A1-F6EECF244321}">
                <p14:modId xmlns:p14="http://schemas.microsoft.com/office/powerpoint/2010/main" val="3855379876"/>
              </p:ext>
            </p:extLst>
          </p:nvPr>
        </p:nvGraphicFramePr>
        <p:xfrm>
          <a:off x="702363" y="1541301"/>
          <a:ext cx="11025810" cy="6193187"/>
        </p:xfrm>
        <a:graphic>
          <a:graphicData uri="http://schemas.openxmlformats.org/drawingml/2006/table">
            <a:tbl>
              <a:tblPr rtl="1" firstRow="1" bandRow="1">
                <a:tableStyleId>{5C22544A-7EE6-4342-B048-85BDC9FD1C3A}</a:tableStyleId>
              </a:tblPr>
              <a:tblGrid>
                <a:gridCol w="5546034">
                  <a:extLst>
                    <a:ext uri="{9D8B030D-6E8A-4147-A177-3AD203B41FA5}">
                      <a16:colId xmlns:a16="http://schemas.microsoft.com/office/drawing/2014/main" val="2899945597"/>
                    </a:ext>
                  </a:extLst>
                </a:gridCol>
                <a:gridCol w="5479776">
                  <a:extLst>
                    <a:ext uri="{9D8B030D-6E8A-4147-A177-3AD203B41FA5}">
                      <a16:colId xmlns:a16="http://schemas.microsoft.com/office/drawing/2014/main" val="3172286102"/>
                    </a:ext>
                  </a:extLst>
                </a:gridCol>
              </a:tblGrid>
              <a:tr h="981107">
                <a:tc>
                  <a:txBody>
                    <a:bodyPr/>
                    <a:lstStyle/>
                    <a:p>
                      <a:pPr algn="ctr" rtl="1"/>
                      <a:r>
                        <a:rPr lang="fa-IR" sz="3200" b="1" dirty="0">
                          <a:cs typeface="B Nazanin" panose="00000400000000000000" pitchFamily="2" charset="-78"/>
                        </a:rPr>
                        <a:t>دستاوردها</a:t>
                      </a:r>
                    </a:p>
                  </a:txBody>
                  <a:tcPr anchor="ctr">
                    <a:solidFill>
                      <a:schemeClr val="accent1">
                        <a:lumMod val="75000"/>
                      </a:schemeClr>
                    </a:solidFill>
                  </a:tcPr>
                </a:tc>
                <a:tc>
                  <a:txBody>
                    <a:bodyPr/>
                    <a:lstStyle/>
                    <a:p>
                      <a:pPr algn="ctr" rtl="1"/>
                      <a:r>
                        <a:rPr lang="fa-IR" sz="3200" b="1" dirty="0">
                          <a:cs typeface="B Nazanin" panose="00000400000000000000" pitchFamily="2" charset="-78"/>
                        </a:rPr>
                        <a:t>چالش ها</a:t>
                      </a:r>
                    </a:p>
                  </a:txBody>
                  <a:tcPr anchor="ctr">
                    <a:solidFill>
                      <a:schemeClr val="accent1">
                        <a:lumMod val="75000"/>
                      </a:schemeClr>
                    </a:solidFill>
                  </a:tcPr>
                </a:tc>
                <a:extLst>
                  <a:ext uri="{0D108BD9-81ED-4DB2-BD59-A6C34878D82A}">
                    <a16:rowId xmlns:a16="http://schemas.microsoft.com/office/drawing/2014/main" val="3104995202"/>
                  </a:ext>
                </a:extLst>
              </a:tr>
              <a:tr h="1797800">
                <a:tc>
                  <a:txBody>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بهره برداری از 650  واحد مسکونی متاهلی در دانشگاههای دولتی وزارت علوم تحقیقات و فن آوری و 1220 واحد مسکونی  متاهلی در دانشگاههای دولتی وزارت بهداشت درمان و آموزش پزشکی بعد از قانون</a:t>
                      </a:r>
                    </a:p>
                  </a:txBody>
                  <a:tcPr anchor="ctr">
                    <a:solidFill>
                      <a:schemeClr val="accent5">
                        <a:lumMod val="40000"/>
                        <a:lumOff val="60000"/>
                      </a:schemeClr>
                    </a:solidFill>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برای بیش از 135،000 دانشجوی متاهل در دانشگاههای دولتی کمتر از 4000 واحد  مسکونی متاهلی وجود دارد.  </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دانشگاه فرهنگیان نیز 10،000 دانشجوی متاهل داشته ولی خوابگاه متاهلی ندارد.</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روند ایجاد خوابگاههای متاهلی کند است</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دانشگاه ها در صرف 10% درآمد اختصاصی، 10% تملک دارایی، استفاده از ظرفیت های وقف و خیریه بومی، تبدیل دارایی های دانشگاهها، تهاتر، تسهیلات بانکی و استفاده از تفاهم نامه جهش مسکن با وزارت راه و شهرسازی و... عزم و همکاری کافی ندارند</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fa-IR" sz="2400" b="1" dirty="0">
                        <a:cs typeface="B Nazanin" panose="00000400000000000000" pitchFamily="2" charset="-78"/>
                      </a:endParaRP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fa-IR" sz="2400" b="1" dirty="0">
                        <a:cs typeface="B Nazanin" panose="00000400000000000000" pitchFamily="2" charset="-78"/>
                      </a:endParaRPr>
                    </a:p>
                  </a:txBody>
                  <a:tcPr anchor="ctr">
                    <a:solidFill>
                      <a:schemeClr val="accent5">
                        <a:lumMod val="40000"/>
                        <a:lumOff val="60000"/>
                      </a:schemeClr>
                    </a:solidFill>
                  </a:tcPr>
                </a:tc>
                <a:extLst>
                  <a:ext uri="{0D108BD9-81ED-4DB2-BD59-A6C34878D82A}">
                    <a16:rowId xmlns:a16="http://schemas.microsoft.com/office/drawing/2014/main" val="1971408754"/>
                  </a:ext>
                </a:extLst>
              </a:tr>
            </a:tbl>
          </a:graphicData>
        </a:graphic>
      </p:graphicFrame>
    </p:spTree>
    <p:extLst>
      <p:ext uri="{BB962C8B-B14F-4D97-AF65-F5344CB8AC3E}">
        <p14:creationId xmlns:p14="http://schemas.microsoft.com/office/powerpoint/2010/main" val="2612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4DB584-C65C-402D-B0C8-AB74B3752CA2}"/>
              </a:ext>
            </a:extLst>
          </p:cNvPr>
          <p:cNvSpPr/>
          <p:nvPr/>
        </p:nvSpPr>
        <p:spPr>
          <a:xfrm>
            <a:off x="4710544" y="644178"/>
            <a:ext cx="2646219" cy="2611640"/>
          </a:xfrm>
          <a:prstGeom prst="rect">
            <a:avLst/>
          </a:prstGeom>
          <a:blipFill dpi="0" rotWithShape="1">
            <a:blip r:embed="rId2">
              <a:extLst>
                <a:ext uri="{28A0092B-C50C-407E-A947-70E740481C1C}">
                  <a14:useLocalDpi xmlns:a14="http://schemas.microsoft.com/office/drawing/2010/main" val="0"/>
                </a:ext>
              </a:extLst>
            </a:blip>
            <a:srcRect/>
            <a:stretch>
              <a:fillRect l="-39355" t="-24862" r="-41935" b="-370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sp>
        <p:nvSpPr>
          <p:cNvPr id="6" name="Text Box 4">
            <a:extLst>
              <a:ext uri="{FF2B5EF4-FFF2-40B4-BE49-F238E27FC236}">
                <a16:creationId xmlns:a16="http://schemas.microsoft.com/office/drawing/2014/main" id="{E931F09B-9D2B-4A65-939B-B725DE704467}"/>
              </a:ext>
            </a:extLst>
          </p:cNvPr>
          <p:cNvSpPr txBox="1"/>
          <p:nvPr/>
        </p:nvSpPr>
        <p:spPr>
          <a:xfrm>
            <a:off x="2469572" y="3699162"/>
            <a:ext cx="7003473" cy="232756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07000"/>
              </a:lnSpc>
              <a:spcBef>
                <a:spcPts val="600"/>
              </a:spcBef>
              <a:spcAft>
                <a:spcPts val="1400"/>
              </a:spcAft>
            </a:pPr>
            <a:r>
              <a:rPr lang="fa-IR" sz="3200" b="1" dirty="0">
                <a:effectLst/>
                <a:latin typeface="Arial" panose="020B0604020202020204" pitchFamily="34" charset="0"/>
                <a:ea typeface="Calibri" panose="020F0502020204030204" pitchFamily="34" charset="0"/>
                <a:cs typeface="B Titr" panose="00000700000000000000" pitchFamily="2" charset="-78"/>
              </a:rPr>
              <a:t>گزارشی</a:t>
            </a:r>
            <a:r>
              <a:rPr lang="fa-IR" sz="3200" b="1" dirty="0">
                <a:effectLst/>
                <a:latin typeface="Narkisim" panose="020E0502050101010101" pitchFamily="34" charset="-79"/>
                <a:ea typeface="Calibri" panose="020F0502020204030204" pitchFamily="34" charset="0"/>
                <a:cs typeface="B Titr" panose="00000700000000000000" pitchFamily="2" charset="-78"/>
              </a:rPr>
              <a:t> </a:t>
            </a:r>
            <a:r>
              <a:rPr lang="fa-IR" sz="3200" b="1" dirty="0">
                <a:effectLst/>
                <a:latin typeface="Arial" panose="020B0604020202020204" pitchFamily="34" charset="0"/>
                <a:ea typeface="Calibri" panose="020F0502020204030204" pitchFamily="34" charset="0"/>
                <a:cs typeface="B Titr" panose="00000700000000000000" pitchFamily="2" charset="-78"/>
              </a:rPr>
              <a:t>از</a:t>
            </a:r>
            <a:r>
              <a:rPr lang="fa-IR" sz="3200" b="1" dirty="0">
                <a:effectLst/>
                <a:latin typeface="Narkisim" panose="020E0502050101010101" pitchFamily="34" charset="-79"/>
                <a:ea typeface="Calibri" panose="020F0502020204030204" pitchFamily="34" charset="0"/>
                <a:cs typeface="B Titr" panose="00000700000000000000" pitchFamily="2" charset="-78"/>
              </a:rPr>
              <a:t> </a:t>
            </a:r>
            <a:r>
              <a:rPr lang="fa-IR" sz="3200" b="1" dirty="0">
                <a:effectLst/>
                <a:latin typeface="Arial" panose="020B0604020202020204" pitchFamily="34" charset="0"/>
                <a:ea typeface="Calibri" panose="020F0502020204030204" pitchFamily="34" charset="0"/>
                <a:cs typeface="B Titr" panose="00000700000000000000" pitchFamily="2" charset="-78"/>
              </a:rPr>
              <a:t>وضعیت</a:t>
            </a:r>
            <a:r>
              <a:rPr lang="fa-IR" sz="3200" b="1" dirty="0">
                <a:effectLst/>
                <a:latin typeface="Narkisim" panose="020E0502050101010101" pitchFamily="34" charset="-79"/>
                <a:ea typeface="Calibri" panose="020F0502020204030204" pitchFamily="34" charset="0"/>
                <a:cs typeface="B Titr" panose="00000700000000000000" pitchFamily="2" charset="-78"/>
              </a:rPr>
              <a:t> </a:t>
            </a:r>
            <a:r>
              <a:rPr lang="fa-IR" sz="3200" b="1" dirty="0">
                <a:effectLst/>
                <a:latin typeface="Arial" panose="020B0604020202020204" pitchFamily="34" charset="0"/>
                <a:ea typeface="Calibri" panose="020F0502020204030204" pitchFamily="34" charset="0"/>
                <a:cs typeface="B Titr" panose="00000700000000000000" pitchFamily="2" charset="-78"/>
              </a:rPr>
              <a:t>اجرای</a:t>
            </a:r>
            <a:r>
              <a:rPr lang="fa-IR" sz="3200" b="1" dirty="0">
                <a:effectLst/>
                <a:latin typeface="Narkisim" panose="020E0502050101010101" pitchFamily="34" charset="-79"/>
                <a:ea typeface="Calibri" panose="020F0502020204030204" pitchFamily="34" charset="0"/>
                <a:cs typeface="B Titr" panose="00000700000000000000" pitchFamily="2" charset="-78"/>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600"/>
              </a:spcBef>
              <a:spcAft>
                <a:spcPts val="1400"/>
              </a:spcAft>
            </a:pPr>
            <a:r>
              <a:rPr lang="fa-IR" sz="3200" b="1" dirty="0">
                <a:effectLst/>
                <a:latin typeface="Arial" panose="020B0604020202020204" pitchFamily="34" charset="0"/>
                <a:ea typeface="Calibri" panose="020F0502020204030204" pitchFamily="34" charset="0"/>
                <a:cs typeface="B Titr" panose="00000700000000000000" pitchFamily="2" charset="-78"/>
              </a:rPr>
              <a:t>قانون</a:t>
            </a:r>
            <a:r>
              <a:rPr lang="fa-IR" sz="3200" b="1" dirty="0">
                <a:effectLst/>
                <a:latin typeface="Narkisim" panose="020E0502050101010101" pitchFamily="34" charset="-79"/>
                <a:ea typeface="Calibri" panose="020F0502020204030204" pitchFamily="34" charset="0"/>
                <a:cs typeface="B Titr" panose="00000700000000000000" pitchFamily="2" charset="-78"/>
              </a:rPr>
              <a:t> </a:t>
            </a:r>
            <a:r>
              <a:rPr lang="fa-IR" sz="3200" b="1" dirty="0">
                <a:effectLst/>
                <a:latin typeface="Arial" panose="020B0604020202020204" pitchFamily="34" charset="0"/>
                <a:ea typeface="Calibri" panose="020F0502020204030204" pitchFamily="34" charset="0"/>
                <a:cs typeface="B Titr" panose="00000700000000000000" pitchFamily="2" charset="-78"/>
              </a:rPr>
              <a:t>حمایت</a:t>
            </a:r>
            <a:r>
              <a:rPr lang="fa-IR" sz="3200" b="1" dirty="0">
                <a:effectLst/>
                <a:latin typeface="Narkisim" panose="020E0502050101010101" pitchFamily="34" charset="-79"/>
                <a:ea typeface="Calibri" panose="020F0502020204030204" pitchFamily="34" charset="0"/>
                <a:cs typeface="B Titr" panose="00000700000000000000" pitchFamily="2" charset="-78"/>
              </a:rPr>
              <a:t> </a:t>
            </a:r>
            <a:r>
              <a:rPr lang="fa-IR" sz="3200" b="1" dirty="0">
                <a:effectLst/>
                <a:latin typeface="Arial" panose="020B0604020202020204" pitchFamily="34" charset="0"/>
                <a:ea typeface="Calibri" panose="020F0502020204030204" pitchFamily="34" charset="0"/>
                <a:cs typeface="B Titr" panose="00000700000000000000" pitchFamily="2" charset="-78"/>
              </a:rPr>
              <a:t>از</a:t>
            </a:r>
            <a:r>
              <a:rPr lang="fa-IR" sz="3200" b="1" dirty="0">
                <a:effectLst/>
                <a:latin typeface="Narkisim" panose="020E0502050101010101" pitchFamily="34" charset="-79"/>
                <a:ea typeface="Calibri" panose="020F0502020204030204" pitchFamily="34" charset="0"/>
                <a:cs typeface="B Titr" panose="00000700000000000000" pitchFamily="2" charset="-78"/>
              </a:rPr>
              <a:t> </a:t>
            </a:r>
            <a:r>
              <a:rPr lang="fa-IR" sz="3200" b="1" dirty="0">
                <a:effectLst/>
                <a:latin typeface="Arial" panose="020B0604020202020204" pitchFamily="34" charset="0"/>
                <a:ea typeface="Calibri" panose="020F0502020204030204" pitchFamily="34" charset="0"/>
                <a:cs typeface="B Titr" panose="00000700000000000000" pitchFamily="2" charset="-78"/>
              </a:rPr>
              <a:t>خانواده</a:t>
            </a:r>
            <a:r>
              <a:rPr lang="fa-IR" sz="3200" b="1" dirty="0">
                <a:effectLst/>
                <a:latin typeface="Narkisim" panose="020E0502050101010101" pitchFamily="34" charset="-79"/>
                <a:ea typeface="Calibri" panose="020F0502020204030204" pitchFamily="34" charset="0"/>
                <a:cs typeface="B Titr" panose="00000700000000000000" pitchFamily="2" charset="-78"/>
              </a:rPr>
              <a:t> </a:t>
            </a:r>
            <a:r>
              <a:rPr lang="fa-IR" sz="3200" b="1" dirty="0">
                <a:effectLst/>
                <a:latin typeface="Arial" panose="020B0604020202020204" pitchFamily="34" charset="0"/>
                <a:ea typeface="Calibri" panose="020F0502020204030204" pitchFamily="34" charset="0"/>
                <a:cs typeface="B Titr" panose="00000700000000000000" pitchFamily="2" charset="-78"/>
              </a:rPr>
              <a:t>و</a:t>
            </a:r>
            <a:r>
              <a:rPr lang="fa-IR" sz="3200" b="1" dirty="0">
                <a:effectLst/>
                <a:latin typeface="Narkisim" panose="020E0502050101010101" pitchFamily="34" charset="-79"/>
                <a:ea typeface="Calibri" panose="020F0502020204030204" pitchFamily="34" charset="0"/>
                <a:cs typeface="B Titr" panose="00000700000000000000" pitchFamily="2" charset="-78"/>
              </a:rPr>
              <a:t> </a:t>
            </a:r>
            <a:r>
              <a:rPr lang="fa-IR" sz="3200" b="1" dirty="0">
                <a:effectLst/>
                <a:latin typeface="Arial" panose="020B0604020202020204" pitchFamily="34" charset="0"/>
                <a:ea typeface="Calibri" panose="020F0502020204030204" pitchFamily="34" charset="0"/>
                <a:cs typeface="B Titr" panose="00000700000000000000" pitchFamily="2" charset="-78"/>
              </a:rPr>
              <a:t>جوانی</a:t>
            </a:r>
            <a:r>
              <a:rPr lang="fa-IR" sz="3200" b="1" dirty="0">
                <a:effectLst/>
                <a:latin typeface="Narkisim" panose="020E0502050101010101" pitchFamily="34" charset="-79"/>
                <a:ea typeface="Calibri" panose="020F0502020204030204" pitchFamily="34" charset="0"/>
                <a:cs typeface="B Titr" panose="00000700000000000000" pitchFamily="2" charset="-78"/>
              </a:rPr>
              <a:t> </a:t>
            </a:r>
            <a:r>
              <a:rPr lang="fa-IR" sz="3200" b="1" dirty="0">
                <a:effectLst/>
                <a:latin typeface="Arial" panose="020B0604020202020204" pitchFamily="34" charset="0"/>
                <a:ea typeface="Calibri" panose="020F0502020204030204" pitchFamily="34" charset="0"/>
                <a:cs typeface="B Titr" panose="00000700000000000000" pitchFamily="2" charset="-78"/>
              </a:rPr>
              <a:t>جمعیت</a:t>
            </a:r>
          </a:p>
          <a:p>
            <a:pPr marL="0" marR="0" algn="ctr" rtl="1">
              <a:lnSpc>
                <a:spcPct val="107000"/>
              </a:lnSpc>
              <a:spcBef>
                <a:spcPts val="600"/>
              </a:spcBef>
              <a:spcAft>
                <a:spcPts val="1400"/>
              </a:spcAft>
            </a:pPr>
            <a:endParaRPr lang="fa-IR" sz="2800" b="1" dirty="0">
              <a:latin typeface="Arial" panose="020B060402020202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3999324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B5B603-B4F0-4286-9C00-DC86363A56A0}"/>
              </a:ext>
            </a:extLst>
          </p:cNvPr>
          <p:cNvSpPr txBox="1"/>
          <p:nvPr/>
        </p:nvSpPr>
        <p:spPr>
          <a:xfrm>
            <a:off x="2622689" y="506480"/>
            <a:ext cx="9105484" cy="1200329"/>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اعطای وام ودیعه مسکن دانشجویان متاهل (ماده 8)،</a:t>
            </a:r>
          </a:p>
          <a:p>
            <a:pPr algn="r" rtl="1"/>
            <a:r>
              <a:rPr lang="fa-IR" sz="2400" dirty="0">
                <a:solidFill>
                  <a:srgbClr val="0070C0"/>
                </a:solidFill>
                <a:cs typeface="B Titr" panose="00000700000000000000" pitchFamily="2" charset="-78"/>
              </a:rPr>
              <a:t> مجری: صندوق های رفاه دانشجویی وزارتین بهداشت و علوم</a:t>
            </a:r>
          </a:p>
          <a:p>
            <a:pPr algn="r" rtl="1"/>
            <a:endParaRPr lang="fa-IR" sz="2400" dirty="0">
              <a:solidFill>
                <a:srgbClr val="0070C0"/>
              </a:solidFill>
              <a:cs typeface="B Titr" panose="00000700000000000000" pitchFamily="2" charset="-78"/>
            </a:endParaRPr>
          </a:p>
        </p:txBody>
      </p:sp>
      <p:graphicFrame>
        <p:nvGraphicFramePr>
          <p:cNvPr id="8" name="Table 8">
            <a:extLst>
              <a:ext uri="{FF2B5EF4-FFF2-40B4-BE49-F238E27FC236}">
                <a16:creationId xmlns:a16="http://schemas.microsoft.com/office/drawing/2014/main" id="{C36E49F5-8CF9-4D71-A10C-FDCF18BA4B4E}"/>
              </a:ext>
            </a:extLst>
          </p:cNvPr>
          <p:cNvGraphicFramePr>
            <a:graphicFrameLocks noGrp="1"/>
          </p:cNvGraphicFramePr>
          <p:nvPr>
            <p:extLst>
              <p:ext uri="{D42A27DB-BD31-4B8C-83A1-F6EECF244321}">
                <p14:modId xmlns:p14="http://schemas.microsoft.com/office/powerpoint/2010/main" val="3918943286"/>
              </p:ext>
            </p:extLst>
          </p:nvPr>
        </p:nvGraphicFramePr>
        <p:xfrm>
          <a:off x="702363" y="1541301"/>
          <a:ext cx="11025810" cy="5461667"/>
        </p:xfrm>
        <a:graphic>
          <a:graphicData uri="http://schemas.openxmlformats.org/drawingml/2006/table">
            <a:tbl>
              <a:tblPr rtl="1" firstRow="1" bandRow="1">
                <a:tableStyleId>{5C22544A-7EE6-4342-B048-85BDC9FD1C3A}</a:tableStyleId>
              </a:tblPr>
              <a:tblGrid>
                <a:gridCol w="5546034">
                  <a:extLst>
                    <a:ext uri="{9D8B030D-6E8A-4147-A177-3AD203B41FA5}">
                      <a16:colId xmlns:a16="http://schemas.microsoft.com/office/drawing/2014/main" val="2899945597"/>
                    </a:ext>
                  </a:extLst>
                </a:gridCol>
                <a:gridCol w="5479776">
                  <a:extLst>
                    <a:ext uri="{9D8B030D-6E8A-4147-A177-3AD203B41FA5}">
                      <a16:colId xmlns:a16="http://schemas.microsoft.com/office/drawing/2014/main" val="3172286102"/>
                    </a:ext>
                  </a:extLst>
                </a:gridCol>
              </a:tblGrid>
              <a:tr h="981107">
                <a:tc>
                  <a:txBody>
                    <a:bodyPr/>
                    <a:lstStyle/>
                    <a:p>
                      <a:pPr algn="ctr" rtl="1"/>
                      <a:r>
                        <a:rPr lang="fa-IR" sz="3200" b="1" dirty="0">
                          <a:cs typeface="B Nazanin" panose="00000400000000000000" pitchFamily="2" charset="-78"/>
                        </a:rPr>
                        <a:t>دستاوردها</a:t>
                      </a:r>
                    </a:p>
                  </a:txBody>
                  <a:tcPr anchor="ctr">
                    <a:solidFill>
                      <a:schemeClr val="accent1">
                        <a:lumMod val="75000"/>
                      </a:schemeClr>
                    </a:solidFill>
                  </a:tcPr>
                </a:tc>
                <a:tc>
                  <a:txBody>
                    <a:bodyPr/>
                    <a:lstStyle/>
                    <a:p>
                      <a:pPr algn="ctr" rtl="1"/>
                      <a:r>
                        <a:rPr lang="fa-IR" sz="3200" b="1" dirty="0">
                          <a:cs typeface="B Nazanin" panose="00000400000000000000" pitchFamily="2" charset="-78"/>
                        </a:rPr>
                        <a:t>چالش ها</a:t>
                      </a:r>
                    </a:p>
                  </a:txBody>
                  <a:tcPr anchor="ctr">
                    <a:solidFill>
                      <a:schemeClr val="accent1">
                        <a:lumMod val="75000"/>
                      </a:schemeClr>
                    </a:solidFill>
                  </a:tcPr>
                </a:tc>
                <a:extLst>
                  <a:ext uri="{0D108BD9-81ED-4DB2-BD59-A6C34878D82A}">
                    <a16:rowId xmlns:a16="http://schemas.microsoft.com/office/drawing/2014/main" val="3104995202"/>
                  </a:ext>
                </a:extLst>
              </a:tr>
              <a:tr h="1797800">
                <a:tc>
                  <a:txBody>
                    <a:bodyPr/>
                    <a:lstStyle/>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fa-IR" sz="2400" b="1" dirty="0">
                          <a:cs typeface="B Nazanin" panose="00000400000000000000" pitchFamily="2" charset="-78"/>
                        </a:rPr>
                        <a:t>وزارت علوم تحقیقات و فن آوری:</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سال1402-1403 : تعداد 3815 نفر به مبلغ کل 2،958،900،000،000 ریال</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سال 1403-1404: تعداد 5743 نفر به مبلغ 7،587،500،000،000 </a:t>
                      </a:r>
                    </a:p>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endParaRPr lang="fa-IR" sz="2400" b="1" dirty="0">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fa-IR" sz="2400" b="1" dirty="0">
                          <a:cs typeface="B Nazanin" panose="00000400000000000000" pitchFamily="2" charset="-78"/>
                        </a:rPr>
                        <a:t>وزارت بهداشت درمان و آموزش پزشکی:</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سال1402-1403 : تعداد 707 نفر به مبلغ کل 458،372،916،659 ریال</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سال 1403-1404: تعداد 2007 دانشجو مبلغ کل 1،269،665،624،980 ریال </a:t>
                      </a:r>
                    </a:p>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endParaRPr lang="fa-IR" sz="2400" b="1" dirty="0">
                        <a:cs typeface="B Nazanin" panose="00000400000000000000" pitchFamily="2" charset="-78"/>
                      </a:endParaRPr>
                    </a:p>
                  </a:txBody>
                  <a:tcPr anchor="ctr">
                    <a:solidFill>
                      <a:schemeClr val="accent5">
                        <a:lumMod val="40000"/>
                        <a:lumOff val="60000"/>
                      </a:schemeClr>
                    </a:solidFill>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عدم اعطای وزارت علوم به همه متقاضیان</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علیرغم افزایش مبلغ و تعداد، وامها هنوز به سقف مندرج در قانون نرسیده اند</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اعتبار مورد نیاز به صورت مکفی، منظم و مستمر تامین نشده است</a:t>
                      </a:r>
                    </a:p>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endParaRPr lang="fa-IR" sz="2400" b="1" dirty="0">
                        <a:cs typeface="B Nazanin" panose="00000400000000000000" pitchFamily="2" charset="-78"/>
                      </a:endParaRPr>
                    </a:p>
                  </a:txBody>
                  <a:tcPr anchor="ctr">
                    <a:solidFill>
                      <a:schemeClr val="accent5">
                        <a:lumMod val="40000"/>
                        <a:lumOff val="60000"/>
                      </a:schemeClr>
                    </a:solidFill>
                  </a:tcPr>
                </a:tc>
                <a:extLst>
                  <a:ext uri="{0D108BD9-81ED-4DB2-BD59-A6C34878D82A}">
                    <a16:rowId xmlns:a16="http://schemas.microsoft.com/office/drawing/2014/main" val="1971408754"/>
                  </a:ext>
                </a:extLst>
              </a:tr>
            </a:tbl>
          </a:graphicData>
        </a:graphic>
      </p:graphicFrame>
    </p:spTree>
    <p:extLst>
      <p:ext uri="{BB962C8B-B14F-4D97-AF65-F5344CB8AC3E}">
        <p14:creationId xmlns:p14="http://schemas.microsoft.com/office/powerpoint/2010/main" val="1283628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B5B603-B4F0-4286-9C00-DC86363A56A0}"/>
              </a:ext>
            </a:extLst>
          </p:cNvPr>
          <p:cNvSpPr txBox="1"/>
          <p:nvPr/>
        </p:nvSpPr>
        <p:spPr>
          <a:xfrm>
            <a:off x="2692539" y="177800"/>
            <a:ext cx="9105484" cy="830997"/>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وضعیت اعطای وام های ازدواج و فرزندآوری</a:t>
            </a:r>
          </a:p>
          <a:p>
            <a:pPr algn="r" rtl="1"/>
            <a:r>
              <a:rPr lang="fa-IR" sz="2400" dirty="0">
                <a:solidFill>
                  <a:srgbClr val="0070C0"/>
                </a:solidFill>
                <a:cs typeface="B Titr" panose="00000700000000000000" pitchFamily="2" charset="-78"/>
              </a:rPr>
              <a:t>مجری: بانک های عامل تحت نظارت بانک مرکزی</a:t>
            </a:r>
          </a:p>
        </p:txBody>
      </p:sp>
      <p:pic>
        <p:nvPicPr>
          <p:cNvPr id="11" name="Picture 10" descr="P756#yIS1">
            <a:extLst>
              <a:ext uri="{FF2B5EF4-FFF2-40B4-BE49-F238E27FC236}">
                <a16:creationId xmlns:a16="http://schemas.microsoft.com/office/drawing/2014/main" id="{142AAAFE-0DFB-4470-B373-16F6B64AC29C}"/>
              </a:ext>
            </a:extLst>
          </p:cNvPr>
          <p:cNvPicPr/>
          <p:nvPr/>
        </p:nvPicPr>
        <p:blipFill rotWithShape="1">
          <a:blip r:embed="rId2"/>
          <a:srcRect l="19392" t="29808" r="23638" b="18506"/>
          <a:stretch/>
        </p:blipFill>
        <p:spPr bwMode="auto">
          <a:xfrm>
            <a:off x="1054100" y="4839730"/>
            <a:ext cx="4770540" cy="2894716"/>
          </a:xfrm>
          <a:prstGeom prst="rect">
            <a:avLst/>
          </a:prstGeom>
          <a:ln>
            <a:solidFill>
              <a:schemeClr val="tx1"/>
            </a:solidFill>
          </a:ln>
          <a:extLst>
            <a:ext uri="{53640926-AAD7-44D8-BBD7-CCE9431645EC}">
              <a14:shadowObscured xmlns:a14="http://schemas.microsoft.com/office/drawing/2010/main"/>
            </a:ext>
          </a:extLst>
        </p:spPr>
      </p:pic>
      <p:graphicFrame>
        <p:nvGraphicFramePr>
          <p:cNvPr id="8" name="Table 8">
            <a:extLst>
              <a:ext uri="{FF2B5EF4-FFF2-40B4-BE49-F238E27FC236}">
                <a16:creationId xmlns:a16="http://schemas.microsoft.com/office/drawing/2014/main" id="{C36E49F5-8CF9-4D71-A10C-FDCF18BA4B4E}"/>
              </a:ext>
            </a:extLst>
          </p:cNvPr>
          <p:cNvGraphicFramePr>
            <a:graphicFrameLocks noGrp="1"/>
          </p:cNvGraphicFramePr>
          <p:nvPr>
            <p:extLst>
              <p:ext uri="{D42A27DB-BD31-4B8C-83A1-F6EECF244321}">
                <p14:modId xmlns:p14="http://schemas.microsoft.com/office/powerpoint/2010/main" val="2317244186"/>
              </p:ext>
            </p:extLst>
          </p:nvPr>
        </p:nvGraphicFramePr>
        <p:xfrm>
          <a:off x="394638" y="1063178"/>
          <a:ext cx="11530504" cy="3738452"/>
        </p:xfrm>
        <a:graphic>
          <a:graphicData uri="http://schemas.openxmlformats.org/drawingml/2006/table">
            <a:tbl>
              <a:tblPr rtl="1" firstRow="1" bandRow="1">
                <a:tableStyleId>{5C22544A-7EE6-4342-B048-85BDC9FD1C3A}</a:tableStyleId>
              </a:tblPr>
              <a:tblGrid>
                <a:gridCol w="5251292">
                  <a:extLst>
                    <a:ext uri="{9D8B030D-6E8A-4147-A177-3AD203B41FA5}">
                      <a16:colId xmlns:a16="http://schemas.microsoft.com/office/drawing/2014/main" val="2899945597"/>
                    </a:ext>
                  </a:extLst>
                </a:gridCol>
                <a:gridCol w="6279212">
                  <a:extLst>
                    <a:ext uri="{9D8B030D-6E8A-4147-A177-3AD203B41FA5}">
                      <a16:colId xmlns:a16="http://schemas.microsoft.com/office/drawing/2014/main" val="3172286102"/>
                    </a:ext>
                  </a:extLst>
                </a:gridCol>
              </a:tblGrid>
              <a:tr h="629492">
                <a:tc>
                  <a:txBody>
                    <a:bodyPr/>
                    <a:lstStyle/>
                    <a:p>
                      <a:pPr algn="ctr" rtl="1"/>
                      <a:r>
                        <a:rPr lang="fa-IR" sz="3000" b="1" dirty="0">
                          <a:cs typeface="B Nazanin" panose="00000400000000000000" pitchFamily="2" charset="-78"/>
                        </a:rPr>
                        <a:t>دستاوردها</a:t>
                      </a:r>
                    </a:p>
                  </a:txBody>
                  <a:tcPr anchor="ctr">
                    <a:solidFill>
                      <a:schemeClr val="accent1">
                        <a:lumMod val="75000"/>
                      </a:schemeClr>
                    </a:solidFill>
                  </a:tcPr>
                </a:tc>
                <a:tc>
                  <a:txBody>
                    <a:bodyPr/>
                    <a:lstStyle/>
                    <a:p>
                      <a:pPr algn="ctr" rtl="1"/>
                      <a:r>
                        <a:rPr lang="fa-IR" sz="3000" b="1" dirty="0">
                          <a:cs typeface="B Nazanin" panose="00000400000000000000" pitchFamily="2" charset="-78"/>
                        </a:rPr>
                        <a:t>چالش ها</a:t>
                      </a:r>
                    </a:p>
                  </a:txBody>
                  <a:tcPr anchor="ctr">
                    <a:solidFill>
                      <a:schemeClr val="accent1">
                        <a:lumMod val="75000"/>
                      </a:schemeClr>
                    </a:solidFill>
                  </a:tcPr>
                </a:tc>
                <a:extLst>
                  <a:ext uri="{0D108BD9-81ED-4DB2-BD59-A6C34878D82A}">
                    <a16:rowId xmlns:a16="http://schemas.microsoft.com/office/drawing/2014/main" val="3104995202"/>
                  </a:ext>
                </a:extLst>
              </a:tr>
              <a:tr h="1951217">
                <a:tc>
                  <a:txBody>
                    <a:bodyPr/>
                    <a:lstStyle/>
                    <a:p>
                      <a:pPr marL="342900" indent="-342900" algn="r" rtl="1">
                        <a:buFont typeface="Wingdings" panose="05000000000000000000" pitchFamily="2" charset="2"/>
                        <a:buChar char="ü"/>
                      </a:pPr>
                      <a:r>
                        <a:rPr lang="fa-IR" sz="2200" b="1" dirty="0">
                          <a:cs typeface="B Nazanin" panose="00000400000000000000" pitchFamily="2" charset="-78"/>
                        </a:rPr>
                        <a:t>اعطای مبلغ 732.5 همت وام ازدواج و فرزندآوری طی سه سال و نیم</a:t>
                      </a:r>
                    </a:p>
                    <a:p>
                      <a:pPr marL="342900" indent="-342900" algn="r" rtl="1">
                        <a:buFont typeface="Wingdings" panose="05000000000000000000" pitchFamily="2" charset="2"/>
                        <a:buChar char="ü"/>
                      </a:pPr>
                      <a:r>
                        <a:rPr lang="fa-IR" sz="2200" b="1" dirty="0">
                          <a:cs typeface="B Nazanin" panose="00000400000000000000" pitchFamily="2" charset="-78"/>
                        </a:rPr>
                        <a:t>اعطای دو میلیون 367هزار وام ازدواج و 2 میلیون 387 هزار وام فرزندآوری طی سه سال و نیم</a:t>
                      </a:r>
                    </a:p>
                    <a:p>
                      <a:pPr marL="342900" indent="-342900" algn="r" rtl="1">
                        <a:buFont typeface="Wingdings" panose="05000000000000000000" pitchFamily="2" charset="2"/>
                        <a:buChar char="ü"/>
                      </a:pPr>
                      <a:r>
                        <a:rPr lang="fa-IR" sz="2200" b="1" dirty="0">
                          <a:cs typeface="B Nazanin" panose="00000400000000000000" pitchFamily="2" charset="-78"/>
                        </a:rPr>
                        <a:t>اعطای وام به82.5% از متقاضیان وام ازدواج و 81.7% متقاضیان وام فرزندآوری</a:t>
                      </a:r>
                    </a:p>
                    <a:p>
                      <a:pPr marL="342900" indent="-342900" algn="r" rtl="1">
                        <a:buFont typeface="Wingdings" panose="05000000000000000000" pitchFamily="2" charset="2"/>
                        <a:buChar char="ü"/>
                      </a:pPr>
                      <a:r>
                        <a:rPr lang="fa-IR" sz="2200" b="1" dirty="0">
                          <a:cs typeface="B Nazanin" panose="00000400000000000000" pitchFamily="2" charset="-78"/>
                        </a:rPr>
                        <a:t>افزایش 10 برابری رقم وام ازدواج نسبت به قبل از قانون و افزایش 12 برابری برای ازدواج  سنین کمتر</a:t>
                      </a:r>
                    </a:p>
                  </a:txBody>
                  <a:tcPr anchor="ctr">
                    <a:solidFill>
                      <a:schemeClr val="accent5">
                        <a:lumMod val="40000"/>
                        <a:lumOff val="60000"/>
                      </a:schemeClr>
                    </a:solidFill>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200" b="1" dirty="0">
                          <a:cs typeface="B Nazanin" panose="00000400000000000000" pitchFamily="2" charset="-78"/>
                        </a:rPr>
                        <a:t>در صف ماندن بیش از یک میلیون و 75هزار نفر در صف وام ازدواج و فرزندآوری در پایان شهریور 1404</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200" b="1" dirty="0">
                          <a:cs typeface="B Nazanin" panose="00000400000000000000" pitchFamily="2" charset="-78"/>
                        </a:rPr>
                        <a:t>ناکافی بودن اعتبار 1404 برای کوتاه کردن صف</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200" b="1" dirty="0">
                          <a:cs typeface="B Nazanin" panose="00000400000000000000" pitchFamily="2" charset="-78"/>
                        </a:rPr>
                        <a:t>طویل تر شدن صف تسهیلات در سال 1403 نسبت به 1402 و نیز شش ماهه 1404</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200" b="1" dirty="0">
                          <a:cs typeface="B Nazanin" panose="00000400000000000000" pitchFamily="2" charset="-78"/>
                        </a:rPr>
                        <a:t>معطلی دریافت وام، رفتارهای سلیقه ای شعب در خصوص مدارک موردنیاز،اجبار غیرقانونی در مورد درخواست ضمانت علیرغم تکافوی اعتبارسنجی، و اعمال سلیقه بانک ها در مورد تعداد ضامن و نوع ضمانت</a:t>
                      </a:r>
                    </a:p>
                  </a:txBody>
                  <a:tcPr anchor="ctr">
                    <a:solidFill>
                      <a:schemeClr val="accent5">
                        <a:lumMod val="40000"/>
                        <a:lumOff val="60000"/>
                      </a:schemeClr>
                    </a:solidFill>
                  </a:tcPr>
                </a:tc>
                <a:extLst>
                  <a:ext uri="{0D108BD9-81ED-4DB2-BD59-A6C34878D82A}">
                    <a16:rowId xmlns:a16="http://schemas.microsoft.com/office/drawing/2014/main" val="1971408754"/>
                  </a:ext>
                </a:extLst>
              </a:tr>
            </a:tbl>
          </a:graphicData>
        </a:graphic>
      </p:graphicFrame>
      <p:pic>
        <p:nvPicPr>
          <p:cNvPr id="3" name="Picture 2">
            <a:extLst>
              <a:ext uri="{FF2B5EF4-FFF2-40B4-BE49-F238E27FC236}">
                <a16:creationId xmlns:a16="http://schemas.microsoft.com/office/drawing/2014/main" id="{FE025AA6-460B-4F19-9087-07E9BAA40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7200" y="4856011"/>
            <a:ext cx="4910769" cy="2866680"/>
          </a:xfrm>
          <a:prstGeom prst="rect">
            <a:avLst/>
          </a:prstGeom>
          <a:ln>
            <a:solidFill>
              <a:schemeClr val="tx1"/>
            </a:solidFill>
          </a:ln>
        </p:spPr>
      </p:pic>
    </p:spTree>
    <p:extLst>
      <p:ext uri="{BB962C8B-B14F-4D97-AF65-F5344CB8AC3E}">
        <p14:creationId xmlns:p14="http://schemas.microsoft.com/office/powerpoint/2010/main" val="2527694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386C74-3A91-452B-BB1D-456C79CC7795}"/>
              </a:ext>
            </a:extLst>
          </p:cNvPr>
          <p:cNvSpPr>
            <a:spLocks noGrp="1"/>
          </p:cNvSpPr>
          <p:nvPr>
            <p:ph idx="1"/>
          </p:nvPr>
        </p:nvSpPr>
        <p:spPr>
          <a:xfrm>
            <a:off x="7163735" y="838670"/>
            <a:ext cx="4779094" cy="510495"/>
          </a:xfrm>
        </p:spPr>
        <p:txBody>
          <a:bodyPr>
            <a:normAutofit fontScale="85000" lnSpcReduction="10000"/>
          </a:bodyPr>
          <a:lstStyle/>
          <a:p>
            <a:pPr indent="0" algn="just" rtl="1">
              <a:lnSpc>
                <a:spcPct val="107000"/>
              </a:lnSpc>
              <a:spcBef>
                <a:spcPts val="601"/>
              </a:spcBef>
              <a:spcAft>
                <a:spcPts val="1401"/>
              </a:spcAft>
              <a:buNone/>
            </a:pPr>
            <a:r>
              <a:rPr lang="fa-IR" sz="2400" dirty="0">
                <a:solidFill>
                  <a:srgbClr val="0070C0"/>
                </a:solidFill>
                <a:cs typeface="B Titr" panose="00000700000000000000" pitchFamily="2" charset="-78"/>
              </a:rPr>
              <a:t>وضعیت اعطای وام های ازدواج و فرزندآوری</a:t>
            </a:r>
            <a:endParaRPr lang="en-US" sz="2400" dirty="0">
              <a:solidFill>
                <a:srgbClr val="0070C0"/>
              </a:solidFill>
              <a:cs typeface="B Titr" panose="00000700000000000000" pitchFamily="2" charset="-78"/>
            </a:endParaRPr>
          </a:p>
        </p:txBody>
      </p:sp>
      <p:pic>
        <p:nvPicPr>
          <p:cNvPr id="4" name="Picture 3">
            <a:extLst>
              <a:ext uri="{FF2B5EF4-FFF2-40B4-BE49-F238E27FC236}">
                <a16:creationId xmlns:a16="http://schemas.microsoft.com/office/drawing/2014/main" id="{0ACA9846-60C8-4AFC-A78D-F5FEC33E5A60}"/>
              </a:ext>
            </a:extLst>
          </p:cNvPr>
          <p:cNvPicPr>
            <a:picLocks noChangeAspect="1"/>
          </p:cNvPicPr>
          <p:nvPr/>
        </p:nvPicPr>
        <p:blipFill rotWithShape="1">
          <a:blip r:embed="rId2"/>
          <a:srcRect l="9478" t="23448" r="8551" b="9150"/>
          <a:stretch/>
        </p:blipFill>
        <p:spPr>
          <a:xfrm>
            <a:off x="469899" y="1162050"/>
            <a:ext cx="11433347" cy="6267450"/>
          </a:xfrm>
          <a:prstGeom prst="rect">
            <a:avLst/>
          </a:prstGeom>
        </p:spPr>
      </p:pic>
    </p:spTree>
    <p:extLst>
      <p:ext uri="{BB962C8B-B14F-4D97-AF65-F5344CB8AC3E}">
        <p14:creationId xmlns:p14="http://schemas.microsoft.com/office/powerpoint/2010/main" val="2188330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B5B603-B4F0-4286-9C00-DC86363A56A0}"/>
              </a:ext>
            </a:extLst>
          </p:cNvPr>
          <p:cNvSpPr txBox="1"/>
          <p:nvPr/>
        </p:nvSpPr>
        <p:spPr>
          <a:xfrm>
            <a:off x="2622689" y="506480"/>
            <a:ext cx="9105484" cy="830997"/>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اعطای خودروی مادران ماده (12) </a:t>
            </a:r>
          </a:p>
          <a:p>
            <a:pPr algn="r" rtl="1"/>
            <a:r>
              <a:rPr lang="fa-IR" sz="2400" dirty="0">
                <a:solidFill>
                  <a:srgbClr val="0070C0"/>
                </a:solidFill>
                <a:cs typeface="B Titr" panose="00000700000000000000" pitchFamily="2" charset="-78"/>
              </a:rPr>
              <a:t>مجری: وزارت صنعت، معدن و تجارت</a:t>
            </a:r>
          </a:p>
        </p:txBody>
      </p:sp>
      <p:graphicFrame>
        <p:nvGraphicFramePr>
          <p:cNvPr id="8" name="Table 8">
            <a:extLst>
              <a:ext uri="{FF2B5EF4-FFF2-40B4-BE49-F238E27FC236}">
                <a16:creationId xmlns:a16="http://schemas.microsoft.com/office/drawing/2014/main" id="{C36E49F5-8CF9-4D71-A10C-FDCF18BA4B4E}"/>
              </a:ext>
            </a:extLst>
          </p:cNvPr>
          <p:cNvGraphicFramePr>
            <a:graphicFrameLocks noGrp="1"/>
          </p:cNvGraphicFramePr>
          <p:nvPr>
            <p:extLst>
              <p:ext uri="{D42A27DB-BD31-4B8C-83A1-F6EECF244321}">
                <p14:modId xmlns:p14="http://schemas.microsoft.com/office/powerpoint/2010/main" val="2934910860"/>
              </p:ext>
            </p:extLst>
          </p:nvPr>
        </p:nvGraphicFramePr>
        <p:xfrm>
          <a:off x="702363" y="1541301"/>
          <a:ext cx="11025810" cy="2901347"/>
        </p:xfrm>
        <a:graphic>
          <a:graphicData uri="http://schemas.openxmlformats.org/drawingml/2006/table">
            <a:tbl>
              <a:tblPr rtl="1" firstRow="1" bandRow="1">
                <a:tableStyleId>{5C22544A-7EE6-4342-B048-85BDC9FD1C3A}</a:tableStyleId>
              </a:tblPr>
              <a:tblGrid>
                <a:gridCol w="5546034">
                  <a:extLst>
                    <a:ext uri="{9D8B030D-6E8A-4147-A177-3AD203B41FA5}">
                      <a16:colId xmlns:a16="http://schemas.microsoft.com/office/drawing/2014/main" val="2899945597"/>
                    </a:ext>
                  </a:extLst>
                </a:gridCol>
                <a:gridCol w="5479776">
                  <a:extLst>
                    <a:ext uri="{9D8B030D-6E8A-4147-A177-3AD203B41FA5}">
                      <a16:colId xmlns:a16="http://schemas.microsoft.com/office/drawing/2014/main" val="3172286102"/>
                    </a:ext>
                  </a:extLst>
                </a:gridCol>
              </a:tblGrid>
              <a:tr h="981107">
                <a:tc>
                  <a:txBody>
                    <a:bodyPr/>
                    <a:lstStyle/>
                    <a:p>
                      <a:pPr algn="ctr" rtl="1"/>
                      <a:r>
                        <a:rPr lang="fa-IR" sz="3200" b="1" dirty="0">
                          <a:cs typeface="B Nazanin" panose="00000400000000000000" pitchFamily="2" charset="-78"/>
                        </a:rPr>
                        <a:t>دستاوردها</a:t>
                      </a:r>
                    </a:p>
                  </a:txBody>
                  <a:tcPr anchor="ctr">
                    <a:solidFill>
                      <a:schemeClr val="accent1">
                        <a:lumMod val="75000"/>
                      </a:schemeClr>
                    </a:solidFill>
                  </a:tcPr>
                </a:tc>
                <a:tc>
                  <a:txBody>
                    <a:bodyPr/>
                    <a:lstStyle/>
                    <a:p>
                      <a:pPr algn="ctr" rtl="1"/>
                      <a:r>
                        <a:rPr lang="fa-IR" sz="3200" b="1" dirty="0">
                          <a:cs typeface="B Nazanin" panose="00000400000000000000" pitchFamily="2" charset="-78"/>
                        </a:rPr>
                        <a:t>چالش ها</a:t>
                      </a:r>
                    </a:p>
                  </a:txBody>
                  <a:tcPr anchor="ctr">
                    <a:solidFill>
                      <a:schemeClr val="accent1">
                        <a:lumMod val="75000"/>
                      </a:schemeClr>
                    </a:solidFill>
                  </a:tcPr>
                </a:tc>
                <a:extLst>
                  <a:ext uri="{0D108BD9-81ED-4DB2-BD59-A6C34878D82A}">
                    <a16:rowId xmlns:a16="http://schemas.microsoft.com/office/drawing/2014/main" val="3104995202"/>
                  </a:ext>
                </a:extLst>
              </a:tr>
              <a:tr h="1797800">
                <a:tc>
                  <a:txBody>
                    <a:bodyPr/>
                    <a:lstStyle/>
                    <a:p>
                      <a:pPr marL="342900" indent="-342900" algn="r" rtl="1">
                        <a:buFont typeface="Wingdings" panose="05000000000000000000" pitchFamily="2" charset="2"/>
                        <a:buChar char="ü"/>
                      </a:pPr>
                      <a:r>
                        <a:rPr lang="fa-IR" sz="2400" b="1" dirty="0">
                          <a:cs typeface="B Nazanin" panose="00000400000000000000" pitchFamily="2" charset="-78"/>
                        </a:rPr>
                        <a:t>اعطای 513،490  خودرو به مادران به قیمت کارخانه </a:t>
                      </a:r>
                    </a:p>
                    <a:p>
                      <a:pPr marL="342900" indent="-342900" algn="r" rtl="1">
                        <a:buFont typeface="Wingdings" panose="05000000000000000000" pitchFamily="2" charset="2"/>
                        <a:buChar char="ü"/>
                      </a:pPr>
                      <a:r>
                        <a:rPr lang="fa-IR" sz="2400" b="1" dirty="0">
                          <a:cs typeface="B Nazanin" panose="00000400000000000000" pitchFamily="2" charset="-78"/>
                        </a:rPr>
                        <a:t>سود مادران از این ناحیه بالغ بر 200 همت بوده است</a:t>
                      </a:r>
                    </a:p>
                    <a:p>
                      <a:pPr algn="ctr" rtl="1"/>
                      <a:endParaRPr lang="fa-IR" sz="2400" b="1" dirty="0">
                        <a:cs typeface="B Nazanin" panose="00000400000000000000" pitchFamily="2" charset="-78"/>
                      </a:endParaRPr>
                    </a:p>
                  </a:txBody>
                  <a:tcPr anchor="ctr">
                    <a:solidFill>
                      <a:schemeClr val="accent5">
                        <a:lumMod val="40000"/>
                        <a:lumOff val="60000"/>
                      </a:schemeClr>
                    </a:solidFill>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تحقق حدود 20 درصد از سهمیه ی مادران </a:t>
                      </a:r>
                    </a:p>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fa-IR" sz="2400" b="1" dirty="0">
                          <a:cs typeface="B Nazanin" panose="00000400000000000000" pitchFamily="2" charset="-78"/>
                        </a:rPr>
                        <a:t>(کمتر از 10% کل ثبت نامی ها)</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 بیش از یک میلیون و 600هزار از سهمیه مادران به دست ایشان نرسیده است</a:t>
                      </a:r>
                    </a:p>
                  </a:txBody>
                  <a:tcPr anchor="ctr">
                    <a:solidFill>
                      <a:schemeClr val="accent5">
                        <a:lumMod val="40000"/>
                        <a:lumOff val="60000"/>
                      </a:schemeClr>
                    </a:solidFill>
                  </a:tcPr>
                </a:tc>
                <a:extLst>
                  <a:ext uri="{0D108BD9-81ED-4DB2-BD59-A6C34878D82A}">
                    <a16:rowId xmlns:a16="http://schemas.microsoft.com/office/drawing/2014/main" val="1971408754"/>
                  </a:ext>
                </a:extLst>
              </a:tr>
            </a:tbl>
          </a:graphicData>
        </a:graphic>
      </p:graphicFrame>
      <p:graphicFrame>
        <p:nvGraphicFramePr>
          <p:cNvPr id="10" name="Table 9">
            <a:extLst>
              <a:ext uri="{FF2B5EF4-FFF2-40B4-BE49-F238E27FC236}">
                <a16:creationId xmlns:a16="http://schemas.microsoft.com/office/drawing/2014/main" id="{3A900A94-508C-4126-B32B-5BEDA56FB744}"/>
              </a:ext>
            </a:extLst>
          </p:cNvPr>
          <p:cNvGraphicFramePr>
            <a:graphicFrameLocks noGrp="1"/>
          </p:cNvGraphicFramePr>
          <p:nvPr>
            <p:extLst>
              <p:ext uri="{D42A27DB-BD31-4B8C-83A1-F6EECF244321}">
                <p14:modId xmlns:p14="http://schemas.microsoft.com/office/powerpoint/2010/main" val="621714505"/>
              </p:ext>
            </p:extLst>
          </p:nvPr>
        </p:nvGraphicFramePr>
        <p:xfrm>
          <a:off x="6313197" y="5298505"/>
          <a:ext cx="5633636" cy="1486617"/>
        </p:xfrm>
        <a:graphic>
          <a:graphicData uri="http://schemas.openxmlformats.org/drawingml/2006/table">
            <a:tbl>
              <a:tblPr rtl="1" firstRow="1" firstCol="1" bandRow="1">
                <a:tableStyleId>{5C22544A-7EE6-4342-B048-85BDC9FD1C3A}</a:tableStyleId>
              </a:tblPr>
              <a:tblGrid>
                <a:gridCol w="1107819">
                  <a:extLst>
                    <a:ext uri="{9D8B030D-6E8A-4147-A177-3AD203B41FA5}">
                      <a16:colId xmlns:a16="http://schemas.microsoft.com/office/drawing/2014/main" val="255635301"/>
                    </a:ext>
                  </a:extLst>
                </a:gridCol>
                <a:gridCol w="1107445">
                  <a:extLst>
                    <a:ext uri="{9D8B030D-6E8A-4147-A177-3AD203B41FA5}">
                      <a16:colId xmlns:a16="http://schemas.microsoft.com/office/drawing/2014/main" val="2248694498"/>
                    </a:ext>
                  </a:extLst>
                </a:gridCol>
                <a:gridCol w="1120373">
                  <a:extLst>
                    <a:ext uri="{9D8B030D-6E8A-4147-A177-3AD203B41FA5}">
                      <a16:colId xmlns:a16="http://schemas.microsoft.com/office/drawing/2014/main" val="3263178705"/>
                    </a:ext>
                  </a:extLst>
                </a:gridCol>
                <a:gridCol w="1120373">
                  <a:extLst>
                    <a:ext uri="{9D8B030D-6E8A-4147-A177-3AD203B41FA5}">
                      <a16:colId xmlns:a16="http://schemas.microsoft.com/office/drawing/2014/main" val="1474966073"/>
                    </a:ext>
                  </a:extLst>
                </a:gridCol>
                <a:gridCol w="1177626">
                  <a:extLst>
                    <a:ext uri="{9D8B030D-6E8A-4147-A177-3AD203B41FA5}">
                      <a16:colId xmlns:a16="http://schemas.microsoft.com/office/drawing/2014/main" val="3265395856"/>
                    </a:ext>
                  </a:extLst>
                </a:gridCol>
              </a:tblGrid>
              <a:tr h="372596">
                <a:tc>
                  <a:txBody>
                    <a:bodyPr/>
                    <a:lstStyle/>
                    <a:p>
                      <a:pPr marL="0" marR="0" algn="ctr" rtl="1">
                        <a:lnSpc>
                          <a:spcPct val="107000"/>
                        </a:lnSpc>
                        <a:spcBef>
                          <a:spcPts val="600"/>
                        </a:spcBef>
                        <a:spcAft>
                          <a:spcPts val="1400"/>
                        </a:spcAft>
                      </a:pPr>
                      <a:r>
                        <a:rPr lang="fa-IR" sz="1600">
                          <a:effectLst/>
                          <a:cs typeface="B Nazanin" panose="00000400000000000000" pitchFamily="2" charset="-78"/>
                        </a:rPr>
                        <a:t>سال</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600" dirty="0">
                          <a:effectLst/>
                          <a:cs typeface="B Nazanin" panose="00000400000000000000" pitchFamily="2" charset="-78"/>
                        </a:rPr>
                        <a:t>تا 1402</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600" dirty="0">
                          <a:effectLst/>
                          <a:cs typeface="B Nazanin" panose="00000400000000000000" pitchFamily="2" charset="-78"/>
                        </a:rPr>
                        <a:t>1403</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100" dirty="0">
                          <a:effectLst/>
                          <a:latin typeface="Calibri" panose="020F0502020204030204" pitchFamily="34" charset="0"/>
                          <a:ea typeface="Calibri" panose="020F0502020204030204" pitchFamily="34" charset="0"/>
                          <a:cs typeface="B Nazanin" panose="00000400000000000000" pitchFamily="2" charset="-78"/>
                        </a:rPr>
                        <a:t>شش ماهه 1404</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100" dirty="0">
                          <a:effectLst/>
                          <a:latin typeface="Calibri" panose="020F0502020204030204" pitchFamily="34" charset="0"/>
                          <a:ea typeface="Calibri" panose="020F0502020204030204" pitchFamily="34" charset="0"/>
                          <a:cs typeface="B Nazanin" panose="00000400000000000000" pitchFamily="2" charset="-78"/>
                        </a:rPr>
                        <a:t>کل</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75000"/>
                      </a:schemeClr>
                    </a:solidFill>
                  </a:tcPr>
                </a:tc>
                <a:extLst>
                  <a:ext uri="{0D108BD9-81ED-4DB2-BD59-A6C34878D82A}">
                    <a16:rowId xmlns:a16="http://schemas.microsoft.com/office/drawing/2014/main" val="1524807753"/>
                  </a:ext>
                </a:extLst>
              </a:tr>
              <a:tr h="372596">
                <a:tc>
                  <a:txBody>
                    <a:bodyPr/>
                    <a:lstStyle/>
                    <a:p>
                      <a:pPr marL="0" marR="0" algn="ctr" rtl="1">
                        <a:lnSpc>
                          <a:spcPct val="107000"/>
                        </a:lnSpc>
                        <a:spcBef>
                          <a:spcPts val="600"/>
                        </a:spcBef>
                        <a:spcAft>
                          <a:spcPts val="1400"/>
                        </a:spcAft>
                      </a:pPr>
                      <a:r>
                        <a:rPr lang="fa-IR" sz="1600" dirty="0">
                          <a:effectLst/>
                          <a:cs typeface="B Nazanin" panose="00000400000000000000" pitchFamily="2" charset="-78"/>
                        </a:rPr>
                        <a:t>تعداد ظرفیت تخصیص یافته</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800" b="1" dirty="0">
                          <a:effectLst/>
                          <a:cs typeface="B Nazanin" panose="00000400000000000000" pitchFamily="2" charset="-78"/>
                        </a:rPr>
                        <a:t>1،230،379</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600"/>
                        </a:spcBef>
                        <a:spcAft>
                          <a:spcPts val="1400"/>
                        </a:spcAft>
                      </a:pPr>
                      <a:r>
                        <a:rPr lang="fa-IR" sz="1800" b="1" dirty="0">
                          <a:effectLst/>
                          <a:cs typeface="B Nazanin" panose="00000400000000000000" pitchFamily="2" charset="-78"/>
                        </a:rPr>
                        <a:t>773،050</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600"/>
                        </a:spcBef>
                        <a:spcAft>
                          <a:spcPts val="140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132،342</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600"/>
                        </a:spcBef>
                        <a:spcAft>
                          <a:spcPts val="1400"/>
                        </a:spcAft>
                      </a:pPr>
                      <a:r>
                        <a:rPr lang="fa-IR" sz="1800" b="1" dirty="0">
                          <a:solidFill>
                            <a:srgbClr val="111111"/>
                          </a:solidFill>
                          <a:latin typeface="Roboto" panose="02000000000000000000" pitchFamily="2" charset="0"/>
                          <a:ea typeface="Calibri" panose="020F0502020204030204" pitchFamily="34" charset="0"/>
                          <a:cs typeface="B Nazanin" panose="00000400000000000000" pitchFamily="2" charset="-78"/>
                        </a:rPr>
                        <a:t>2،135،771</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3737934946"/>
                  </a:ext>
                </a:extLst>
              </a:tr>
              <a:tr h="592178">
                <a:tc>
                  <a:txBody>
                    <a:bodyPr/>
                    <a:lstStyle/>
                    <a:p>
                      <a:pPr marL="0" marR="0" algn="ctr" rtl="1">
                        <a:lnSpc>
                          <a:spcPct val="107000"/>
                        </a:lnSpc>
                        <a:spcBef>
                          <a:spcPts val="600"/>
                        </a:spcBef>
                        <a:spcAft>
                          <a:spcPts val="1400"/>
                        </a:spcAft>
                      </a:pPr>
                      <a:r>
                        <a:rPr lang="fa-IR" sz="1600" dirty="0">
                          <a:effectLst/>
                          <a:cs typeface="B Nazanin" panose="00000400000000000000" pitchFamily="2" charset="-78"/>
                        </a:rPr>
                        <a:t>تعداد واریز وجه</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75000"/>
                      </a:schemeClr>
                    </a:solidFill>
                  </a:tcPr>
                </a:tc>
                <a:tc>
                  <a:txBody>
                    <a:bodyPr/>
                    <a:lstStyle/>
                    <a:p>
                      <a:pPr marL="0" marR="0" algn="ctr" rtl="1">
                        <a:lnSpc>
                          <a:spcPct val="107000"/>
                        </a:lnSpc>
                        <a:spcBef>
                          <a:spcPts val="600"/>
                        </a:spcBef>
                        <a:spcAft>
                          <a:spcPts val="1400"/>
                        </a:spcAft>
                      </a:pPr>
                      <a:r>
                        <a:rPr lang="fa-IR" sz="1800" b="1" dirty="0">
                          <a:effectLst/>
                          <a:cs typeface="B Nazanin" panose="00000400000000000000" pitchFamily="2" charset="-78"/>
                        </a:rPr>
                        <a:t>262،598</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600"/>
                        </a:spcBef>
                        <a:spcAft>
                          <a:spcPts val="1400"/>
                        </a:spcAft>
                      </a:pPr>
                      <a:r>
                        <a:rPr lang="fa-IR" sz="1800" b="1" dirty="0">
                          <a:effectLst/>
                          <a:cs typeface="B Nazanin" panose="00000400000000000000" pitchFamily="2" charset="-78"/>
                        </a:rPr>
                        <a:t>208،813</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600"/>
                        </a:spcBef>
                        <a:spcAft>
                          <a:spcPts val="140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42،079</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600"/>
                        </a:spcBef>
                        <a:spcAft>
                          <a:spcPts val="1400"/>
                        </a:spcAft>
                      </a:pPr>
                      <a:r>
                        <a:rPr lang="fa-IR" sz="1800" b="1" dirty="0">
                          <a:solidFill>
                            <a:srgbClr val="111111"/>
                          </a:solidFill>
                          <a:latin typeface="Roboto" panose="02000000000000000000" pitchFamily="2" charset="0"/>
                          <a:ea typeface="Calibri" panose="020F0502020204030204" pitchFamily="34" charset="0"/>
                          <a:cs typeface="B Nazanin" panose="00000400000000000000" pitchFamily="2" charset="-78"/>
                        </a:rPr>
                        <a:t>513،490</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2647961080"/>
                  </a:ext>
                </a:extLst>
              </a:tr>
            </a:tbl>
          </a:graphicData>
        </a:graphic>
      </p:graphicFrame>
      <p:graphicFrame>
        <p:nvGraphicFramePr>
          <p:cNvPr id="11" name="Chart 10">
            <a:extLst>
              <a:ext uri="{FF2B5EF4-FFF2-40B4-BE49-F238E27FC236}">
                <a16:creationId xmlns:a16="http://schemas.microsoft.com/office/drawing/2014/main" id="{5F4E0105-5115-48A7-8BB9-0A115B365143}"/>
              </a:ext>
            </a:extLst>
          </p:cNvPr>
          <p:cNvGraphicFramePr/>
          <p:nvPr/>
        </p:nvGraphicFramePr>
        <p:xfrm>
          <a:off x="702362" y="4525618"/>
          <a:ext cx="5512905" cy="3147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3002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B5B603-B4F0-4286-9C00-DC86363A56A0}"/>
              </a:ext>
            </a:extLst>
          </p:cNvPr>
          <p:cNvSpPr txBox="1"/>
          <p:nvPr/>
        </p:nvSpPr>
        <p:spPr>
          <a:xfrm>
            <a:off x="2178604" y="506480"/>
            <a:ext cx="9549569" cy="461665"/>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اعطای خدمات استخدامی و شغلی به ازای ازدواج و فرزندآوری (مواد 15، 17)</a:t>
            </a:r>
          </a:p>
        </p:txBody>
      </p:sp>
      <p:graphicFrame>
        <p:nvGraphicFramePr>
          <p:cNvPr id="8" name="Table 8">
            <a:extLst>
              <a:ext uri="{FF2B5EF4-FFF2-40B4-BE49-F238E27FC236}">
                <a16:creationId xmlns:a16="http://schemas.microsoft.com/office/drawing/2014/main" id="{C36E49F5-8CF9-4D71-A10C-FDCF18BA4B4E}"/>
              </a:ext>
            </a:extLst>
          </p:cNvPr>
          <p:cNvGraphicFramePr>
            <a:graphicFrameLocks noGrp="1"/>
          </p:cNvGraphicFramePr>
          <p:nvPr/>
        </p:nvGraphicFramePr>
        <p:xfrm>
          <a:off x="396046" y="1104807"/>
          <a:ext cx="11332127" cy="3632867"/>
        </p:xfrm>
        <a:graphic>
          <a:graphicData uri="http://schemas.openxmlformats.org/drawingml/2006/table">
            <a:tbl>
              <a:tblPr rtl="1" firstRow="1" bandRow="1">
                <a:tableStyleId>{5C22544A-7EE6-4342-B048-85BDC9FD1C3A}</a:tableStyleId>
              </a:tblPr>
              <a:tblGrid>
                <a:gridCol w="5979684">
                  <a:extLst>
                    <a:ext uri="{9D8B030D-6E8A-4147-A177-3AD203B41FA5}">
                      <a16:colId xmlns:a16="http://schemas.microsoft.com/office/drawing/2014/main" val="2899945597"/>
                    </a:ext>
                  </a:extLst>
                </a:gridCol>
                <a:gridCol w="5352443">
                  <a:extLst>
                    <a:ext uri="{9D8B030D-6E8A-4147-A177-3AD203B41FA5}">
                      <a16:colId xmlns:a16="http://schemas.microsoft.com/office/drawing/2014/main" val="3172286102"/>
                    </a:ext>
                  </a:extLst>
                </a:gridCol>
              </a:tblGrid>
              <a:tr h="981107">
                <a:tc>
                  <a:txBody>
                    <a:bodyPr/>
                    <a:lstStyle/>
                    <a:p>
                      <a:pPr algn="ctr" rtl="1"/>
                      <a:r>
                        <a:rPr lang="fa-IR" sz="3200" b="1" dirty="0">
                          <a:cs typeface="B Nazanin" panose="00000400000000000000" pitchFamily="2" charset="-78"/>
                        </a:rPr>
                        <a:t>دستاوردها</a:t>
                      </a:r>
                    </a:p>
                  </a:txBody>
                  <a:tcPr anchor="ctr">
                    <a:solidFill>
                      <a:schemeClr val="accent1">
                        <a:lumMod val="75000"/>
                      </a:schemeClr>
                    </a:solidFill>
                  </a:tcPr>
                </a:tc>
                <a:tc>
                  <a:txBody>
                    <a:bodyPr/>
                    <a:lstStyle/>
                    <a:p>
                      <a:pPr algn="ctr" rtl="1"/>
                      <a:r>
                        <a:rPr lang="fa-IR" sz="3200" b="1" dirty="0">
                          <a:cs typeface="B Nazanin" panose="00000400000000000000" pitchFamily="2" charset="-78"/>
                        </a:rPr>
                        <a:t>چالش ها</a:t>
                      </a:r>
                    </a:p>
                  </a:txBody>
                  <a:tcPr anchor="ctr">
                    <a:solidFill>
                      <a:schemeClr val="accent1">
                        <a:lumMod val="75000"/>
                      </a:schemeClr>
                    </a:solidFill>
                  </a:tcPr>
                </a:tc>
                <a:extLst>
                  <a:ext uri="{0D108BD9-81ED-4DB2-BD59-A6C34878D82A}">
                    <a16:rowId xmlns:a16="http://schemas.microsoft.com/office/drawing/2014/main" val="3104995202"/>
                  </a:ext>
                </a:extLst>
              </a:tr>
              <a:tr h="1435267">
                <a:tc>
                  <a:txBody>
                    <a:bodyPr/>
                    <a:lstStyle/>
                    <a:p>
                      <a:pPr marL="342900" indent="-342900" algn="r" rtl="1">
                        <a:buFont typeface="Wingdings" panose="05000000000000000000" pitchFamily="2" charset="2"/>
                        <a:buChar char="ü"/>
                      </a:pPr>
                      <a:r>
                        <a:rPr lang="fa-IR" sz="2400" b="1" dirty="0">
                          <a:cs typeface="B Nazanin" panose="00000400000000000000" pitchFamily="2" charset="-78"/>
                        </a:rPr>
                        <a:t>در بیش از 20 فراخوان استخدامی به ازای تاهل و هر فرزند 2% (تا سقف 10%) به امتیاز متقاضیان افزوده شده و به ازای تاهل و هر فرزند یکسال (تا حداکثر 5 سال) به سقف سنی استخدام افزوده شد</a:t>
                      </a:r>
                    </a:p>
                    <a:p>
                      <a:pPr marL="342900" indent="-342900" algn="r" rtl="1">
                        <a:buFont typeface="Wingdings" panose="05000000000000000000" pitchFamily="2" charset="2"/>
                        <a:buChar char="ü"/>
                      </a:pPr>
                      <a:r>
                        <a:rPr lang="fa-IR" sz="2400" b="1" dirty="0">
                          <a:cs typeface="B Nazanin" panose="00000400000000000000" pitchFamily="2" charset="-78"/>
                        </a:rPr>
                        <a:t>مرخصی زایمان از شش ماه به 9 ماه افزایش یافت و تعداد مرخصی اخذ شده تامین اجتماعی رشد داشت که به معنای افزایش فرزندآوری شاغلین بود</a:t>
                      </a:r>
                    </a:p>
                  </a:txBody>
                  <a:tcPr anchor="ctr">
                    <a:solidFill>
                      <a:schemeClr val="accent5">
                        <a:lumMod val="40000"/>
                        <a:lumOff val="60000"/>
                      </a:schemeClr>
                    </a:solidFill>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عدم کفایت اعتبار تخصیص یافته برای پرداخت کامل بیمه از سوی تامین اجتماعی</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پرداخت دو سوم حقوق بسیاری از مستخدمین تامین اجتماعی</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مشکلات باقیمانده کارکنان ساعتی و شرکتی در خصوص مرخصی زایمان و بازگشت به کار</a:t>
                      </a:r>
                    </a:p>
                  </a:txBody>
                  <a:tcPr anchor="ctr">
                    <a:solidFill>
                      <a:schemeClr val="accent5">
                        <a:lumMod val="40000"/>
                        <a:lumOff val="60000"/>
                      </a:schemeClr>
                    </a:solidFill>
                  </a:tcPr>
                </a:tc>
                <a:extLst>
                  <a:ext uri="{0D108BD9-81ED-4DB2-BD59-A6C34878D82A}">
                    <a16:rowId xmlns:a16="http://schemas.microsoft.com/office/drawing/2014/main" val="1971408754"/>
                  </a:ext>
                </a:extLst>
              </a:tr>
            </a:tbl>
          </a:graphicData>
        </a:graphic>
      </p:graphicFrame>
      <p:graphicFrame>
        <p:nvGraphicFramePr>
          <p:cNvPr id="10" name="Chart 9" descr="P782#yIS1">
            <a:extLst>
              <a:ext uri="{FF2B5EF4-FFF2-40B4-BE49-F238E27FC236}">
                <a16:creationId xmlns:a16="http://schemas.microsoft.com/office/drawing/2014/main" id="{AAA85963-246A-40EB-9D5F-72AB59CF88D5}"/>
              </a:ext>
            </a:extLst>
          </p:cNvPr>
          <p:cNvGraphicFramePr/>
          <p:nvPr/>
        </p:nvGraphicFramePr>
        <p:xfrm>
          <a:off x="3822277" y="4874336"/>
          <a:ext cx="3912266" cy="27080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3633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B5B603-B4F0-4286-9C00-DC86363A56A0}"/>
              </a:ext>
            </a:extLst>
          </p:cNvPr>
          <p:cNvSpPr txBox="1"/>
          <p:nvPr/>
        </p:nvSpPr>
        <p:spPr>
          <a:xfrm>
            <a:off x="2178604" y="506480"/>
            <a:ext cx="9549569" cy="461665"/>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اعطای حق اولاد و عائله مندی (ماده 16)</a:t>
            </a:r>
          </a:p>
        </p:txBody>
      </p:sp>
      <p:graphicFrame>
        <p:nvGraphicFramePr>
          <p:cNvPr id="8" name="Table 8">
            <a:extLst>
              <a:ext uri="{FF2B5EF4-FFF2-40B4-BE49-F238E27FC236}">
                <a16:creationId xmlns:a16="http://schemas.microsoft.com/office/drawing/2014/main" id="{C36E49F5-8CF9-4D71-A10C-FDCF18BA4B4E}"/>
              </a:ext>
            </a:extLst>
          </p:cNvPr>
          <p:cNvGraphicFramePr>
            <a:graphicFrameLocks noGrp="1"/>
          </p:cNvGraphicFramePr>
          <p:nvPr>
            <p:extLst>
              <p:ext uri="{D42A27DB-BD31-4B8C-83A1-F6EECF244321}">
                <p14:modId xmlns:p14="http://schemas.microsoft.com/office/powerpoint/2010/main" val="2302763307"/>
              </p:ext>
            </p:extLst>
          </p:nvPr>
        </p:nvGraphicFramePr>
        <p:xfrm>
          <a:off x="396046" y="1104807"/>
          <a:ext cx="11332127" cy="4364387"/>
        </p:xfrm>
        <a:graphic>
          <a:graphicData uri="http://schemas.openxmlformats.org/drawingml/2006/table">
            <a:tbl>
              <a:tblPr rtl="1" firstRow="1" bandRow="1">
                <a:tableStyleId>{5C22544A-7EE6-4342-B048-85BDC9FD1C3A}</a:tableStyleId>
              </a:tblPr>
              <a:tblGrid>
                <a:gridCol w="5979684">
                  <a:extLst>
                    <a:ext uri="{9D8B030D-6E8A-4147-A177-3AD203B41FA5}">
                      <a16:colId xmlns:a16="http://schemas.microsoft.com/office/drawing/2014/main" val="2899945597"/>
                    </a:ext>
                  </a:extLst>
                </a:gridCol>
                <a:gridCol w="5352443">
                  <a:extLst>
                    <a:ext uri="{9D8B030D-6E8A-4147-A177-3AD203B41FA5}">
                      <a16:colId xmlns:a16="http://schemas.microsoft.com/office/drawing/2014/main" val="3172286102"/>
                    </a:ext>
                  </a:extLst>
                </a:gridCol>
              </a:tblGrid>
              <a:tr h="981107">
                <a:tc>
                  <a:txBody>
                    <a:bodyPr/>
                    <a:lstStyle/>
                    <a:p>
                      <a:pPr algn="ctr" rtl="1"/>
                      <a:r>
                        <a:rPr lang="fa-IR" sz="3200" b="1" dirty="0">
                          <a:cs typeface="B Nazanin" panose="00000400000000000000" pitchFamily="2" charset="-78"/>
                        </a:rPr>
                        <a:t>دستاوردها</a:t>
                      </a:r>
                    </a:p>
                  </a:txBody>
                  <a:tcPr anchor="ctr">
                    <a:solidFill>
                      <a:schemeClr val="accent1">
                        <a:lumMod val="75000"/>
                      </a:schemeClr>
                    </a:solidFill>
                  </a:tcPr>
                </a:tc>
                <a:tc>
                  <a:txBody>
                    <a:bodyPr/>
                    <a:lstStyle/>
                    <a:p>
                      <a:pPr algn="ctr" rtl="1"/>
                      <a:r>
                        <a:rPr lang="fa-IR" sz="3200" b="1" dirty="0">
                          <a:cs typeface="B Nazanin" panose="00000400000000000000" pitchFamily="2" charset="-78"/>
                        </a:rPr>
                        <a:t>چالش ها</a:t>
                      </a:r>
                    </a:p>
                  </a:txBody>
                  <a:tcPr anchor="ctr">
                    <a:solidFill>
                      <a:schemeClr val="accent1">
                        <a:lumMod val="75000"/>
                      </a:schemeClr>
                    </a:solidFill>
                  </a:tcPr>
                </a:tc>
                <a:extLst>
                  <a:ext uri="{0D108BD9-81ED-4DB2-BD59-A6C34878D82A}">
                    <a16:rowId xmlns:a16="http://schemas.microsoft.com/office/drawing/2014/main" val="3104995202"/>
                  </a:ext>
                </a:extLst>
              </a:tr>
              <a:tr h="1435267">
                <a:tc>
                  <a:txBody>
                    <a:bodyPr/>
                    <a:lstStyle/>
                    <a:p>
                      <a:pPr marL="342900" indent="-342900" algn="r" rtl="1">
                        <a:buFont typeface="Wingdings" panose="05000000000000000000" pitchFamily="2" charset="2"/>
                        <a:buChar char="ü"/>
                      </a:pPr>
                      <a:r>
                        <a:rPr lang="fa-IR" sz="2400" b="1" dirty="0">
                          <a:cs typeface="B Nazanin" panose="00000400000000000000" pitchFamily="2" charset="-78"/>
                        </a:rPr>
                        <a:t>افزایش حق اولاد و عائله مندی از 10 درصد سهم دریافتی در سال 1399 به 33درصد از سهم دریافتی در سال 1403</a:t>
                      </a:r>
                    </a:p>
                  </a:txBody>
                  <a:tcPr anchor="ctr">
                    <a:solidFill>
                      <a:schemeClr val="accent5">
                        <a:lumMod val="40000"/>
                        <a:lumOff val="60000"/>
                      </a:schemeClr>
                    </a:solidFill>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افزایش حق اولاد و عائله مندی در افرادی که کمتر از حداقل حقوق دریافت می کنند اثر نداشته در حالیکه این افراد گروه هدف اصلی بوده اند.</a:t>
                      </a:r>
                    </a:p>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fa-IR" sz="2400" b="1" dirty="0">
                          <a:cs typeface="B Nazanin" panose="00000400000000000000" pitchFamily="2" charset="-78"/>
                        </a:rPr>
                        <a:t>(کسی که مجرد است است با کسی که چند فرزند دارد و هر دو کمتر از حداقل حقوق میگیرند شرایط مشابه پیدا می کنند. راهکار این است که حق اولاد و عائله مندی را بعد از تعیین کف حقوق اضافه کنیم)</a:t>
                      </a:r>
                    </a:p>
                  </a:txBody>
                  <a:tcPr anchor="ctr">
                    <a:solidFill>
                      <a:schemeClr val="accent5">
                        <a:lumMod val="40000"/>
                        <a:lumOff val="60000"/>
                      </a:schemeClr>
                    </a:solidFill>
                  </a:tcPr>
                </a:tc>
                <a:extLst>
                  <a:ext uri="{0D108BD9-81ED-4DB2-BD59-A6C34878D82A}">
                    <a16:rowId xmlns:a16="http://schemas.microsoft.com/office/drawing/2014/main" val="1971408754"/>
                  </a:ext>
                </a:extLst>
              </a:tr>
            </a:tbl>
          </a:graphicData>
        </a:graphic>
      </p:graphicFrame>
    </p:spTree>
    <p:extLst>
      <p:ext uri="{BB962C8B-B14F-4D97-AF65-F5344CB8AC3E}">
        <p14:creationId xmlns:p14="http://schemas.microsoft.com/office/powerpoint/2010/main" val="3834515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B5B603-B4F0-4286-9C00-DC86363A56A0}"/>
              </a:ext>
            </a:extLst>
          </p:cNvPr>
          <p:cNvSpPr txBox="1"/>
          <p:nvPr/>
        </p:nvSpPr>
        <p:spPr>
          <a:xfrm>
            <a:off x="2622689" y="506480"/>
            <a:ext cx="9105484" cy="1200329"/>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اعطای جایزه ملی جوانی جمعیت ماده (19)</a:t>
            </a:r>
          </a:p>
          <a:p>
            <a:pPr algn="r" rtl="1"/>
            <a:r>
              <a:rPr lang="fa-IR" sz="2400" dirty="0">
                <a:solidFill>
                  <a:srgbClr val="0070C0"/>
                </a:solidFill>
                <a:cs typeface="B Titr" panose="00000700000000000000" pitchFamily="2" charset="-78"/>
              </a:rPr>
              <a:t>مجری: دبیرخانه ستاد ملی جمعیت</a:t>
            </a:r>
          </a:p>
          <a:p>
            <a:pPr algn="r" rtl="1"/>
            <a:endParaRPr lang="fa-IR" sz="2400" dirty="0">
              <a:solidFill>
                <a:srgbClr val="0070C0"/>
              </a:solidFill>
              <a:cs typeface="B Titr" panose="00000700000000000000" pitchFamily="2" charset="-78"/>
            </a:endParaRPr>
          </a:p>
        </p:txBody>
      </p:sp>
      <p:graphicFrame>
        <p:nvGraphicFramePr>
          <p:cNvPr id="8" name="Table 8">
            <a:extLst>
              <a:ext uri="{FF2B5EF4-FFF2-40B4-BE49-F238E27FC236}">
                <a16:creationId xmlns:a16="http://schemas.microsoft.com/office/drawing/2014/main" id="{C36E49F5-8CF9-4D71-A10C-FDCF18BA4B4E}"/>
              </a:ext>
            </a:extLst>
          </p:cNvPr>
          <p:cNvGraphicFramePr>
            <a:graphicFrameLocks noGrp="1"/>
          </p:cNvGraphicFramePr>
          <p:nvPr/>
        </p:nvGraphicFramePr>
        <p:xfrm>
          <a:off x="702363" y="1541301"/>
          <a:ext cx="11025810" cy="5095907"/>
        </p:xfrm>
        <a:graphic>
          <a:graphicData uri="http://schemas.openxmlformats.org/drawingml/2006/table">
            <a:tbl>
              <a:tblPr rtl="1" firstRow="1" bandRow="1">
                <a:tableStyleId>{5C22544A-7EE6-4342-B048-85BDC9FD1C3A}</a:tableStyleId>
              </a:tblPr>
              <a:tblGrid>
                <a:gridCol w="5546034">
                  <a:extLst>
                    <a:ext uri="{9D8B030D-6E8A-4147-A177-3AD203B41FA5}">
                      <a16:colId xmlns:a16="http://schemas.microsoft.com/office/drawing/2014/main" val="2899945597"/>
                    </a:ext>
                  </a:extLst>
                </a:gridCol>
                <a:gridCol w="5479776">
                  <a:extLst>
                    <a:ext uri="{9D8B030D-6E8A-4147-A177-3AD203B41FA5}">
                      <a16:colId xmlns:a16="http://schemas.microsoft.com/office/drawing/2014/main" val="3172286102"/>
                    </a:ext>
                  </a:extLst>
                </a:gridCol>
              </a:tblGrid>
              <a:tr h="981107">
                <a:tc>
                  <a:txBody>
                    <a:bodyPr/>
                    <a:lstStyle/>
                    <a:p>
                      <a:pPr algn="ctr" rtl="1"/>
                      <a:r>
                        <a:rPr lang="fa-IR" sz="3200" b="1" dirty="0">
                          <a:cs typeface="B Nazanin" panose="00000400000000000000" pitchFamily="2" charset="-78"/>
                        </a:rPr>
                        <a:t>دستاوردها</a:t>
                      </a:r>
                    </a:p>
                  </a:txBody>
                  <a:tcPr anchor="ctr">
                    <a:solidFill>
                      <a:schemeClr val="accent1">
                        <a:lumMod val="75000"/>
                      </a:schemeClr>
                    </a:solidFill>
                  </a:tcPr>
                </a:tc>
                <a:tc>
                  <a:txBody>
                    <a:bodyPr/>
                    <a:lstStyle/>
                    <a:p>
                      <a:pPr algn="ctr" rtl="1"/>
                      <a:r>
                        <a:rPr lang="fa-IR" sz="3200" b="1" dirty="0">
                          <a:cs typeface="B Nazanin" panose="00000400000000000000" pitchFamily="2" charset="-78"/>
                        </a:rPr>
                        <a:t>چالش ها</a:t>
                      </a:r>
                    </a:p>
                  </a:txBody>
                  <a:tcPr anchor="ctr">
                    <a:solidFill>
                      <a:schemeClr val="accent1">
                        <a:lumMod val="75000"/>
                      </a:schemeClr>
                    </a:solidFill>
                  </a:tcPr>
                </a:tc>
                <a:extLst>
                  <a:ext uri="{0D108BD9-81ED-4DB2-BD59-A6C34878D82A}">
                    <a16:rowId xmlns:a16="http://schemas.microsoft.com/office/drawing/2014/main" val="3104995202"/>
                  </a:ext>
                </a:extLst>
              </a:tr>
              <a:tr h="1797800">
                <a:tc>
                  <a:txBody>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fa-IR" sz="2400" b="1" dirty="0">
                        <a:cs typeface="B Nazanin" panose="00000400000000000000" pitchFamily="2" charset="-78"/>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شناسایی رسانه ها، سازمان هاي مردم نهاد، دستگاههاي اجرائي، شرکتها و مؤسسات خصوصی، مديران و نخبگان فعال و موفق در حوزه جوانی جمعیت </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 انگیزه بخشی برای مدیران، بخش خصوصی و فعالان</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ارزیابی از اجرای قانون در دستگاهها و استانها</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فرهنگ سازی و شتاب دهی اجرای سیاستهای جوانی جمعیت  </a:t>
                      </a:r>
                    </a:p>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endParaRPr lang="fa-IR" sz="2400" b="1" dirty="0">
                        <a:cs typeface="B Nazanin" panose="00000400000000000000" pitchFamily="2" charset="-78"/>
                      </a:endParaRPr>
                    </a:p>
                  </a:txBody>
                  <a:tcPr anchor="ctr">
                    <a:solidFill>
                      <a:schemeClr val="accent5">
                        <a:lumMod val="40000"/>
                        <a:lumOff val="60000"/>
                      </a:schemeClr>
                    </a:solidFill>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اعطای این جایزه که باید سالیانه انجام شود در سال جاری در موعد یک ساله انجام نشده و توسط دبیرخانه ستاد ملی جمعیت شش ماه به تعویق افتاده است.</a:t>
                      </a:r>
                    </a:p>
                  </a:txBody>
                  <a:tcPr anchor="ctr">
                    <a:solidFill>
                      <a:schemeClr val="accent5">
                        <a:lumMod val="40000"/>
                        <a:lumOff val="60000"/>
                      </a:schemeClr>
                    </a:solidFill>
                  </a:tcPr>
                </a:tc>
                <a:extLst>
                  <a:ext uri="{0D108BD9-81ED-4DB2-BD59-A6C34878D82A}">
                    <a16:rowId xmlns:a16="http://schemas.microsoft.com/office/drawing/2014/main" val="1971408754"/>
                  </a:ext>
                </a:extLst>
              </a:tr>
            </a:tbl>
          </a:graphicData>
        </a:graphic>
      </p:graphicFrame>
    </p:spTree>
    <p:extLst>
      <p:ext uri="{BB962C8B-B14F-4D97-AF65-F5344CB8AC3E}">
        <p14:creationId xmlns:p14="http://schemas.microsoft.com/office/powerpoint/2010/main" val="2248723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B5B603-B4F0-4286-9C00-DC86363A56A0}"/>
              </a:ext>
            </a:extLst>
          </p:cNvPr>
          <p:cNvSpPr txBox="1"/>
          <p:nvPr/>
        </p:nvSpPr>
        <p:spPr>
          <a:xfrm>
            <a:off x="2114186" y="506480"/>
            <a:ext cx="9613987" cy="830997"/>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بیمه بازنشستگی مادران خانه دار روستایی و عشایر دارای سه فرزند و بیشتر (ماده 21) </a:t>
            </a:r>
          </a:p>
          <a:p>
            <a:pPr algn="r" rtl="1"/>
            <a:r>
              <a:rPr lang="fa-IR" sz="2400" dirty="0">
                <a:solidFill>
                  <a:srgbClr val="0070C0"/>
                </a:solidFill>
                <a:cs typeface="B Titr" panose="00000700000000000000" pitchFamily="2" charset="-78"/>
              </a:rPr>
              <a:t>مجری: وزارت تعاون، کار و رفاه اجتماعی</a:t>
            </a:r>
          </a:p>
        </p:txBody>
      </p:sp>
      <p:graphicFrame>
        <p:nvGraphicFramePr>
          <p:cNvPr id="8" name="Table 8">
            <a:extLst>
              <a:ext uri="{FF2B5EF4-FFF2-40B4-BE49-F238E27FC236}">
                <a16:creationId xmlns:a16="http://schemas.microsoft.com/office/drawing/2014/main" id="{C36E49F5-8CF9-4D71-A10C-FDCF18BA4B4E}"/>
              </a:ext>
            </a:extLst>
          </p:cNvPr>
          <p:cNvGraphicFramePr>
            <a:graphicFrameLocks noGrp="1"/>
          </p:cNvGraphicFramePr>
          <p:nvPr>
            <p:extLst>
              <p:ext uri="{D42A27DB-BD31-4B8C-83A1-F6EECF244321}">
                <p14:modId xmlns:p14="http://schemas.microsoft.com/office/powerpoint/2010/main" val="4069802737"/>
              </p:ext>
            </p:extLst>
          </p:nvPr>
        </p:nvGraphicFramePr>
        <p:xfrm>
          <a:off x="702363" y="1541301"/>
          <a:ext cx="11025810" cy="3998627"/>
        </p:xfrm>
        <a:graphic>
          <a:graphicData uri="http://schemas.openxmlformats.org/drawingml/2006/table">
            <a:tbl>
              <a:tblPr rtl="1" firstRow="1" bandRow="1">
                <a:tableStyleId>{5C22544A-7EE6-4342-B048-85BDC9FD1C3A}</a:tableStyleId>
              </a:tblPr>
              <a:tblGrid>
                <a:gridCol w="4715832">
                  <a:extLst>
                    <a:ext uri="{9D8B030D-6E8A-4147-A177-3AD203B41FA5}">
                      <a16:colId xmlns:a16="http://schemas.microsoft.com/office/drawing/2014/main" val="2899945597"/>
                    </a:ext>
                  </a:extLst>
                </a:gridCol>
                <a:gridCol w="6309978">
                  <a:extLst>
                    <a:ext uri="{9D8B030D-6E8A-4147-A177-3AD203B41FA5}">
                      <a16:colId xmlns:a16="http://schemas.microsoft.com/office/drawing/2014/main" val="3172286102"/>
                    </a:ext>
                  </a:extLst>
                </a:gridCol>
              </a:tblGrid>
              <a:tr h="981107">
                <a:tc>
                  <a:txBody>
                    <a:bodyPr/>
                    <a:lstStyle/>
                    <a:p>
                      <a:pPr algn="ctr" rtl="1"/>
                      <a:r>
                        <a:rPr lang="fa-IR" sz="3200" b="1" dirty="0">
                          <a:cs typeface="B Nazanin" panose="00000400000000000000" pitchFamily="2" charset="-78"/>
                        </a:rPr>
                        <a:t>دستاوردها</a:t>
                      </a:r>
                    </a:p>
                  </a:txBody>
                  <a:tcPr anchor="ctr">
                    <a:solidFill>
                      <a:schemeClr val="accent1">
                        <a:lumMod val="75000"/>
                      </a:schemeClr>
                    </a:solidFill>
                  </a:tcPr>
                </a:tc>
                <a:tc>
                  <a:txBody>
                    <a:bodyPr/>
                    <a:lstStyle/>
                    <a:p>
                      <a:pPr algn="ctr" rtl="1"/>
                      <a:r>
                        <a:rPr lang="fa-IR" sz="3200" b="1" dirty="0">
                          <a:cs typeface="B Nazanin" panose="00000400000000000000" pitchFamily="2" charset="-78"/>
                        </a:rPr>
                        <a:t>چالش ها</a:t>
                      </a:r>
                    </a:p>
                  </a:txBody>
                  <a:tcPr anchor="ctr">
                    <a:solidFill>
                      <a:schemeClr val="accent1">
                        <a:lumMod val="75000"/>
                      </a:schemeClr>
                    </a:solidFill>
                  </a:tcPr>
                </a:tc>
                <a:extLst>
                  <a:ext uri="{0D108BD9-81ED-4DB2-BD59-A6C34878D82A}">
                    <a16:rowId xmlns:a16="http://schemas.microsoft.com/office/drawing/2014/main" val="3104995202"/>
                  </a:ext>
                </a:extLst>
              </a:tr>
              <a:tr h="1797800">
                <a:tc>
                  <a:txBody>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ar-SA" sz="2400" b="1" kern="1200" dirty="0">
                          <a:solidFill>
                            <a:schemeClr val="dk1"/>
                          </a:solidFill>
                          <a:latin typeface="+mn-lt"/>
                          <a:ea typeface="+mn-ea"/>
                          <a:cs typeface="B Nazanin" panose="00000400000000000000" pitchFamily="2" charset="-78"/>
                        </a:rPr>
                        <a:t>احصاء 515 هزار نفر مادران واجد شرایط</a:t>
                      </a:r>
                      <a:r>
                        <a:rPr lang="fa-IR" sz="2400" b="1" kern="1200" dirty="0">
                          <a:solidFill>
                            <a:schemeClr val="dk1"/>
                          </a:solidFill>
                          <a:latin typeface="+mn-lt"/>
                          <a:ea typeface="+mn-ea"/>
                          <a:cs typeface="B Nazanin" panose="00000400000000000000" pitchFamily="2" charset="-78"/>
                        </a:rPr>
                        <a:t> در مرحله اول (مادران با فرزند متولد بعد از 1396)</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بهره مندی تعداد</a:t>
                      </a:r>
                      <a:r>
                        <a:rPr lang="fa-IR" sz="2400" b="1" baseline="0" dirty="0">
                          <a:cs typeface="B Nazanin" panose="00000400000000000000" pitchFamily="2" charset="-78"/>
                        </a:rPr>
                        <a:t> 375.000 </a:t>
                      </a:r>
                      <a:r>
                        <a:rPr lang="fa-IR" sz="2400" b="1" dirty="0">
                          <a:cs typeface="B Nazanin" panose="00000400000000000000" pitchFamily="2" charset="-78"/>
                        </a:rPr>
                        <a:t>نفر از مادران واجد شرایط از بیمه خانه داری به مبلغ بیش از 2.8 همت</a:t>
                      </a:r>
                    </a:p>
                  </a:txBody>
                  <a:tcPr anchor="ctr">
                    <a:solidFill>
                      <a:schemeClr val="accent5">
                        <a:lumMod val="40000"/>
                        <a:lumOff val="60000"/>
                      </a:schemeClr>
                    </a:solidFill>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تعداد متقاضیان پشت نوبت مرحله اول 145هزار نفر</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اعتبار مورد نیاز تمدید نوبت بیمه شدگان و تخصیص افراد در صف سالیانه2.8همت</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تعداد افراد در صف برای پوشش کامل مشمولین بیش از 1.9 میلیون نفر</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عدم پایداری تخصیص بودجه جهت اجرای مستمر از دو جهت عدم هدر رفت منابع تخصیصی قبلی و نیز عدم ایجاد احساس نارضایتی و ریزش سرمایه اجتماعی</a:t>
                      </a:r>
                    </a:p>
                  </a:txBody>
                  <a:tcPr anchor="ctr">
                    <a:solidFill>
                      <a:schemeClr val="accent5">
                        <a:lumMod val="40000"/>
                        <a:lumOff val="60000"/>
                      </a:schemeClr>
                    </a:solidFill>
                  </a:tcPr>
                </a:tc>
                <a:extLst>
                  <a:ext uri="{0D108BD9-81ED-4DB2-BD59-A6C34878D82A}">
                    <a16:rowId xmlns:a16="http://schemas.microsoft.com/office/drawing/2014/main" val="1971408754"/>
                  </a:ext>
                </a:extLst>
              </a:tr>
            </a:tbl>
          </a:graphicData>
        </a:graphic>
      </p:graphicFrame>
    </p:spTree>
    <p:extLst>
      <p:ext uri="{BB962C8B-B14F-4D97-AF65-F5344CB8AC3E}">
        <p14:creationId xmlns:p14="http://schemas.microsoft.com/office/powerpoint/2010/main" val="754632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B5B603-B4F0-4286-9C00-DC86363A56A0}"/>
              </a:ext>
            </a:extLst>
          </p:cNvPr>
          <p:cNvSpPr txBox="1"/>
          <p:nvPr/>
        </p:nvSpPr>
        <p:spPr>
          <a:xfrm>
            <a:off x="2114186" y="506480"/>
            <a:ext cx="9613987" cy="830997"/>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اعطای سبد تغذیه ای - بهداشتی مادران دهک های کمتر برخوردار (ماده 24)</a:t>
            </a:r>
          </a:p>
          <a:p>
            <a:pPr algn="r" rtl="1"/>
            <a:r>
              <a:rPr lang="fa-IR" sz="2400" dirty="0">
                <a:solidFill>
                  <a:srgbClr val="0070C0"/>
                </a:solidFill>
                <a:cs typeface="B Titr" panose="00000700000000000000" pitchFamily="2" charset="-78"/>
              </a:rPr>
              <a:t>مجری: وزارت تعاون کار و رفاه اجتماعی</a:t>
            </a:r>
          </a:p>
        </p:txBody>
      </p:sp>
      <p:graphicFrame>
        <p:nvGraphicFramePr>
          <p:cNvPr id="8" name="Table 8">
            <a:extLst>
              <a:ext uri="{FF2B5EF4-FFF2-40B4-BE49-F238E27FC236}">
                <a16:creationId xmlns:a16="http://schemas.microsoft.com/office/drawing/2014/main" id="{C36E49F5-8CF9-4D71-A10C-FDCF18BA4B4E}"/>
              </a:ext>
            </a:extLst>
          </p:cNvPr>
          <p:cNvGraphicFramePr>
            <a:graphicFrameLocks noGrp="1"/>
          </p:cNvGraphicFramePr>
          <p:nvPr/>
        </p:nvGraphicFramePr>
        <p:xfrm>
          <a:off x="702363" y="1521126"/>
          <a:ext cx="11025810" cy="5461667"/>
        </p:xfrm>
        <a:graphic>
          <a:graphicData uri="http://schemas.openxmlformats.org/drawingml/2006/table">
            <a:tbl>
              <a:tblPr rtl="1" firstRow="1" bandRow="1">
                <a:tableStyleId>{5C22544A-7EE6-4342-B048-85BDC9FD1C3A}</a:tableStyleId>
              </a:tblPr>
              <a:tblGrid>
                <a:gridCol w="5502099">
                  <a:extLst>
                    <a:ext uri="{9D8B030D-6E8A-4147-A177-3AD203B41FA5}">
                      <a16:colId xmlns:a16="http://schemas.microsoft.com/office/drawing/2014/main" val="2899945597"/>
                    </a:ext>
                  </a:extLst>
                </a:gridCol>
                <a:gridCol w="5523711">
                  <a:extLst>
                    <a:ext uri="{9D8B030D-6E8A-4147-A177-3AD203B41FA5}">
                      <a16:colId xmlns:a16="http://schemas.microsoft.com/office/drawing/2014/main" val="3172286102"/>
                    </a:ext>
                  </a:extLst>
                </a:gridCol>
              </a:tblGrid>
              <a:tr h="981107">
                <a:tc>
                  <a:txBody>
                    <a:bodyPr/>
                    <a:lstStyle/>
                    <a:p>
                      <a:pPr algn="ctr" rtl="1"/>
                      <a:r>
                        <a:rPr lang="fa-IR" sz="3200" b="1" dirty="0">
                          <a:cs typeface="B Nazanin" panose="00000400000000000000" pitchFamily="2" charset="-78"/>
                        </a:rPr>
                        <a:t>دستاوردها</a:t>
                      </a:r>
                    </a:p>
                  </a:txBody>
                  <a:tcPr anchor="ctr">
                    <a:solidFill>
                      <a:schemeClr val="accent1">
                        <a:lumMod val="75000"/>
                      </a:schemeClr>
                    </a:solidFill>
                  </a:tcPr>
                </a:tc>
                <a:tc>
                  <a:txBody>
                    <a:bodyPr/>
                    <a:lstStyle/>
                    <a:p>
                      <a:pPr algn="ctr" rtl="1"/>
                      <a:r>
                        <a:rPr lang="fa-IR" sz="3200" b="1" dirty="0">
                          <a:cs typeface="B Nazanin" panose="00000400000000000000" pitchFamily="2" charset="-78"/>
                        </a:rPr>
                        <a:t>چالش ها</a:t>
                      </a:r>
                    </a:p>
                  </a:txBody>
                  <a:tcPr anchor="ctr">
                    <a:solidFill>
                      <a:schemeClr val="accent1">
                        <a:lumMod val="75000"/>
                      </a:schemeClr>
                    </a:solidFill>
                  </a:tcPr>
                </a:tc>
                <a:extLst>
                  <a:ext uri="{0D108BD9-81ED-4DB2-BD59-A6C34878D82A}">
                    <a16:rowId xmlns:a16="http://schemas.microsoft.com/office/drawing/2014/main" val="3104995202"/>
                  </a:ext>
                </a:extLst>
              </a:tr>
              <a:tr h="1797800">
                <a:tc>
                  <a:txBody>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ar-SA" sz="2400" b="1" kern="1200" dirty="0">
                          <a:solidFill>
                            <a:schemeClr val="dk1"/>
                          </a:solidFill>
                          <a:latin typeface="+mn-lt"/>
                          <a:ea typeface="+mn-ea"/>
                          <a:cs typeface="B Nazanin" panose="00000400000000000000" pitchFamily="2" charset="-78"/>
                        </a:rPr>
                        <a:t>در سال 1402 با جذب اعتبار 590 میلیارد تومان یک مرحله سبد غذایی و بسته بهداشتی 600 هزار تومانی به 935،724 مادر دارای کودک زیر دو سال در سه دهک اول درآمدی</a:t>
                      </a:r>
                      <a:endParaRPr lang="fa-IR" sz="2400" b="1" kern="1200" dirty="0">
                        <a:solidFill>
                          <a:schemeClr val="dk1"/>
                        </a:solidFill>
                        <a:latin typeface="+mn-lt"/>
                        <a:ea typeface="+mn-ea"/>
                        <a:cs typeface="B Nazanin" panose="00000400000000000000" pitchFamily="2" charset="-78"/>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در سال 1403 و با جذب اعتبار 3000 میلیارد تومان اعطای بسته بهداشتی تغذیه ای به تعداد 1.984.956 مادران مشمول (مادر باردار یا مادر دارای کودک زیر 2 سال در هفت دهک اول درآمدی)به میزان هر بسته یک میلیون 500 هزار تومان</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تا شهریور 1404 میزان 2.7 همت درنظر گرفته شده که فقط 100 میلیارد پرداخت شده است.</a:t>
                      </a:r>
                    </a:p>
                  </a:txBody>
                  <a:tcPr anchor="ctr">
                    <a:solidFill>
                      <a:schemeClr val="accent5">
                        <a:lumMod val="40000"/>
                        <a:lumOff val="60000"/>
                      </a:schemeClr>
                    </a:solidFill>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عدم توزیع ماهیانه بسته ها</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عدم اطمینان بخش بودن تامین بخشی از پوشک و شیرخشک مورد نیاز خانواده ها از طریق این بسته ها به صورت منظم</a:t>
                      </a:r>
                    </a:p>
                  </a:txBody>
                  <a:tcPr anchor="ctr">
                    <a:solidFill>
                      <a:schemeClr val="accent5">
                        <a:lumMod val="40000"/>
                        <a:lumOff val="60000"/>
                      </a:schemeClr>
                    </a:solidFill>
                  </a:tcPr>
                </a:tc>
                <a:extLst>
                  <a:ext uri="{0D108BD9-81ED-4DB2-BD59-A6C34878D82A}">
                    <a16:rowId xmlns:a16="http://schemas.microsoft.com/office/drawing/2014/main" val="1971408754"/>
                  </a:ext>
                </a:extLst>
              </a:tr>
            </a:tbl>
          </a:graphicData>
        </a:graphic>
      </p:graphicFrame>
    </p:spTree>
    <p:extLst>
      <p:ext uri="{BB962C8B-B14F-4D97-AF65-F5344CB8AC3E}">
        <p14:creationId xmlns:p14="http://schemas.microsoft.com/office/powerpoint/2010/main" val="1832190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B5B603-B4F0-4286-9C00-DC86363A56A0}"/>
              </a:ext>
            </a:extLst>
          </p:cNvPr>
          <p:cNvSpPr txBox="1"/>
          <p:nvPr/>
        </p:nvSpPr>
        <p:spPr>
          <a:xfrm>
            <a:off x="2114186" y="506480"/>
            <a:ext cx="9613987" cy="830997"/>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اقدامات انجام شده ماده (28) و (29) </a:t>
            </a:r>
          </a:p>
          <a:p>
            <a:pPr algn="r" rtl="1"/>
            <a:r>
              <a:rPr lang="fa-IR" sz="2400" dirty="0">
                <a:solidFill>
                  <a:srgbClr val="0070C0"/>
                </a:solidFill>
                <a:cs typeface="B Titr" panose="00000700000000000000" pitchFamily="2" charset="-78"/>
              </a:rPr>
              <a:t>مجری: سازمان صدا و سیمای جمهوری اسلامی ایران</a:t>
            </a:r>
          </a:p>
        </p:txBody>
      </p:sp>
      <p:graphicFrame>
        <p:nvGraphicFramePr>
          <p:cNvPr id="8" name="Table 8">
            <a:extLst>
              <a:ext uri="{FF2B5EF4-FFF2-40B4-BE49-F238E27FC236}">
                <a16:creationId xmlns:a16="http://schemas.microsoft.com/office/drawing/2014/main" id="{C36E49F5-8CF9-4D71-A10C-FDCF18BA4B4E}"/>
              </a:ext>
            </a:extLst>
          </p:cNvPr>
          <p:cNvGraphicFramePr>
            <a:graphicFrameLocks noGrp="1"/>
          </p:cNvGraphicFramePr>
          <p:nvPr/>
        </p:nvGraphicFramePr>
        <p:xfrm>
          <a:off x="320040" y="1438493"/>
          <a:ext cx="11574780" cy="5827427"/>
        </p:xfrm>
        <a:graphic>
          <a:graphicData uri="http://schemas.openxmlformats.org/drawingml/2006/table">
            <a:tbl>
              <a:tblPr rtl="1" firstRow="1" bandRow="1">
                <a:tableStyleId>{5C22544A-7EE6-4342-B048-85BDC9FD1C3A}</a:tableStyleId>
              </a:tblPr>
              <a:tblGrid>
                <a:gridCol w="5516880">
                  <a:extLst>
                    <a:ext uri="{9D8B030D-6E8A-4147-A177-3AD203B41FA5}">
                      <a16:colId xmlns:a16="http://schemas.microsoft.com/office/drawing/2014/main" val="2899945597"/>
                    </a:ext>
                  </a:extLst>
                </a:gridCol>
                <a:gridCol w="6057900">
                  <a:extLst>
                    <a:ext uri="{9D8B030D-6E8A-4147-A177-3AD203B41FA5}">
                      <a16:colId xmlns:a16="http://schemas.microsoft.com/office/drawing/2014/main" val="3172286102"/>
                    </a:ext>
                  </a:extLst>
                </a:gridCol>
              </a:tblGrid>
              <a:tr h="981107">
                <a:tc>
                  <a:txBody>
                    <a:bodyPr/>
                    <a:lstStyle/>
                    <a:p>
                      <a:pPr algn="ctr" rtl="1"/>
                      <a:r>
                        <a:rPr lang="fa-IR" sz="3200" b="1" dirty="0">
                          <a:cs typeface="B Nazanin" panose="00000400000000000000" pitchFamily="2" charset="-78"/>
                        </a:rPr>
                        <a:t>دستاوردها</a:t>
                      </a:r>
                    </a:p>
                  </a:txBody>
                  <a:tcPr anchor="ctr">
                    <a:solidFill>
                      <a:schemeClr val="accent1">
                        <a:lumMod val="75000"/>
                      </a:schemeClr>
                    </a:solidFill>
                  </a:tcPr>
                </a:tc>
                <a:tc>
                  <a:txBody>
                    <a:bodyPr/>
                    <a:lstStyle/>
                    <a:p>
                      <a:pPr algn="ctr" rtl="1"/>
                      <a:r>
                        <a:rPr lang="fa-IR" sz="3200" b="1" dirty="0">
                          <a:cs typeface="B Nazanin" panose="00000400000000000000" pitchFamily="2" charset="-78"/>
                        </a:rPr>
                        <a:t>چالش ها</a:t>
                      </a:r>
                    </a:p>
                  </a:txBody>
                  <a:tcPr anchor="ctr">
                    <a:solidFill>
                      <a:schemeClr val="accent1">
                        <a:lumMod val="75000"/>
                      </a:schemeClr>
                    </a:solidFill>
                  </a:tcPr>
                </a:tc>
                <a:extLst>
                  <a:ext uri="{0D108BD9-81ED-4DB2-BD59-A6C34878D82A}">
                    <a16:rowId xmlns:a16="http://schemas.microsoft.com/office/drawing/2014/main" val="3104995202"/>
                  </a:ext>
                </a:extLst>
              </a:tr>
              <a:tr h="1544236">
                <a:tc>
                  <a:txBody>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ar-SA" sz="2400" b="1" kern="1200" dirty="0">
                          <a:solidFill>
                            <a:schemeClr val="dk1"/>
                          </a:solidFill>
                          <a:latin typeface="+mn-lt"/>
                          <a:ea typeface="+mn-ea"/>
                          <a:cs typeface="B Nazanin" panose="00000400000000000000" pitchFamily="2" charset="-78"/>
                        </a:rPr>
                        <a:t>رشد قابل توجه</a:t>
                      </a:r>
                      <a:r>
                        <a:rPr lang="fa-IR" sz="2400" b="1" kern="1200" dirty="0">
                          <a:solidFill>
                            <a:schemeClr val="dk1"/>
                          </a:solidFill>
                          <a:latin typeface="+mn-lt"/>
                          <a:ea typeface="+mn-ea"/>
                          <a:cs typeface="B Nazanin" panose="00000400000000000000" pitchFamily="2" charset="-78"/>
                        </a:rPr>
                        <a:t> </a:t>
                      </a:r>
                      <a:r>
                        <a:rPr lang="ar-SA" sz="2400" b="1" kern="1200" dirty="0">
                          <a:solidFill>
                            <a:schemeClr val="dk1"/>
                          </a:solidFill>
                          <a:latin typeface="+mn-lt"/>
                          <a:ea typeface="+mn-ea"/>
                          <a:cs typeface="B Nazanin" panose="00000400000000000000" pitchFamily="2" charset="-78"/>
                        </a:rPr>
                        <a:t>میزان محصولات تولید و پخش شده با موضوع جوانی جمعیت و فرزندآوری در سالهای بعد از ابلاغ قانون</a:t>
                      </a:r>
                      <a:endParaRPr lang="fa-IR" sz="2400" b="1" kern="1200" dirty="0">
                        <a:solidFill>
                          <a:schemeClr val="dk1"/>
                        </a:solidFill>
                        <a:latin typeface="+mn-lt"/>
                        <a:ea typeface="+mn-ea"/>
                        <a:cs typeface="B Nazanin" panose="00000400000000000000" pitchFamily="2" charset="-78"/>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kern="1200" dirty="0">
                          <a:solidFill>
                            <a:schemeClr val="dk1"/>
                          </a:solidFill>
                          <a:latin typeface="+mn-lt"/>
                          <a:ea typeface="+mn-ea"/>
                          <a:cs typeface="B Nazanin" panose="00000400000000000000" pitchFamily="2" charset="-78"/>
                        </a:rPr>
                        <a:t>بیش از 4000 ردیف برنامه معادل بیش از 420 ساعت در هر سال در دو سال اخیر معادل بیش از 10% بودجه کل برنامه ای سازمان</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نقش پر رنگ معاونت سیاسی و بخش های خبر در مطالبه گری و دستاوردهای قانون به ویژه ایران جوان خبر 20:30</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دو سریال «جانان» و «تازه وارد» از شبکه های    2 و 3</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پویش نفس در پیشگیری و مقابله با سقط عمدی جنین</a:t>
                      </a:r>
                    </a:p>
                  </a:txBody>
                  <a:tcPr anchor="ctr">
                    <a:solidFill>
                      <a:schemeClr val="accent5">
                        <a:lumMod val="40000"/>
                        <a:lumOff val="60000"/>
                      </a:schemeClr>
                    </a:solidFill>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عدم وجود نقشه رسانه ای مشخص و جامع و هدفمند</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بیشترین زمانهای اختصاص داده شده : برنامه های گفتگو محور، برنامه های ترکیبی و خبر </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کمترین میزان مربوط به فیلم و مجموعه های داستانی </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سهم کمتر فیلم ها و سریالهای به مرحله تولید رسیده و تیزرهای داستانی با موضوعات جوانی جمعیت </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نقش معاونت صدا پررنگ تر از سیما (70% گزارش سازمان مربوط به رادیو)</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کل تعداد ساعات پخش شده کمتر از 0.5% برنامه های صدا و سیما و استفاده کمتر از زمانهای پر مخاطب</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عدم پیوست جمعیتی در سایر محصولات</a:t>
                      </a:r>
                    </a:p>
                  </a:txBody>
                  <a:tcPr anchor="ctr">
                    <a:solidFill>
                      <a:schemeClr val="accent5">
                        <a:lumMod val="40000"/>
                        <a:lumOff val="60000"/>
                      </a:schemeClr>
                    </a:solidFill>
                  </a:tcPr>
                </a:tc>
                <a:extLst>
                  <a:ext uri="{0D108BD9-81ED-4DB2-BD59-A6C34878D82A}">
                    <a16:rowId xmlns:a16="http://schemas.microsoft.com/office/drawing/2014/main" val="1971408754"/>
                  </a:ext>
                </a:extLst>
              </a:tr>
            </a:tbl>
          </a:graphicData>
        </a:graphic>
      </p:graphicFrame>
    </p:spTree>
    <p:extLst>
      <p:ext uri="{BB962C8B-B14F-4D97-AF65-F5344CB8AC3E}">
        <p14:creationId xmlns:p14="http://schemas.microsoft.com/office/powerpoint/2010/main" val="4182949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id="{099D14B6-71C3-4818-B5FF-A0AC1F4EEFE5}"/>
              </a:ext>
            </a:extLst>
          </p:cNvPr>
          <p:cNvSpPr>
            <a:spLocks noGrp="1"/>
          </p:cNvSpPr>
          <p:nvPr>
            <p:ph idx="1"/>
          </p:nvPr>
        </p:nvSpPr>
        <p:spPr>
          <a:xfrm>
            <a:off x="307075" y="766410"/>
            <a:ext cx="11687299" cy="1185256"/>
          </a:xfrm>
        </p:spPr>
        <p:txBody>
          <a:bodyPr>
            <a:noAutofit/>
          </a:bodyPr>
          <a:lstStyle/>
          <a:p>
            <a:pPr marL="0" algn="just" rtl="1">
              <a:lnSpc>
                <a:spcPct val="100000"/>
              </a:lnSpc>
              <a:spcBef>
                <a:spcPts val="601"/>
              </a:spcBef>
              <a:spcAft>
                <a:spcPts val="1401"/>
              </a:spcAft>
            </a:pPr>
            <a:r>
              <a:rPr lang="fa-IR" sz="2201" b="1" dirty="0">
                <a:latin typeface="Calibri" panose="020F0502020204030204" pitchFamily="34" charset="0"/>
                <a:ea typeface="Calibri" panose="020F0502020204030204" pitchFamily="34" charset="0"/>
                <a:cs typeface="B Nazanin" panose="00000400000000000000" pitchFamily="2" charset="-78"/>
              </a:rPr>
              <a:t>روند تعداد موالید که تا سال 1385 کاهشی بود پس از آن حتی در شرایط نامساعد بعد از سال 1388 که اغلب شاخص های اقتصادی و اجتماعی با رکود مواجه بودند، افزایشی شد. </a:t>
            </a:r>
          </a:p>
          <a:p>
            <a:pPr marL="0" algn="just" rtl="1">
              <a:lnSpc>
                <a:spcPct val="100000"/>
              </a:lnSpc>
              <a:spcBef>
                <a:spcPts val="601"/>
              </a:spcBef>
              <a:spcAft>
                <a:spcPts val="1401"/>
              </a:spcAft>
            </a:pPr>
            <a:r>
              <a:rPr lang="fa-IR" sz="2201" b="1" dirty="0">
                <a:latin typeface="Calibri" panose="020F0502020204030204" pitchFamily="34" charset="0"/>
                <a:ea typeface="Calibri" panose="020F0502020204030204" pitchFamily="34" charset="0"/>
                <a:cs typeface="B Nazanin" panose="00000400000000000000" pitchFamily="2" charset="-78"/>
              </a:rPr>
              <a:t>از سال 1394 روند کاهشی با سرعت بی سابقه آغاز شده و در سال 1398کاهش  سالیانه به بیش از 170هزار ولادت رسید.</a:t>
            </a:r>
          </a:p>
          <a:p>
            <a:pPr marL="0" algn="just" rtl="1">
              <a:lnSpc>
                <a:spcPct val="100000"/>
              </a:lnSpc>
              <a:spcBef>
                <a:spcPts val="601"/>
              </a:spcBef>
              <a:spcAft>
                <a:spcPts val="1401"/>
              </a:spcAft>
            </a:pPr>
            <a:r>
              <a:rPr lang="fa-IR" sz="2200" b="1" dirty="0">
                <a:latin typeface="Calibri" panose="020F0502020204030204" pitchFamily="34" charset="0"/>
                <a:ea typeface="Calibri" panose="020F0502020204030204" pitchFamily="34" charset="0"/>
                <a:cs typeface="B Nazanin" panose="00000400000000000000" pitchFamily="2" charset="-78"/>
              </a:rPr>
              <a:t>از سال 1400 تا 1402 با گفتمان ایجاد شده هم زمان با ابلاغ قانون حمایت از خانواده و جوانی جمعیت این روند کاهشی کند </a:t>
            </a:r>
            <a:endParaRPr lang="en-US" sz="2201" b="1" dirty="0">
              <a:latin typeface="Calibri" panose="020F0502020204030204" pitchFamily="34" charset="0"/>
              <a:ea typeface="Calibri" panose="020F050202020403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59C2D664-998A-4AF4-AC7F-06C0542B0D74}"/>
              </a:ext>
            </a:extLst>
          </p:cNvPr>
          <p:cNvSpPr txBox="1"/>
          <p:nvPr/>
        </p:nvSpPr>
        <p:spPr>
          <a:xfrm>
            <a:off x="5183030" y="241813"/>
            <a:ext cx="6686069" cy="461665"/>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تغییرات جمعیتی بعد از اجرای قانون جوانی جمعیت</a:t>
            </a:r>
          </a:p>
        </p:txBody>
      </p:sp>
      <p:sp>
        <p:nvSpPr>
          <p:cNvPr id="29" name="TextBox 28">
            <a:extLst>
              <a:ext uri="{FF2B5EF4-FFF2-40B4-BE49-F238E27FC236}">
                <a16:creationId xmlns:a16="http://schemas.microsoft.com/office/drawing/2014/main" id="{F8C8C9A7-99CA-4B42-AF8C-7930FA7D3C7C}"/>
              </a:ext>
            </a:extLst>
          </p:cNvPr>
          <p:cNvSpPr txBox="1"/>
          <p:nvPr/>
        </p:nvSpPr>
        <p:spPr>
          <a:xfrm>
            <a:off x="9738360" y="2728631"/>
            <a:ext cx="2186505" cy="4801956"/>
          </a:xfrm>
          <a:prstGeom prst="rect">
            <a:avLst/>
          </a:prstGeom>
          <a:noFill/>
        </p:spPr>
        <p:txBody>
          <a:bodyPr wrap="square" rtlCol="1">
            <a:spAutoFit/>
          </a:bodyPr>
          <a:lstStyle/>
          <a:p>
            <a:pPr algn="just" rtl="1">
              <a:lnSpc>
                <a:spcPct val="107000"/>
              </a:lnSpc>
              <a:spcBef>
                <a:spcPts val="601"/>
              </a:spcBef>
              <a:spcAft>
                <a:spcPts val="1401"/>
              </a:spcAft>
            </a:pPr>
            <a:r>
              <a:rPr lang="fa-IR" sz="2200" b="1" dirty="0">
                <a:latin typeface="Calibri" panose="020F0502020204030204" pitchFamily="34" charset="0"/>
                <a:ea typeface="Calibri" panose="020F0502020204030204" pitchFamily="34" charset="0"/>
                <a:cs typeface="B Nazanin" panose="00000400000000000000" pitchFamily="2" charset="-78"/>
              </a:rPr>
              <a:t>شد و در سال 1402  کاهش ولادت سالیانه به عدد 17هزار رسید. در سال 1403 و با ضعیف شدن اجرای قانون در بعضی حوزه ها، مجددا این کاهش سرعت گرفت ولی شدت کاهش به میزان سال 1398 نبود و به 78هزار کاهش ولادت رسید.</a:t>
            </a:r>
          </a:p>
        </p:txBody>
      </p:sp>
      <p:graphicFrame>
        <p:nvGraphicFramePr>
          <p:cNvPr id="11" name="Chart 10">
            <a:extLst>
              <a:ext uri="{FF2B5EF4-FFF2-40B4-BE49-F238E27FC236}">
                <a16:creationId xmlns:a16="http://schemas.microsoft.com/office/drawing/2014/main" id="{E5149351-5B7A-4911-9C22-9CCD912BCD0D}"/>
              </a:ext>
            </a:extLst>
          </p:cNvPr>
          <p:cNvGraphicFramePr/>
          <p:nvPr>
            <p:extLst>
              <p:ext uri="{D42A27DB-BD31-4B8C-83A1-F6EECF244321}">
                <p14:modId xmlns:p14="http://schemas.microsoft.com/office/powerpoint/2010/main" val="1187851397"/>
              </p:ext>
            </p:extLst>
          </p:nvPr>
        </p:nvGraphicFramePr>
        <p:xfrm>
          <a:off x="380029" y="3101348"/>
          <a:ext cx="9259513" cy="446716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D9CA8AA0-FE0A-4886-94C0-2DEECE9BB1EF}"/>
              </a:ext>
            </a:extLst>
          </p:cNvPr>
          <p:cNvSpPr txBox="1"/>
          <p:nvPr/>
        </p:nvSpPr>
        <p:spPr>
          <a:xfrm>
            <a:off x="1595834" y="3588990"/>
            <a:ext cx="817330" cy="276999"/>
          </a:xfrm>
          <a:prstGeom prst="rect">
            <a:avLst/>
          </a:prstGeom>
          <a:noFill/>
        </p:spPr>
        <p:txBody>
          <a:bodyPr wrap="square" rtlCol="1">
            <a:spAutoFit/>
          </a:bodyPr>
          <a:lstStyle/>
          <a:p>
            <a:r>
              <a:rPr lang="en-US" sz="1200" dirty="0"/>
              <a:t>2,450,308</a:t>
            </a:r>
            <a:endParaRPr lang="fa-IR" sz="1200" dirty="0"/>
          </a:p>
        </p:txBody>
      </p:sp>
      <p:sp>
        <p:nvSpPr>
          <p:cNvPr id="14" name="Oval 13">
            <a:extLst>
              <a:ext uri="{FF2B5EF4-FFF2-40B4-BE49-F238E27FC236}">
                <a16:creationId xmlns:a16="http://schemas.microsoft.com/office/drawing/2014/main" id="{A63FC635-610C-4137-AC1E-E58458E4F992}"/>
              </a:ext>
            </a:extLst>
          </p:cNvPr>
          <p:cNvSpPr/>
          <p:nvPr/>
        </p:nvSpPr>
        <p:spPr>
          <a:xfrm>
            <a:off x="2882980" y="4064982"/>
            <a:ext cx="145605" cy="139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a:extLst>
              <a:ext uri="{FF2B5EF4-FFF2-40B4-BE49-F238E27FC236}">
                <a16:creationId xmlns:a16="http://schemas.microsoft.com/office/drawing/2014/main" id="{7B79A7FE-4B89-4E1C-BFF0-CAC46F36E253}"/>
              </a:ext>
            </a:extLst>
          </p:cNvPr>
          <p:cNvSpPr/>
          <p:nvPr/>
        </p:nvSpPr>
        <p:spPr>
          <a:xfrm>
            <a:off x="5272846" y="5364880"/>
            <a:ext cx="145605" cy="139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a:extLst>
              <a:ext uri="{FF2B5EF4-FFF2-40B4-BE49-F238E27FC236}">
                <a16:creationId xmlns:a16="http://schemas.microsoft.com/office/drawing/2014/main" id="{C9829452-8DD3-45D7-8673-A5E7F0F98EA1}"/>
              </a:ext>
            </a:extLst>
          </p:cNvPr>
          <p:cNvSpPr/>
          <p:nvPr/>
        </p:nvSpPr>
        <p:spPr>
          <a:xfrm>
            <a:off x="7799579" y="4833777"/>
            <a:ext cx="145605" cy="139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TextBox 16">
            <a:extLst>
              <a:ext uri="{FF2B5EF4-FFF2-40B4-BE49-F238E27FC236}">
                <a16:creationId xmlns:a16="http://schemas.microsoft.com/office/drawing/2014/main" id="{C1D8EDA8-B862-4AAF-BC4D-F9B3FCD8FF87}"/>
              </a:ext>
            </a:extLst>
          </p:cNvPr>
          <p:cNvSpPr txBox="1"/>
          <p:nvPr/>
        </p:nvSpPr>
        <p:spPr>
          <a:xfrm>
            <a:off x="2619920" y="3747700"/>
            <a:ext cx="817330" cy="276999"/>
          </a:xfrm>
          <a:prstGeom prst="rect">
            <a:avLst/>
          </a:prstGeom>
          <a:noFill/>
        </p:spPr>
        <p:txBody>
          <a:bodyPr wrap="square" rtlCol="1">
            <a:spAutoFit/>
          </a:bodyPr>
          <a:lstStyle/>
          <a:p>
            <a:r>
              <a:rPr lang="en-US" sz="1200" dirty="0"/>
              <a:t>2,259,055</a:t>
            </a:r>
            <a:endParaRPr lang="fa-IR" sz="1200" dirty="0"/>
          </a:p>
        </p:txBody>
      </p:sp>
      <p:sp>
        <p:nvSpPr>
          <p:cNvPr id="18" name="TextBox 17">
            <a:extLst>
              <a:ext uri="{FF2B5EF4-FFF2-40B4-BE49-F238E27FC236}">
                <a16:creationId xmlns:a16="http://schemas.microsoft.com/office/drawing/2014/main" id="{A3FB8522-097B-4C86-B1B3-82E533BAE950}"/>
              </a:ext>
            </a:extLst>
          </p:cNvPr>
          <p:cNvSpPr txBox="1"/>
          <p:nvPr/>
        </p:nvSpPr>
        <p:spPr>
          <a:xfrm>
            <a:off x="5009786" y="5128521"/>
            <a:ext cx="817330" cy="276999"/>
          </a:xfrm>
          <a:prstGeom prst="rect">
            <a:avLst/>
          </a:prstGeom>
          <a:noFill/>
        </p:spPr>
        <p:txBody>
          <a:bodyPr wrap="square" rtlCol="1">
            <a:spAutoFit/>
          </a:bodyPr>
          <a:lstStyle/>
          <a:p>
            <a:r>
              <a:rPr lang="en-US" sz="1200" dirty="0"/>
              <a:t>1,095165</a:t>
            </a:r>
            <a:endParaRPr lang="fa-IR" sz="1200" dirty="0"/>
          </a:p>
        </p:txBody>
      </p:sp>
      <p:sp>
        <p:nvSpPr>
          <p:cNvPr id="19" name="TextBox 18">
            <a:extLst>
              <a:ext uri="{FF2B5EF4-FFF2-40B4-BE49-F238E27FC236}">
                <a16:creationId xmlns:a16="http://schemas.microsoft.com/office/drawing/2014/main" id="{80946EC8-7FD3-40B5-8284-81A3A6C0052D}"/>
              </a:ext>
            </a:extLst>
          </p:cNvPr>
          <p:cNvSpPr txBox="1"/>
          <p:nvPr/>
        </p:nvSpPr>
        <p:spPr>
          <a:xfrm>
            <a:off x="7463716" y="4556778"/>
            <a:ext cx="817330" cy="276999"/>
          </a:xfrm>
          <a:prstGeom prst="rect">
            <a:avLst/>
          </a:prstGeom>
          <a:noFill/>
        </p:spPr>
        <p:txBody>
          <a:bodyPr wrap="square" rtlCol="1">
            <a:spAutoFit/>
          </a:bodyPr>
          <a:lstStyle/>
          <a:p>
            <a:r>
              <a:rPr lang="en-US" sz="1200" dirty="0"/>
              <a:t>1,570,219</a:t>
            </a:r>
            <a:endParaRPr lang="fa-IR" sz="1200" dirty="0"/>
          </a:p>
        </p:txBody>
      </p:sp>
      <p:cxnSp>
        <p:nvCxnSpPr>
          <p:cNvPr id="21" name="Straight Arrow Connector 20">
            <a:extLst>
              <a:ext uri="{FF2B5EF4-FFF2-40B4-BE49-F238E27FC236}">
                <a16:creationId xmlns:a16="http://schemas.microsoft.com/office/drawing/2014/main" id="{BE981928-92B6-4432-ADB4-6C44E9875284}"/>
              </a:ext>
            </a:extLst>
          </p:cNvPr>
          <p:cNvCxnSpPr>
            <a:cxnSpLocks/>
          </p:cNvCxnSpPr>
          <p:nvPr/>
        </p:nvCxnSpPr>
        <p:spPr>
          <a:xfrm>
            <a:off x="2956560" y="4282440"/>
            <a:ext cx="2393667" cy="13684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D317B0A-DE72-46A8-A78D-C42FA4B627B4}"/>
              </a:ext>
            </a:extLst>
          </p:cNvPr>
          <p:cNvCxnSpPr>
            <a:cxnSpLocks/>
          </p:cNvCxnSpPr>
          <p:nvPr/>
        </p:nvCxnSpPr>
        <p:spPr>
          <a:xfrm flipV="1">
            <a:off x="5339566" y="5082847"/>
            <a:ext cx="2599535" cy="56808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798D993-E5F5-4928-A621-9A1AC4A66133}"/>
              </a:ext>
            </a:extLst>
          </p:cNvPr>
          <p:cNvCxnSpPr>
            <a:cxnSpLocks/>
          </p:cNvCxnSpPr>
          <p:nvPr/>
        </p:nvCxnSpPr>
        <p:spPr>
          <a:xfrm>
            <a:off x="7887378" y="5084972"/>
            <a:ext cx="845142" cy="4999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EDDF794C-0BBD-42DF-8EA6-3E8F91D45064}"/>
              </a:ext>
            </a:extLst>
          </p:cNvPr>
          <p:cNvSpPr/>
          <p:nvPr/>
        </p:nvSpPr>
        <p:spPr>
          <a:xfrm>
            <a:off x="1880896" y="3836521"/>
            <a:ext cx="145605" cy="139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6" name="Straight Arrow Connector 25">
            <a:extLst>
              <a:ext uri="{FF2B5EF4-FFF2-40B4-BE49-F238E27FC236}">
                <a16:creationId xmlns:a16="http://schemas.microsoft.com/office/drawing/2014/main" id="{25A30E50-C2FE-44F0-A0CA-86E5F5ECE299}"/>
              </a:ext>
            </a:extLst>
          </p:cNvPr>
          <p:cNvCxnSpPr/>
          <p:nvPr/>
        </p:nvCxnSpPr>
        <p:spPr>
          <a:xfrm>
            <a:off x="8732520" y="5584891"/>
            <a:ext cx="502920" cy="53079"/>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25B92EB-D807-43D0-B125-19709C2E5296}"/>
              </a:ext>
            </a:extLst>
          </p:cNvPr>
          <p:cNvCxnSpPr/>
          <p:nvPr/>
        </p:nvCxnSpPr>
        <p:spPr>
          <a:xfrm>
            <a:off x="9235440" y="5637970"/>
            <a:ext cx="187960" cy="117670"/>
          </a:xfrm>
          <a:prstGeom prst="straightConnector1">
            <a:avLst/>
          </a:prstGeom>
          <a:ln w="28575">
            <a:solidFill>
              <a:srgbClr val="ED8137"/>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A9C0CB6-18CE-48C0-B8DB-E09E351E92C8}"/>
              </a:ext>
            </a:extLst>
          </p:cNvPr>
          <p:cNvCxnSpPr>
            <a:cxnSpLocks/>
          </p:cNvCxnSpPr>
          <p:nvPr/>
        </p:nvCxnSpPr>
        <p:spPr>
          <a:xfrm flipV="1">
            <a:off x="1178560" y="4128804"/>
            <a:ext cx="8331200" cy="31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0F0D6EF-B49F-4436-9BC0-88512577D87B}"/>
              </a:ext>
            </a:extLst>
          </p:cNvPr>
          <p:cNvCxnSpPr>
            <a:cxnSpLocks/>
          </p:cNvCxnSpPr>
          <p:nvPr/>
        </p:nvCxnSpPr>
        <p:spPr>
          <a:xfrm flipV="1">
            <a:off x="1184627" y="4887536"/>
            <a:ext cx="8331200" cy="314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429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B5B603-B4F0-4286-9C00-DC86363A56A0}"/>
              </a:ext>
            </a:extLst>
          </p:cNvPr>
          <p:cNvSpPr txBox="1"/>
          <p:nvPr/>
        </p:nvSpPr>
        <p:spPr>
          <a:xfrm>
            <a:off x="1143000" y="506480"/>
            <a:ext cx="10585173" cy="830997"/>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راه اندازی مراکز همسان گزینی در راستای ترویج فرهنگ واسطه گری ازدواج (ماده 37 )</a:t>
            </a:r>
          </a:p>
          <a:p>
            <a:pPr algn="r" rtl="1"/>
            <a:r>
              <a:rPr lang="fa-IR" sz="2400" dirty="0">
                <a:solidFill>
                  <a:srgbClr val="0070C0"/>
                </a:solidFill>
                <a:cs typeface="B Titr" panose="00000700000000000000" pitchFamily="2" charset="-78"/>
              </a:rPr>
              <a:t>مجری: سازمان تبلیغات اسلامی-وزارت ورزش و جوانان</a:t>
            </a:r>
          </a:p>
        </p:txBody>
      </p:sp>
      <p:graphicFrame>
        <p:nvGraphicFramePr>
          <p:cNvPr id="8" name="Table 8">
            <a:extLst>
              <a:ext uri="{FF2B5EF4-FFF2-40B4-BE49-F238E27FC236}">
                <a16:creationId xmlns:a16="http://schemas.microsoft.com/office/drawing/2014/main" id="{C36E49F5-8CF9-4D71-A10C-FDCF18BA4B4E}"/>
              </a:ext>
            </a:extLst>
          </p:cNvPr>
          <p:cNvGraphicFramePr>
            <a:graphicFrameLocks noGrp="1"/>
          </p:cNvGraphicFramePr>
          <p:nvPr>
            <p:extLst>
              <p:ext uri="{D42A27DB-BD31-4B8C-83A1-F6EECF244321}">
                <p14:modId xmlns:p14="http://schemas.microsoft.com/office/powerpoint/2010/main" val="2604008650"/>
              </p:ext>
            </p:extLst>
          </p:nvPr>
        </p:nvGraphicFramePr>
        <p:xfrm>
          <a:off x="320040" y="1438493"/>
          <a:ext cx="11574780" cy="4730147"/>
        </p:xfrm>
        <a:graphic>
          <a:graphicData uri="http://schemas.openxmlformats.org/drawingml/2006/table">
            <a:tbl>
              <a:tblPr rtl="1" firstRow="1" bandRow="1">
                <a:tableStyleId>{5C22544A-7EE6-4342-B048-85BDC9FD1C3A}</a:tableStyleId>
              </a:tblPr>
              <a:tblGrid>
                <a:gridCol w="5147854">
                  <a:extLst>
                    <a:ext uri="{9D8B030D-6E8A-4147-A177-3AD203B41FA5}">
                      <a16:colId xmlns:a16="http://schemas.microsoft.com/office/drawing/2014/main" val="2899945597"/>
                    </a:ext>
                  </a:extLst>
                </a:gridCol>
                <a:gridCol w="6426926">
                  <a:extLst>
                    <a:ext uri="{9D8B030D-6E8A-4147-A177-3AD203B41FA5}">
                      <a16:colId xmlns:a16="http://schemas.microsoft.com/office/drawing/2014/main" val="3172286102"/>
                    </a:ext>
                  </a:extLst>
                </a:gridCol>
              </a:tblGrid>
              <a:tr h="981107">
                <a:tc>
                  <a:txBody>
                    <a:bodyPr/>
                    <a:lstStyle/>
                    <a:p>
                      <a:pPr algn="ctr" rtl="1"/>
                      <a:r>
                        <a:rPr lang="fa-IR" sz="3200" b="1" dirty="0">
                          <a:cs typeface="B Nazanin" panose="00000400000000000000" pitchFamily="2" charset="-78"/>
                        </a:rPr>
                        <a:t>دستاوردها</a:t>
                      </a:r>
                    </a:p>
                  </a:txBody>
                  <a:tcPr anchor="ctr">
                    <a:solidFill>
                      <a:schemeClr val="accent1">
                        <a:lumMod val="75000"/>
                      </a:schemeClr>
                    </a:solidFill>
                  </a:tcPr>
                </a:tc>
                <a:tc>
                  <a:txBody>
                    <a:bodyPr/>
                    <a:lstStyle/>
                    <a:p>
                      <a:pPr algn="ctr" rtl="1"/>
                      <a:r>
                        <a:rPr lang="fa-IR" sz="3200" b="1" dirty="0">
                          <a:cs typeface="B Nazanin" panose="00000400000000000000" pitchFamily="2" charset="-78"/>
                        </a:rPr>
                        <a:t>چالش ها</a:t>
                      </a:r>
                    </a:p>
                  </a:txBody>
                  <a:tcPr anchor="ctr">
                    <a:solidFill>
                      <a:schemeClr val="accent1">
                        <a:lumMod val="75000"/>
                      </a:schemeClr>
                    </a:solidFill>
                  </a:tcPr>
                </a:tc>
                <a:extLst>
                  <a:ext uri="{0D108BD9-81ED-4DB2-BD59-A6C34878D82A}">
                    <a16:rowId xmlns:a16="http://schemas.microsoft.com/office/drawing/2014/main" val="3104995202"/>
                  </a:ext>
                </a:extLst>
              </a:tr>
              <a:tr h="2645076">
                <a:tc>
                  <a:txBody>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fa-IR" sz="2400" b="1" kern="1200" dirty="0">
                        <a:solidFill>
                          <a:schemeClr val="dk1"/>
                        </a:solidFill>
                        <a:latin typeface="+mn-lt"/>
                        <a:ea typeface="+mn-ea"/>
                        <a:cs typeface="B Nazanin" panose="00000400000000000000" pitchFamily="2" charset="-78"/>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fa-IR" sz="2400" b="1" kern="1200" dirty="0">
                        <a:solidFill>
                          <a:schemeClr val="dk1"/>
                        </a:solidFill>
                        <a:latin typeface="+mn-lt"/>
                        <a:ea typeface="+mn-ea"/>
                        <a:cs typeface="B Nazanin" panose="00000400000000000000" pitchFamily="2" charset="-78"/>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kern="1200" dirty="0">
                          <a:solidFill>
                            <a:schemeClr val="dk1"/>
                          </a:solidFill>
                          <a:latin typeface="+mn-lt"/>
                          <a:ea typeface="+mn-ea"/>
                          <a:cs typeface="B Nazanin" panose="00000400000000000000" pitchFamily="2" charset="-78"/>
                        </a:rPr>
                        <a:t>راه اندازی 258 </a:t>
                      </a:r>
                      <a:r>
                        <a:rPr lang="ar-SA" sz="2400" b="1" kern="1200" dirty="0">
                          <a:solidFill>
                            <a:schemeClr val="dk1"/>
                          </a:solidFill>
                          <a:latin typeface="+mn-lt"/>
                          <a:ea typeface="+mn-ea"/>
                          <a:cs typeface="B Nazanin" panose="00000400000000000000" pitchFamily="2" charset="-78"/>
                        </a:rPr>
                        <a:t>مرکز همسان گزینی تحت حمایت سازمان تبلیغات اسلامی و با مجوز وزارت ورزش و جوانان</a:t>
                      </a:r>
                      <a:endParaRPr lang="fa-IR" sz="2400" b="1" dirty="0">
                        <a:cs typeface="B Nazanin" panose="00000400000000000000" pitchFamily="2" charset="-78"/>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ارائه آموزش ها و مشاوره های مفید رایگان</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استحکام خانواده های شکل گرفته نسبت به سایر ازدواج ها</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fa-IR" sz="2400" b="1" dirty="0">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endParaRPr lang="fa-IR" sz="2400" b="1" dirty="0">
                        <a:cs typeface="B Nazanin" panose="00000400000000000000" pitchFamily="2" charset="-78"/>
                      </a:endParaRPr>
                    </a:p>
                  </a:txBody>
                  <a:tcPr anchor="ctr">
                    <a:solidFill>
                      <a:schemeClr val="accent5">
                        <a:lumMod val="40000"/>
                        <a:lumOff val="60000"/>
                      </a:schemeClr>
                    </a:solidFill>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کمی مراکز همسان گزینی به نسبت نیاز کشور</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خودگردان بودن مراکز و مشکل تامین منابع</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عدم پذیرش فرهنگی در بین برخی از جوانان و خانواده ها</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fa-IR" sz="2400" b="1" dirty="0">
                        <a:cs typeface="B Nazanin" panose="00000400000000000000" pitchFamily="2" charset="-78"/>
                      </a:endParaRP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fa-IR" sz="2400" b="1" dirty="0">
                        <a:cs typeface="B Nazanin" panose="00000400000000000000" pitchFamily="2" charset="-78"/>
                      </a:endParaRPr>
                    </a:p>
                  </a:txBody>
                  <a:tcPr anchor="ctr">
                    <a:solidFill>
                      <a:schemeClr val="accent5">
                        <a:lumMod val="40000"/>
                        <a:lumOff val="60000"/>
                      </a:schemeClr>
                    </a:solidFill>
                  </a:tcPr>
                </a:tc>
                <a:extLst>
                  <a:ext uri="{0D108BD9-81ED-4DB2-BD59-A6C34878D82A}">
                    <a16:rowId xmlns:a16="http://schemas.microsoft.com/office/drawing/2014/main" val="1971408754"/>
                  </a:ext>
                </a:extLst>
              </a:tr>
            </a:tbl>
          </a:graphicData>
        </a:graphic>
      </p:graphicFrame>
    </p:spTree>
    <p:extLst>
      <p:ext uri="{BB962C8B-B14F-4D97-AF65-F5344CB8AC3E}">
        <p14:creationId xmlns:p14="http://schemas.microsoft.com/office/powerpoint/2010/main" val="3154584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B5B603-B4F0-4286-9C00-DC86363A56A0}"/>
              </a:ext>
            </a:extLst>
          </p:cNvPr>
          <p:cNvSpPr txBox="1"/>
          <p:nvPr/>
        </p:nvSpPr>
        <p:spPr>
          <a:xfrm>
            <a:off x="1201242" y="285161"/>
            <a:ext cx="10585173" cy="830997"/>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 اقدامات انجام شده مواد (41)، (42) و (43) مرتبط با موضوع ناباروری</a:t>
            </a:r>
          </a:p>
          <a:p>
            <a:pPr algn="r" rtl="1"/>
            <a:r>
              <a:rPr lang="fa-IR" sz="2400" dirty="0">
                <a:solidFill>
                  <a:srgbClr val="0070C0"/>
                </a:solidFill>
                <a:cs typeface="B Titr" panose="00000700000000000000" pitchFamily="2" charset="-78"/>
              </a:rPr>
              <a:t>مجری: وزارت بهداشت درمان و آموزش پزشکی، شورای عالی بیمه</a:t>
            </a:r>
          </a:p>
        </p:txBody>
      </p:sp>
      <p:graphicFrame>
        <p:nvGraphicFramePr>
          <p:cNvPr id="8" name="Table 8">
            <a:extLst>
              <a:ext uri="{FF2B5EF4-FFF2-40B4-BE49-F238E27FC236}">
                <a16:creationId xmlns:a16="http://schemas.microsoft.com/office/drawing/2014/main" id="{C36E49F5-8CF9-4D71-A10C-FDCF18BA4B4E}"/>
              </a:ext>
            </a:extLst>
          </p:cNvPr>
          <p:cNvGraphicFramePr>
            <a:graphicFrameLocks noGrp="1"/>
          </p:cNvGraphicFramePr>
          <p:nvPr/>
        </p:nvGraphicFramePr>
        <p:xfrm>
          <a:off x="267840" y="1234646"/>
          <a:ext cx="11574780" cy="6395061"/>
        </p:xfrm>
        <a:graphic>
          <a:graphicData uri="http://schemas.openxmlformats.org/drawingml/2006/table">
            <a:tbl>
              <a:tblPr rtl="1" firstRow="1" bandRow="1">
                <a:tableStyleId>{5C22544A-7EE6-4342-B048-85BDC9FD1C3A}</a:tableStyleId>
              </a:tblPr>
              <a:tblGrid>
                <a:gridCol w="5401051">
                  <a:extLst>
                    <a:ext uri="{9D8B030D-6E8A-4147-A177-3AD203B41FA5}">
                      <a16:colId xmlns:a16="http://schemas.microsoft.com/office/drawing/2014/main" val="2899945597"/>
                    </a:ext>
                  </a:extLst>
                </a:gridCol>
                <a:gridCol w="6173729">
                  <a:extLst>
                    <a:ext uri="{9D8B030D-6E8A-4147-A177-3AD203B41FA5}">
                      <a16:colId xmlns:a16="http://schemas.microsoft.com/office/drawing/2014/main" val="3172286102"/>
                    </a:ext>
                  </a:extLst>
                </a:gridCol>
              </a:tblGrid>
              <a:tr h="860609">
                <a:tc>
                  <a:txBody>
                    <a:bodyPr/>
                    <a:lstStyle/>
                    <a:p>
                      <a:pPr algn="ctr" rtl="1"/>
                      <a:r>
                        <a:rPr lang="fa-IR" sz="3200" b="1" dirty="0">
                          <a:cs typeface="B Nazanin" panose="00000400000000000000" pitchFamily="2" charset="-78"/>
                        </a:rPr>
                        <a:t>دستاوردها</a:t>
                      </a:r>
                    </a:p>
                  </a:txBody>
                  <a:tcPr anchor="ctr">
                    <a:solidFill>
                      <a:schemeClr val="accent1">
                        <a:lumMod val="75000"/>
                      </a:schemeClr>
                    </a:solidFill>
                  </a:tcPr>
                </a:tc>
                <a:tc>
                  <a:txBody>
                    <a:bodyPr/>
                    <a:lstStyle/>
                    <a:p>
                      <a:pPr algn="ctr" rtl="1"/>
                      <a:r>
                        <a:rPr lang="fa-IR" sz="3200" b="1" dirty="0">
                          <a:cs typeface="B Nazanin" panose="00000400000000000000" pitchFamily="2" charset="-78"/>
                        </a:rPr>
                        <a:t>چالش ها</a:t>
                      </a:r>
                    </a:p>
                  </a:txBody>
                  <a:tcPr anchor="ctr">
                    <a:solidFill>
                      <a:schemeClr val="accent1">
                        <a:lumMod val="75000"/>
                      </a:schemeClr>
                    </a:solidFill>
                  </a:tcPr>
                </a:tc>
                <a:extLst>
                  <a:ext uri="{0D108BD9-81ED-4DB2-BD59-A6C34878D82A}">
                    <a16:rowId xmlns:a16="http://schemas.microsoft.com/office/drawing/2014/main" val="3104995202"/>
                  </a:ext>
                </a:extLst>
              </a:tr>
              <a:tr h="5534452">
                <a:tc>
                  <a:txBody>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kern="1200" dirty="0">
                          <a:solidFill>
                            <a:schemeClr val="dk1"/>
                          </a:solidFill>
                          <a:latin typeface="+mn-lt"/>
                          <a:ea typeface="+mn-ea"/>
                          <a:cs typeface="B Nazanin" panose="00000400000000000000" pitchFamily="2" charset="-78"/>
                        </a:rPr>
                        <a:t>راه اندازی 87 مرکز سطح دو (تخصصی) ناباروری دولتی با پوشش 90درصدی بیمه های پایه</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kern="1200" dirty="0">
                          <a:solidFill>
                            <a:schemeClr val="dk1"/>
                          </a:solidFill>
                          <a:latin typeface="+mn-lt"/>
                          <a:ea typeface="+mn-ea"/>
                          <a:cs typeface="B Nazanin" panose="00000400000000000000" pitchFamily="2" charset="-78"/>
                        </a:rPr>
                        <a:t>خدمات تحت پوشش 90درصدی بیمه پایه در 53 مرکز سطح 3 (فوق تخصصی) دولتی</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kern="1200" dirty="0">
                          <a:solidFill>
                            <a:schemeClr val="dk1"/>
                          </a:solidFill>
                          <a:latin typeface="+mn-lt"/>
                          <a:ea typeface="+mn-ea"/>
                          <a:cs typeface="B Nazanin" panose="00000400000000000000" pitchFamily="2" charset="-78"/>
                        </a:rPr>
                        <a:t>خدمات 70درصدی بیمه پایه در تعدادی از 79 مرکز خصوصی و  عمومی غیردولتی (جهاد دانشگاهی) فوق تخصصی</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پرداخت خسارات بیمه به مراجعین سال 1400 به بعد در مراکز فاقد قرارداد</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تدوین و ابلاغ دستورالعمل «پیشگیری،تشخیص بهنگام و درمان ناباروری در قالب نظام ارجاع و سطح بندی خدمات» </a:t>
                      </a:r>
                    </a:p>
                  </a:txBody>
                  <a:tcPr anchor="ctr">
                    <a:solidFill>
                      <a:schemeClr val="accent5">
                        <a:lumMod val="40000"/>
                        <a:lumOff val="60000"/>
                      </a:schemeClr>
                    </a:solidFill>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حذف ردیف مستقل ناباروری از قانون بودجه در وجه بیمه های پایه</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عدم نشاندار شدن زوجین نابارور در سطح یک</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عدم پوشش بیمه ای بسیاری از داروهای خارجی تجویزی</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عدم قرارداد برخی مراکز خصوصی با بیمه های پایه علیرغم مصوبه هیات دولت و هزینه های گزاف مراجعین</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وجود سقف تعداد دارو و خدمات و سقف سنی برای پوشش بیمه ای در بعضی مراکز علیرغم تصریح قانون</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عدم تصویب آیین نامه تدوین شده توسط وزارت بهداشت در موضوع اهدای جنین و تخمک و رحم اجاره ای در دولت</a:t>
                      </a:r>
                    </a:p>
                  </a:txBody>
                  <a:tcPr anchor="ctr">
                    <a:solidFill>
                      <a:schemeClr val="accent5">
                        <a:lumMod val="40000"/>
                        <a:lumOff val="60000"/>
                      </a:schemeClr>
                    </a:solidFill>
                  </a:tcPr>
                </a:tc>
                <a:extLst>
                  <a:ext uri="{0D108BD9-81ED-4DB2-BD59-A6C34878D82A}">
                    <a16:rowId xmlns:a16="http://schemas.microsoft.com/office/drawing/2014/main" val="1971408754"/>
                  </a:ext>
                </a:extLst>
              </a:tr>
            </a:tbl>
          </a:graphicData>
        </a:graphic>
      </p:graphicFrame>
    </p:spTree>
    <p:extLst>
      <p:ext uri="{BB962C8B-B14F-4D97-AF65-F5344CB8AC3E}">
        <p14:creationId xmlns:p14="http://schemas.microsoft.com/office/powerpoint/2010/main" val="209644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B5B603-B4F0-4286-9C00-DC86363A56A0}"/>
              </a:ext>
            </a:extLst>
          </p:cNvPr>
          <p:cNvSpPr txBox="1"/>
          <p:nvPr/>
        </p:nvSpPr>
        <p:spPr>
          <a:xfrm>
            <a:off x="1324887" y="224540"/>
            <a:ext cx="10585173" cy="830997"/>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 اقدامات انجام شده در خصوص آموزش و انگیزش کارکنان وزارت بهداشت ماده (46)</a:t>
            </a:r>
          </a:p>
          <a:p>
            <a:pPr algn="r" rtl="1"/>
            <a:r>
              <a:rPr lang="fa-IR" sz="2400" dirty="0">
                <a:solidFill>
                  <a:srgbClr val="0070C0"/>
                </a:solidFill>
                <a:cs typeface="B Titr" panose="00000700000000000000" pitchFamily="2" charset="-78"/>
              </a:rPr>
              <a:t>مجری: وزارت بهداشت درمان و آموزش پزشکی</a:t>
            </a:r>
          </a:p>
        </p:txBody>
      </p:sp>
      <p:graphicFrame>
        <p:nvGraphicFramePr>
          <p:cNvPr id="8" name="Table 8">
            <a:extLst>
              <a:ext uri="{FF2B5EF4-FFF2-40B4-BE49-F238E27FC236}">
                <a16:creationId xmlns:a16="http://schemas.microsoft.com/office/drawing/2014/main" id="{C36E49F5-8CF9-4D71-A10C-FDCF18BA4B4E}"/>
              </a:ext>
            </a:extLst>
          </p:cNvPr>
          <p:cNvGraphicFramePr>
            <a:graphicFrameLocks noGrp="1"/>
          </p:cNvGraphicFramePr>
          <p:nvPr/>
        </p:nvGraphicFramePr>
        <p:xfrm>
          <a:off x="320040" y="1089660"/>
          <a:ext cx="11590020" cy="3361356"/>
        </p:xfrm>
        <a:graphic>
          <a:graphicData uri="http://schemas.openxmlformats.org/drawingml/2006/table">
            <a:tbl>
              <a:tblPr rtl="1" firstRow="1" bandRow="1">
                <a:tableStyleId>{5C22544A-7EE6-4342-B048-85BDC9FD1C3A}</a:tableStyleId>
              </a:tblPr>
              <a:tblGrid>
                <a:gridCol w="8260080">
                  <a:extLst>
                    <a:ext uri="{9D8B030D-6E8A-4147-A177-3AD203B41FA5}">
                      <a16:colId xmlns:a16="http://schemas.microsoft.com/office/drawing/2014/main" val="2899945597"/>
                    </a:ext>
                  </a:extLst>
                </a:gridCol>
                <a:gridCol w="3329940">
                  <a:extLst>
                    <a:ext uri="{9D8B030D-6E8A-4147-A177-3AD203B41FA5}">
                      <a16:colId xmlns:a16="http://schemas.microsoft.com/office/drawing/2014/main" val="3172286102"/>
                    </a:ext>
                  </a:extLst>
                </a:gridCol>
              </a:tblGrid>
              <a:tr h="716280">
                <a:tc>
                  <a:txBody>
                    <a:bodyPr/>
                    <a:lstStyle/>
                    <a:p>
                      <a:pPr algn="ctr" rtl="1"/>
                      <a:r>
                        <a:rPr lang="fa-IR" sz="3200" b="1" dirty="0">
                          <a:cs typeface="B Nazanin" panose="00000400000000000000" pitchFamily="2" charset="-78"/>
                        </a:rPr>
                        <a:t>دستاوردها</a:t>
                      </a:r>
                    </a:p>
                  </a:txBody>
                  <a:tcPr anchor="ctr">
                    <a:solidFill>
                      <a:schemeClr val="accent1">
                        <a:lumMod val="75000"/>
                      </a:schemeClr>
                    </a:solidFill>
                  </a:tcPr>
                </a:tc>
                <a:tc>
                  <a:txBody>
                    <a:bodyPr/>
                    <a:lstStyle/>
                    <a:p>
                      <a:pPr algn="ctr" rtl="1"/>
                      <a:r>
                        <a:rPr lang="fa-IR" sz="3200" b="1" dirty="0">
                          <a:cs typeface="B Nazanin" panose="00000400000000000000" pitchFamily="2" charset="-78"/>
                        </a:rPr>
                        <a:t>چالش ها</a:t>
                      </a:r>
                    </a:p>
                  </a:txBody>
                  <a:tcPr anchor="ctr">
                    <a:solidFill>
                      <a:schemeClr val="accent1">
                        <a:lumMod val="75000"/>
                      </a:schemeClr>
                    </a:solidFill>
                  </a:tcPr>
                </a:tc>
                <a:extLst>
                  <a:ext uri="{0D108BD9-81ED-4DB2-BD59-A6C34878D82A}">
                    <a16:rowId xmlns:a16="http://schemas.microsoft.com/office/drawing/2014/main" val="3104995202"/>
                  </a:ext>
                </a:extLst>
              </a:tr>
              <a:tr h="2645076">
                <a:tc>
                  <a:txBody>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kern="1200" dirty="0">
                          <a:solidFill>
                            <a:schemeClr val="dk1"/>
                          </a:solidFill>
                          <a:latin typeface="+mn-lt"/>
                          <a:ea typeface="+mn-ea"/>
                          <a:cs typeface="B Nazanin" panose="00000400000000000000" pitchFamily="2" charset="-78"/>
                        </a:rPr>
                        <a:t>آموزش ویژه 1100 نفر از مربیان جوانی جمعیت جهت آموزش آبشاری بهورزها و مراقبین سلامت در حوزه مشاوره فرزندآوری و انصراف از سقط</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آموزش ضمن خدمت بیش از 500هزار نفر از کارکنان بهداشت و درمان </a:t>
                      </a:r>
                    </a:p>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fa-IR" sz="2000" b="1" dirty="0">
                          <a:cs typeface="B Nazanin" panose="00000400000000000000" pitchFamily="2" charset="-78"/>
                        </a:rPr>
                        <a:t>( 1401: آموزش 52،525 نفر/  1402: آموزش 224،848 نفر /  1403: آموزش 396،665 نفر)</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افزایش 24هزار تولد طی مشاوره های  فرزندآوری موفق بهورزان  و مراقبین سلامت علیرغم کاهش 7درصدی ولادتهای کل کشور</a:t>
                      </a:r>
                    </a:p>
                  </a:txBody>
                  <a:tcPr anchor="ctr">
                    <a:solidFill>
                      <a:schemeClr val="accent5">
                        <a:lumMod val="40000"/>
                        <a:lumOff val="60000"/>
                      </a:schemeClr>
                    </a:solidFill>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عدم انتساب دقیق کارانه به شخص مشاوره دهنده و توزیع آن بین همه ی کارکنان پایگاه یا خانه بهداشت تا آخر شهریور</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کمی مبلغ کارانه</a:t>
                      </a:r>
                    </a:p>
                  </a:txBody>
                  <a:tcPr anchor="ctr">
                    <a:solidFill>
                      <a:schemeClr val="accent5">
                        <a:lumMod val="40000"/>
                        <a:lumOff val="60000"/>
                      </a:schemeClr>
                    </a:solidFill>
                  </a:tcPr>
                </a:tc>
                <a:extLst>
                  <a:ext uri="{0D108BD9-81ED-4DB2-BD59-A6C34878D82A}">
                    <a16:rowId xmlns:a16="http://schemas.microsoft.com/office/drawing/2014/main" val="1971408754"/>
                  </a:ext>
                </a:extLst>
              </a:tr>
            </a:tbl>
          </a:graphicData>
        </a:graphic>
      </p:graphicFrame>
      <p:graphicFrame>
        <p:nvGraphicFramePr>
          <p:cNvPr id="4" name="Chart 3" descr="P835#yIS1">
            <a:extLst>
              <a:ext uri="{FF2B5EF4-FFF2-40B4-BE49-F238E27FC236}">
                <a16:creationId xmlns:a16="http://schemas.microsoft.com/office/drawing/2014/main" id="{0FA63723-79DB-4F3F-A0BB-8CB2D138EBCC}"/>
              </a:ext>
            </a:extLst>
          </p:cNvPr>
          <p:cNvGraphicFramePr/>
          <p:nvPr/>
        </p:nvGraphicFramePr>
        <p:xfrm>
          <a:off x="3291840" y="4556761"/>
          <a:ext cx="5722620" cy="31546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2472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B5B603-B4F0-4286-9C00-DC86363A56A0}"/>
              </a:ext>
            </a:extLst>
          </p:cNvPr>
          <p:cNvSpPr txBox="1"/>
          <p:nvPr/>
        </p:nvSpPr>
        <p:spPr>
          <a:xfrm>
            <a:off x="1324887" y="224540"/>
            <a:ext cx="10585173" cy="830997"/>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ترویج زایمان طبیعی مواد (49) و (50)</a:t>
            </a:r>
          </a:p>
          <a:p>
            <a:pPr algn="r" rtl="1"/>
            <a:r>
              <a:rPr lang="fa-IR" sz="2400" dirty="0">
                <a:solidFill>
                  <a:srgbClr val="0070C0"/>
                </a:solidFill>
                <a:cs typeface="B Titr" panose="00000700000000000000" pitchFamily="2" charset="-78"/>
              </a:rPr>
              <a:t>مجری: وزارت بهداشت درمان و آموزش پزشکی</a:t>
            </a:r>
          </a:p>
        </p:txBody>
      </p:sp>
      <p:graphicFrame>
        <p:nvGraphicFramePr>
          <p:cNvPr id="8" name="Table 8">
            <a:extLst>
              <a:ext uri="{FF2B5EF4-FFF2-40B4-BE49-F238E27FC236}">
                <a16:creationId xmlns:a16="http://schemas.microsoft.com/office/drawing/2014/main" id="{C36E49F5-8CF9-4D71-A10C-FDCF18BA4B4E}"/>
              </a:ext>
            </a:extLst>
          </p:cNvPr>
          <p:cNvGraphicFramePr>
            <a:graphicFrameLocks noGrp="1"/>
          </p:cNvGraphicFramePr>
          <p:nvPr/>
        </p:nvGraphicFramePr>
        <p:xfrm>
          <a:off x="320040" y="1105851"/>
          <a:ext cx="11590020" cy="3977640"/>
        </p:xfrm>
        <a:graphic>
          <a:graphicData uri="http://schemas.openxmlformats.org/drawingml/2006/table">
            <a:tbl>
              <a:tblPr rtl="1" firstRow="1" bandRow="1">
                <a:tableStyleId>{5C22544A-7EE6-4342-B048-85BDC9FD1C3A}</a:tableStyleId>
              </a:tblPr>
              <a:tblGrid>
                <a:gridCol w="3377601">
                  <a:extLst>
                    <a:ext uri="{9D8B030D-6E8A-4147-A177-3AD203B41FA5}">
                      <a16:colId xmlns:a16="http://schemas.microsoft.com/office/drawing/2014/main" val="2899945597"/>
                    </a:ext>
                  </a:extLst>
                </a:gridCol>
                <a:gridCol w="8212419">
                  <a:extLst>
                    <a:ext uri="{9D8B030D-6E8A-4147-A177-3AD203B41FA5}">
                      <a16:colId xmlns:a16="http://schemas.microsoft.com/office/drawing/2014/main" val="3172286102"/>
                    </a:ext>
                  </a:extLst>
                </a:gridCol>
              </a:tblGrid>
              <a:tr h="716280">
                <a:tc>
                  <a:txBody>
                    <a:bodyPr/>
                    <a:lstStyle/>
                    <a:p>
                      <a:pPr algn="ctr" rtl="1"/>
                      <a:r>
                        <a:rPr lang="fa-IR" sz="3200" b="1" dirty="0">
                          <a:cs typeface="B Nazanin" panose="00000400000000000000" pitchFamily="2" charset="-78"/>
                        </a:rPr>
                        <a:t>دستاوردها</a:t>
                      </a:r>
                    </a:p>
                  </a:txBody>
                  <a:tcPr anchor="ctr">
                    <a:solidFill>
                      <a:schemeClr val="accent1">
                        <a:lumMod val="75000"/>
                      </a:schemeClr>
                    </a:solidFill>
                  </a:tcPr>
                </a:tc>
                <a:tc>
                  <a:txBody>
                    <a:bodyPr/>
                    <a:lstStyle/>
                    <a:p>
                      <a:pPr algn="ctr" rtl="1"/>
                      <a:r>
                        <a:rPr lang="fa-IR" sz="3200" b="1" dirty="0">
                          <a:cs typeface="B Nazanin" panose="00000400000000000000" pitchFamily="2" charset="-78"/>
                        </a:rPr>
                        <a:t>چالش ها</a:t>
                      </a:r>
                    </a:p>
                  </a:txBody>
                  <a:tcPr anchor="ctr">
                    <a:solidFill>
                      <a:schemeClr val="accent1">
                        <a:lumMod val="75000"/>
                      </a:schemeClr>
                    </a:solidFill>
                  </a:tcPr>
                </a:tc>
                <a:extLst>
                  <a:ext uri="{0D108BD9-81ED-4DB2-BD59-A6C34878D82A}">
                    <a16:rowId xmlns:a16="http://schemas.microsoft.com/office/drawing/2014/main" val="3104995202"/>
                  </a:ext>
                </a:extLst>
              </a:tr>
              <a:tr h="2491740">
                <a:tc>
                  <a:txBody>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kern="1200" dirty="0">
                          <a:solidFill>
                            <a:schemeClr val="dk1"/>
                          </a:solidFill>
                          <a:latin typeface="+mn-lt"/>
                          <a:ea typeface="+mn-ea"/>
                          <a:cs typeface="B Nazanin" panose="00000400000000000000" pitchFamily="2" charset="-78"/>
                        </a:rPr>
                        <a:t>رشد آمار زایمان بدون درد در بیمارستانهای کشور</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kern="1200" dirty="0">
                          <a:solidFill>
                            <a:schemeClr val="dk1"/>
                          </a:solidFill>
                          <a:latin typeface="+mn-lt"/>
                          <a:ea typeface="+mn-ea"/>
                          <a:cs typeface="B Nazanin" panose="00000400000000000000" pitchFamily="2" charset="-78"/>
                        </a:rPr>
                        <a:t>رونمایی از سامانه رضایت سنجی از مادران بعد از زایمان</a:t>
                      </a:r>
                      <a:endParaRPr lang="fa-IR" sz="2400" b="1" dirty="0">
                        <a:cs typeface="B Nazanin" panose="00000400000000000000" pitchFamily="2" charset="-78"/>
                      </a:endParaRPr>
                    </a:p>
                  </a:txBody>
                  <a:tcPr anchor="ctr">
                    <a:solidFill>
                      <a:schemeClr val="accent5">
                        <a:lumMod val="40000"/>
                        <a:lumOff val="60000"/>
                      </a:schemeClr>
                    </a:solidFill>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 </a:t>
                      </a:r>
                      <a:r>
                        <a:rPr lang="fa-IR" sz="2300" b="1" dirty="0">
                          <a:cs typeface="B Nazanin" panose="00000400000000000000" pitchFamily="2" charset="-78"/>
                        </a:rPr>
                        <a:t>افزایش آمار سزارین به 60.05% علیرغم تکلیف قانونی کاهش سالیانه پنج درصد سزارین و عدم تاثیر آن در اعتبار سنجی بیمارستان</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300" b="1" dirty="0">
                          <a:cs typeface="B Nazanin" panose="00000400000000000000" pitchFamily="2" charset="-78"/>
                        </a:rPr>
                        <a:t>عدم اصلاح تعرفه متخصصین بیهوشی در جهت رسیدن به رشد 5درصدی سالیانه زایمان بدون درد</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300" b="1" dirty="0">
                          <a:cs typeface="B Nazanin" panose="00000400000000000000" pitchFamily="2" charset="-78"/>
                        </a:rPr>
                        <a:t>عدم اعطای کارانه مبتنی بر رضایت مادر به عوامل زایمانی</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300" b="1" dirty="0">
                          <a:cs typeface="B Nazanin" panose="00000400000000000000" pitchFamily="2" charset="-78"/>
                        </a:rPr>
                        <a:t>عدم اصلاح نظام تعرفه گذاری خدمات مامایی</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300" b="1" dirty="0">
                          <a:cs typeface="B Nazanin" panose="00000400000000000000" pitchFamily="2" charset="-78"/>
                        </a:rPr>
                        <a:t>عدم جذب مامای کافی برای بخش های زایمانی</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300" b="1" dirty="0">
                          <a:cs typeface="B Nazanin" panose="00000400000000000000" pitchFamily="2" charset="-78"/>
                        </a:rPr>
                        <a:t>عدم اصلاح نظام تعرفه ای زایمان طبیعی</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300" b="1" dirty="0">
                          <a:cs typeface="B Nazanin" panose="00000400000000000000" pitchFamily="2" charset="-78"/>
                        </a:rPr>
                        <a:t>عدم حمایت حقوقی از پزشکان متخصص در موارد عوارض زایمان طبیعی</a:t>
                      </a:r>
                    </a:p>
                  </a:txBody>
                  <a:tcPr anchor="ctr">
                    <a:solidFill>
                      <a:schemeClr val="accent5">
                        <a:lumMod val="40000"/>
                        <a:lumOff val="60000"/>
                      </a:schemeClr>
                    </a:solidFill>
                  </a:tcPr>
                </a:tc>
                <a:extLst>
                  <a:ext uri="{0D108BD9-81ED-4DB2-BD59-A6C34878D82A}">
                    <a16:rowId xmlns:a16="http://schemas.microsoft.com/office/drawing/2014/main" val="1971408754"/>
                  </a:ext>
                </a:extLst>
              </a:tr>
            </a:tbl>
          </a:graphicData>
        </a:graphic>
      </p:graphicFrame>
      <p:graphicFrame>
        <p:nvGraphicFramePr>
          <p:cNvPr id="6" name="Chart 5" descr="P841#yIS1">
            <a:extLst>
              <a:ext uri="{FF2B5EF4-FFF2-40B4-BE49-F238E27FC236}">
                <a16:creationId xmlns:a16="http://schemas.microsoft.com/office/drawing/2014/main" id="{F6FA0C1B-E8C6-4AF3-975E-B0BF93B4BED6}"/>
              </a:ext>
            </a:extLst>
          </p:cNvPr>
          <p:cNvGraphicFramePr/>
          <p:nvPr>
            <p:extLst>
              <p:ext uri="{D42A27DB-BD31-4B8C-83A1-F6EECF244321}">
                <p14:modId xmlns:p14="http://schemas.microsoft.com/office/powerpoint/2010/main" val="1321424434"/>
              </p:ext>
            </p:extLst>
          </p:nvPr>
        </p:nvGraphicFramePr>
        <p:xfrm>
          <a:off x="3552764" y="5133805"/>
          <a:ext cx="4933101" cy="2536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2559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B5B603-B4F0-4286-9C00-DC86363A56A0}"/>
              </a:ext>
            </a:extLst>
          </p:cNvPr>
          <p:cNvSpPr txBox="1"/>
          <p:nvPr/>
        </p:nvSpPr>
        <p:spPr>
          <a:xfrm>
            <a:off x="320040" y="224540"/>
            <a:ext cx="11590021" cy="830997"/>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 اقدامات انجام شده در خصوص استاندارد سازی فرآیند غربالگری های دوران بارداری ماده (53)</a:t>
            </a:r>
          </a:p>
          <a:p>
            <a:pPr algn="r" rtl="1"/>
            <a:r>
              <a:rPr lang="fa-IR" sz="2400" dirty="0">
                <a:solidFill>
                  <a:srgbClr val="0070C0"/>
                </a:solidFill>
                <a:cs typeface="B Titr" panose="00000700000000000000" pitchFamily="2" charset="-78"/>
              </a:rPr>
              <a:t>مجری: وزارت بهداشت درمان و آموزش پزشکی</a:t>
            </a:r>
          </a:p>
        </p:txBody>
      </p:sp>
      <p:graphicFrame>
        <p:nvGraphicFramePr>
          <p:cNvPr id="8" name="Table 8">
            <a:extLst>
              <a:ext uri="{FF2B5EF4-FFF2-40B4-BE49-F238E27FC236}">
                <a16:creationId xmlns:a16="http://schemas.microsoft.com/office/drawing/2014/main" id="{C36E49F5-8CF9-4D71-A10C-FDCF18BA4B4E}"/>
              </a:ext>
            </a:extLst>
          </p:cNvPr>
          <p:cNvGraphicFramePr>
            <a:graphicFrameLocks noGrp="1"/>
          </p:cNvGraphicFramePr>
          <p:nvPr/>
        </p:nvGraphicFramePr>
        <p:xfrm>
          <a:off x="320040" y="1089660"/>
          <a:ext cx="11590020" cy="3208020"/>
        </p:xfrm>
        <a:graphic>
          <a:graphicData uri="http://schemas.openxmlformats.org/drawingml/2006/table">
            <a:tbl>
              <a:tblPr rtl="1" firstRow="1" bandRow="1">
                <a:tableStyleId>{5C22544A-7EE6-4342-B048-85BDC9FD1C3A}</a:tableStyleId>
              </a:tblPr>
              <a:tblGrid>
                <a:gridCol w="7581900">
                  <a:extLst>
                    <a:ext uri="{9D8B030D-6E8A-4147-A177-3AD203B41FA5}">
                      <a16:colId xmlns:a16="http://schemas.microsoft.com/office/drawing/2014/main" val="2899945597"/>
                    </a:ext>
                  </a:extLst>
                </a:gridCol>
                <a:gridCol w="4008120">
                  <a:extLst>
                    <a:ext uri="{9D8B030D-6E8A-4147-A177-3AD203B41FA5}">
                      <a16:colId xmlns:a16="http://schemas.microsoft.com/office/drawing/2014/main" val="3172286102"/>
                    </a:ext>
                  </a:extLst>
                </a:gridCol>
              </a:tblGrid>
              <a:tr h="716280">
                <a:tc>
                  <a:txBody>
                    <a:bodyPr/>
                    <a:lstStyle/>
                    <a:p>
                      <a:pPr algn="ctr" rtl="1"/>
                      <a:r>
                        <a:rPr lang="fa-IR" sz="3200" b="1" dirty="0">
                          <a:cs typeface="B Nazanin" panose="00000400000000000000" pitchFamily="2" charset="-78"/>
                        </a:rPr>
                        <a:t>دستاوردها</a:t>
                      </a:r>
                    </a:p>
                  </a:txBody>
                  <a:tcPr anchor="ctr">
                    <a:solidFill>
                      <a:schemeClr val="accent1">
                        <a:lumMod val="75000"/>
                      </a:schemeClr>
                    </a:solidFill>
                  </a:tcPr>
                </a:tc>
                <a:tc>
                  <a:txBody>
                    <a:bodyPr/>
                    <a:lstStyle/>
                    <a:p>
                      <a:pPr algn="ctr" rtl="1"/>
                      <a:r>
                        <a:rPr lang="fa-IR" sz="3200" b="1" dirty="0">
                          <a:cs typeface="B Nazanin" panose="00000400000000000000" pitchFamily="2" charset="-78"/>
                        </a:rPr>
                        <a:t>چالش ها</a:t>
                      </a:r>
                    </a:p>
                  </a:txBody>
                  <a:tcPr anchor="ctr">
                    <a:solidFill>
                      <a:schemeClr val="accent1">
                        <a:lumMod val="75000"/>
                      </a:schemeClr>
                    </a:solidFill>
                  </a:tcPr>
                </a:tc>
                <a:extLst>
                  <a:ext uri="{0D108BD9-81ED-4DB2-BD59-A6C34878D82A}">
                    <a16:rowId xmlns:a16="http://schemas.microsoft.com/office/drawing/2014/main" val="3104995202"/>
                  </a:ext>
                </a:extLst>
              </a:tr>
              <a:tr h="2491740">
                <a:tc>
                  <a:txBody>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kern="1200" dirty="0">
                          <a:solidFill>
                            <a:schemeClr val="dk1"/>
                          </a:solidFill>
                          <a:latin typeface="+mn-lt"/>
                          <a:ea typeface="+mn-ea"/>
                          <a:cs typeface="B Nazanin" panose="00000400000000000000" pitchFamily="2" charset="-78"/>
                        </a:rPr>
                        <a:t>کاهش 20 درصدی تعداد تجویزهای غیر ضروری آزمایش های غربالگری تریزومی ها بدون افزایش آمار تولد نوزادان مبتلا</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kern="1200" dirty="0">
                          <a:solidFill>
                            <a:schemeClr val="dk1"/>
                          </a:solidFill>
                          <a:latin typeface="+mn-lt"/>
                          <a:ea typeface="+mn-ea"/>
                          <a:cs typeface="B Nazanin" panose="00000400000000000000" pitchFamily="2" charset="-78"/>
                        </a:rPr>
                        <a:t>صرفه جویی بیش از 10،000میلیارد ریال از محل کاهش این تجویزهای غیر ضروری مربوط به بیش از 200هزار مادر باردار</a:t>
                      </a:r>
                    </a:p>
                  </a:txBody>
                  <a:tcPr anchor="ctr">
                    <a:solidFill>
                      <a:schemeClr val="accent5">
                        <a:lumMod val="40000"/>
                        <a:lumOff val="60000"/>
                      </a:schemeClr>
                    </a:solidFill>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عدم رعایت دستورالعمل های مربوط به غربالگری توسط بسیاری پزشکان (فشار به همه مادران باردار برای انجام غربالگری) </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عدم پذیرش بعضی بیمارستانهای خصوصی در صورت عدم انجام</a:t>
                      </a:r>
                    </a:p>
                  </a:txBody>
                  <a:tcPr anchor="ctr">
                    <a:solidFill>
                      <a:schemeClr val="accent5">
                        <a:lumMod val="40000"/>
                        <a:lumOff val="60000"/>
                      </a:schemeClr>
                    </a:solidFill>
                  </a:tcPr>
                </a:tc>
                <a:extLst>
                  <a:ext uri="{0D108BD9-81ED-4DB2-BD59-A6C34878D82A}">
                    <a16:rowId xmlns:a16="http://schemas.microsoft.com/office/drawing/2014/main" val="1971408754"/>
                  </a:ext>
                </a:extLst>
              </a:tr>
            </a:tbl>
          </a:graphicData>
        </a:graphic>
      </p:graphicFrame>
      <p:graphicFrame>
        <p:nvGraphicFramePr>
          <p:cNvPr id="2" name="Table 1">
            <a:extLst>
              <a:ext uri="{FF2B5EF4-FFF2-40B4-BE49-F238E27FC236}">
                <a16:creationId xmlns:a16="http://schemas.microsoft.com/office/drawing/2014/main" id="{84816149-9BE1-447A-840D-536F6BC93CFA}"/>
              </a:ext>
            </a:extLst>
          </p:cNvPr>
          <p:cNvGraphicFramePr>
            <a:graphicFrameLocks noGrp="1"/>
          </p:cNvGraphicFramePr>
          <p:nvPr>
            <p:extLst>
              <p:ext uri="{D42A27DB-BD31-4B8C-83A1-F6EECF244321}">
                <p14:modId xmlns:p14="http://schemas.microsoft.com/office/powerpoint/2010/main" val="3159490672"/>
              </p:ext>
            </p:extLst>
          </p:nvPr>
        </p:nvGraphicFramePr>
        <p:xfrm>
          <a:off x="2632540" y="4331803"/>
          <a:ext cx="6516541" cy="3318129"/>
        </p:xfrm>
        <a:graphic>
          <a:graphicData uri="http://schemas.openxmlformats.org/drawingml/2006/table">
            <a:tbl>
              <a:tblPr firstRow="1" bandRow="1">
                <a:tableStyleId>{5C22544A-7EE6-4342-B048-85BDC9FD1C3A}</a:tableStyleId>
              </a:tblPr>
              <a:tblGrid>
                <a:gridCol w="1638719">
                  <a:extLst>
                    <a:ext uri="{9D8B030D-6E8A-4147-A177-3AD203B41FA5}">
                      <a16:colId xmlns:a16="http://schemas.microsoft.com/office/drawing/2014/main" val="3763399936"/>
                    </a:ext>
                  </a:extLst>
                </a:gridCol>
                <a:gridCol w="2378682">
                  <a:extLst>
                    <a:ext uri="{9D8B030D-6E8A-4147-A177-3AD203B41FA5}">
                      <a16:colId xmlns:a16="http://schemas.microsoft.com/office/drawing/2014/main" val="928946507"/>
                    </a:ext>
                  </a:extLst>
                </a:gridCol>
                <a:gridCol w="1355261">
                  <a:extLst>
                    <a:ext uri="{9D8B030D-6E8A-4147-A177-3AD203B41FA5}">
                      <a16:colId xmlns:a16="http://schemas.microsoft.com/office/drawing/2014/main" val="1754257476"/>
                    </a:ext>
                  </a:extLst>
                </a:gridCol>
                <a:gridCol w="1143879">
                  <a:extLst>
                    <a:ext uri="{9D8B030D-6E8A-4147-A177-3AD203B41FA5}">
                      <a16:colId xmlns:a16="http://schemas.microsoft.com/office/drawing/2014/main" val="507972522"/>
                    </a:ext>
                  </a:extLst>
                </a:gridCol>
              </a:tblGrid>
              <a:tr h="357340">
                <a:tc>
                  <a:txBody>
                    <a:bodyPr/>
                    <a:lstStyle/>
                    <a:p>
                      <a:pPr marL="0" marR="0" algn="r" rtl="1">
                        <a:lnSpc>
                          <a:spcPct val="107000"/>
                        </a:lnSpc>
                        <a:spcBef>
                          <a:spcPts val="600"/>
                        </a:spcBef>
                        <a:spcAft>
                          <a:spcPts val="1400"/>
                        </a:spcAft>
                      </a:pPr>
                      <a:r>
                        <a:rPr lang="fa-IR" sz="1700" b="1" dirty="0">
                          <a:effectLst/>
                          <a:cs typeface="B Nazanin" panose="00000400000000000000" pitchFamily="2" charset="-78"/>
                        </a:rPr>
                        <a:t>بروز سندرم داون</a:t>
                      </a:r>
                      <a:endParaRPr lang="en-US" sz="1700" b="1" dirty="0">
                        <a:effectLst/>
                        <a:latin typeface="Calibri" panose="020F0502020204030204" pitchFamily="34" charset="0"/>
                        <a:ea typeface="Calibri" panose="020F0502020204030204" pitchFamily="34" charset="0"/>
                        <a:cs typeface="B Nazanin" panose="00000400000000000000" pitchFamily="2" charset="-78"/>
                      </a:endParaRPr>
                    </a:p>
                  </a:txBody>
                  <a:tcPr anchor="ctr"/>
                </a:tc>
                <a:tc>
                  <a:txBody>
                    <a:bodyPr/>
                    <a:lstStyle/>
                    <a:p>
                      <a:pPr marL="0" marR="0" algn="ctr" rtl="1">
                        <a:lnSpc>
                          <a:spcPct val="107000"/>
                        </a:lnSpc>
                        <a:spcBef>
                          <a:spcPts val="600"/>
                        </a:spcBef>
                        <a:spcAft>
                          <a:spcPts val="1400"/>
                        </a:spcAft>
                      </a:pPr>
                      <a:r>
                        <a:rPr lang="fa-IR" sz="1700" b="1" dirty="0">
                          <a:effectLst/>
                          <a:cs typeface="B Nazanin" panose="00000400000000000000" pitchFamily="2" charset="-78"/>
                        </a:rPr>
                        <a:t>درصد تجویز  غربالگری</a:t>
                      </a:r>
                      <a:endParaRPr lang="en-US" sz="1700" b="1" dirty="0">
                        <a:effectLst/>
                        <a:latin typeface="Calibri" panose="020F0502020204030204" pitchFamily="34" charset="0"/>
                        <a:ea typeface="Calibri" panose="020F0502020204030204" pitchFamily="34" charset="0"/>
                        <a:cs typeface="B Nazanin" panose="00000400000000000000" pitchFamily="2" charset="-78"/>
                      </a:endParaRPr>
                    </a:p>
                  </a:txBody>
                  <a:tcPr anchor="ctr"/>
                </a:tc>
                <a:tc>
                  <a:txBody>
                    <a:bodyPr/>
                    <a:lstStyle/>
                    <a:p>
                      <a:pPr marL="0" marR="0" algn="ctr" rtl="1">
                        <a:lnSpc>
                          <a:spcPct val="107000"/>
                        </a:lnSpc>
                        <a:spcBef>
                          <a:spcPts val="600"/>
                        </a:spcBef>
                        <a:spcAft>
                          <a:spcPts val="1400"/>
                        </a:spcAft>
                      </a:pPr>
                      <a:r>
                        <a:rPr lang="fa-IR" sz="1700" b="1" dirty="0">
                          <a:effectLst/>
                          <a:cs typeface="B Nazanin" panose="00000400000000000000" pitchFamily="2" charset="-78"/>
                        </a:rPr>
                        <a:t>سال</a:t>
                      </a:r>
                      <a:endParaRPr lang="en-US" sz="1700" b="1" dirty="0">
                        <a:effectLst/>
                        <a:latin typeface="Calibri" panose="020F0502020204030204" pitchFamily="34" charset="0"/>
                        <a:ea typeface="Calibri" panose="020F0502020204030204" pitchFamily="34" charset="0"/>
                        <a:cs typeface="B Nazanin" panose="00000400000000000000" pitchFamily="2" charset="-78"/>
                      </a:endParaRPr>
                    </a:p>
                  </a:txBody>
                  <a:tcPr anchor="ctr"/>
                </a:tc>
                <a:tc>
                  <a:txBody>
                    <a:bodyPr/>
                    <a:lstStyle/>
                    <a:p>
                      <a:pPr marL="0" marR="0" algn="ctr" rtl="1">
                        <a:lnSpc>
                          <a:spcPct val="107000"/>
                        </a:lnSpc>
                        <a:spcBef>
                          <a:spcPts val="600"/>
                        </a:spcBef>
                        <a:spcAft>
                          <a:spcPts val="1400"/>
                        </a:spcAft>
                      </a:pPr>
                      <a:r>
                        <a:rPr lang="fa-IR" sz="1700" b="1" dirty="0">
                          <a:effectLst/>
                          <a:latin typeface="Calibri" panose="020F0502020204030204" pitchFamily="34" charset="0"/>
                          <a:ea typeface="Calibri" panose="020F0502020204030204" pitchFamily="34" charset="0"/>
                          <a:cs typeface="B Nazanin" panose="00000400000000000000" pitchFamily="2" charset="-78"/>
                        </a:rPr>
                        <a:t>ردیف</a:t>
                      </a:r>
                      <a:endParaRPr lang="en-US" sz="1700" b="1" dirty="0">
                        <a:effectLst/>
                        <a:latin typeface="Calibri" panose="020F0502020204030204" pitchFamily="34" charset="0"/>
                        <a:ea typeface="Calibri" panose="020F0502020204030204" pitchFamily="34" charset="0"/>
                        <a:cs typeface="B Nazanin" panose="00000400000000000000" pitchFamily="2" charset="-78"/>
                      </a:endParaRPr>
                    </a:p>
                  </a:txBody>
                  <a:tcPr anchor="ctr"/>
                </a:tc>
                <a:extLst>
                  <a:ext uri="{0D108BD9-81ED-4DB2-BD59-A6C34878D82A}">
                    <a16:rowId xmlns:a16="http://schemas.microsoft.com/office/drawing/2014/main" val="3084099386"/>
                  </a:ext>
                </a:extLst>
              </a:tr>
              <a:tr h="357340">
                <a:tc>
                  <a:txBody>
                    <a:bodyPr/>
                    <a:lstStyle/>
                    <a:p>
                      <a:pPr marL="0" marR="0" algn="ctr" rtl="1">
                        <a:lnSpc>
                          <a:spcPct val="107000"/>
                        </a:lnSpc>
                        <a:spcBef>
                          <a:spcPts val="600"/>
                        </a:spcBef>
                        <a:spcAft>
                          <a:spcPts val="1400"/>
                        </a:spcAft>
                      </a:pPr>
                      <a:r>
                        <a:rPr lang="en-US" sz="1700" b="1" kern="1200">
                          <a:effectLst/>
                          <a:cs typeface="B Nazanin" panose="00000400000000000000" pitchFamily="2" charset="-78"/>
                        </a:rPr>
                        <a:t>0.016</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marL="6350" marR="6350" marT="6350" marB="0" anchor="ctr"/>
                </a:tc>
                <a:tc>
                  <a:txBody>
                    <a:bodyPr/>
                    <a:lstStyle/>
                    <a:p>
                      <a:pPr marL="0" marR="0" algn="just" rtl="1">
                        <a:lnSpc>
                          <a:spcPct val="107000"/>
                        </a:lnSpc>
                        <a:spcBef>
                          <a:spcPts val="600"/>
                        </a:spcBef>
                        <a:spcAft>
                          <a:spcPts val="1400"/>
                        </a:spcAft>
                      </a:pPr>
                      <a:r>
                        <a:rPr lang="ar-SA" sz="1700" b="1" kern="1200">
                          <a:effectLst/>
                          <a:cs typeface="B Nazanin" panose="00000400000000000000" pitchFamily="2" charset="-78"/>
                        </a:rPr>
                        <a:t>بیش از 90%</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anchor="b"/>
                </a:tc>
                <a:tc>
                  <a:txBody>
                    <a:bodyPr/>
                    <a:lstStyle/>
                    <a:p>
                      <a:pPr marL="0" marR="0" algn="ctr" rtl="1">
                        <a:lnSpc>
                          <a:spcPct val="107000"/>
                        </a:lnSpc>
                        <a:spcBef>
                          <a:spcPts val="600"/>
                        </a:spcBef>
                        <a:spcAft>
                          <a:spcPts val="1400"/>
                        </a:spcAft>
                      </a:pPr>
                      <a:r>
                        <a:rPr lang="ar-SA" sz="1700" b="1" kern="1200">
                          <a:effectLst/>
                          <a:cs typeface="B Nazanin" panose="00000400000000000000" pitchFamily="2" charset="-78"/>
                        </a:rPr>
                        <a:t>1397</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rtl="1">
                        <a:lnSpc>
                          <a:spcPct val="107000"/>
                        </a:lnSpc>
                        <a:spcBef>
                          <a:spcPts val="600"/>
                        </a:spcBef>
                        <a:spcAft>
                          <a:spcPts val="1400"/>
                        </a:spcAft>
                      </a:pPr>
                      <a:r>
                        <a:rPr lang="ar-SA" sz="1700" b="1" kern="1200">
                          <a:effectLst/>
                          <a:cs typeface="B Nazanin" panose="00000400000000000000" pitchFamily="2" charset="-78"/>
                        </a:rPr>
                        <a:t>1</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anchor="ctr"/>
                </a:tc>
                <a:extLst>
                  <a:ext uri="{0D108BD9-81ED-4DB2-BD59-A6C34878D82A}">
                    <a16:rowId xmlns:a16="http://schemas.microsoft.com/office/drawing/2014/main" val="4055355804"/>
                  </a:ext>
                </a:extLst>
              </a:tr>
              <a:tr h="357340">
                <a:tc>
                  <a:txBody>
                    <a:bodyPr/>
                    <a:lstStyle/>
                    <a:p>
                      <a:pPr marL="0" marR="0" algn="ctr" rtl="1">
                        <a:lnSpc>
                          <a:spcPct val="107000"/>
                        </a:lnSpc>
                        <a:spcBef>
                          <a:spcPts val="600"/>
                        </a:spcBef>
                        <a:spcAft>
                          <a:spcPts val="1400"/>
                        </a:spcAft>
                      </a:pPr>
                      <a:r>
                        <a:rPr lang="en-US" sz="1700" b="1" kern="1200">
                          <a:effectLst/>
                          <a:cs typeface="B Nazanin" panose="00000400000000000000" pitchFamily="2" charset="-78"/>
                        </a:rPr>
                        <a:t>0.014</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marL="6350" marR="6350" marT="6350" marB="0" anchor="ctr"/>
                </a:tc>
                <a:tc>
                  <a:txBody>
                    <a:bodyPr/>
                    <a:lstStyle/>
                    <a:p>
                      <a:pPr marL="0" marR="0" algn="just" rtl="1">
                        <a:lnSpc>
                          <a:spcPct val="107000"/>
                        </a:lnSpc>
                        <a:spcBef>
                          <a:spcPts val="600"/>
                        </a:spcBef>
                        <a:spcAft>
                          <a:spcPts val="1400"/>
                        </a:spcAft>
                      </a:pPr>
                      <a:r>
                        <a:rPr lang="ar-SA" sz="1700" b="1" kern="1200">
                          <a:effectLst/>
                          <a:cs typeface="B Nazanin" panose="00000400000000000000" pitchFamily="2" charset="-78"/>
                        </a:rPr>
                        <a:t>بیش از 90%</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anchor="b"/>
                </a:tc>
                <a:tc>
                  <a:txBody>
                    <a:bodyPr/>
                    <a:lstStyle/>
                    <a:p>
                      <a:pPr marL="0" marR="0" algn="ctr" rtl="1">
                        <a:lnSpc>
                          <a:spcPct val="107000"/>
                        </a:lnSpc>
                        <a:spcBef>
                          <a:spcPts val="600"/>
                        </a:spcBef>
                        <a:spcAft>
                          <a:spcPts val="1400"/>
                        </a:spcAft>
                      </a:pPr>
                      <a:r>
                        <a:rPr lang="ar-SA" sz="1700" b="1" kern="1200" dirty="0">
                          <a:effectLst/>
                          <a:cs typeface="B Nazanin" panose="00000400000000000000" pitchFamily="2" charset="-78"/>
                        </a:rPr>
                        <a:t>1398</a:t>
                      </a:r>
                      <a:endParaRPr lang="en-US" sz="1700" b="1" dirty="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rtl="1">
                        <a:lnSpc>
                          <a:spcPct val="107000"/>
                        </a:lnSpc>
                        <a:spcBef>
                          <a:spcPts val="600"/>
                        </a:spcBef>
                        <a:spcAft>
                          <a:spcPts val="1400"/>
                        </a:spcAft>
                      </a:pPr>
                      <a:r>
                        <a:rPr lang="ar-SA" sz="1700" b="1" kern="1200">
                          <a:effectLst/>
                          <a:cs typeface="B Nazanin" panose="00000400000000000000" pitchFamily="2" charset="-78"/>
                        </a:rPr>
                        <a:t>2</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anchor="ctr"/>
                </a:tc>
                <a:extLst>
                  <a:ext uri="{0D108BD9-81ED-4DB2-BD59-A6C34878D82A}">
                    <a16:rowId xmlns:a16="http://schemas.microsoft.com/office/drawing/2014/main" val="1660543668"/>
                  </a:ext>
                </a:extLst>
              </a:tr>
              <a:tr h="357340">
                <a:tc>
                  <a:txBody>
                    <a:bodyPr/>
                    <a:lstStyle/>
                    <a:p>
                      <a:pPr marL="0" marR="0" algn="ctr" rtl="1">
                        <a:lnSpc>
                          <a:spcPct val="107000"/>
                        </a:lnSpc>
                        <a:spcBef>
                          <a:spcPts val="600"/>
                        </a:spcBef>
                        <a:spcAft>
                          <a:spcPts val="1400"/>
                        </a:spcAft>
                      </a:pPr>
                      <a:r>
                        <a:rPr lang="en-US" sz="1700" b="1" kern="1200">
                          <a:effectLst/>
                          <a:cs typeface="B Nazanin" panose="00000400000000000000" pitchFamily="2" charset="-78"/>
                        </a:rPr>
                        <a:t>0.016</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marL="6350" marR="6350" marT="6350" marB="0" anchor="ctr"/>
                </a:tc>
                <a:tc>
                  <a:txBody>
                    <a:bodyPr/>
                    <a:lstStyle/>
                    <a:p>
                      <a:pPr marL="0" marR="0" algn="just" rtl="1">
                        <a:lnSpc>
                          <a:spcPct val="107000"/>
                        </a:lnSpc>
                        <a:spcBef>
                          <a:spcPts val="600"/>
                        </a:spcBef>
                        <a:spcAft>
                          <a:spcPts val="1400"/>
                        </a:spcAft>
                      </a:pPr>
                      <a:r>
                        <a:rPr lang="ar-SA" sz="1700" b="1" kern="1200">
                          <a:effectLst/>
                          <a:cs typeface="B Nazanin" panose="00000400000000000000" pitchFamily="2" charset="-78"/>
                        </a:rPr>
                        <a:t>بیش از 90%</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anchor="b"/>
                </a:tc>
                <a:tc>
                  <a:txBody>
                    <a:bodyPr/>
                    <a:lstStyle/>
                    <a:p>
                      <a:pPr marL="0" marR="0" algn="ctr" rtl="1">
                        <a:lnSpc>
                          <a:spcPct val="107000"/>
                        </a:lnSpc>
                        <a:spcBef>
                          <a:spcPts val="600"/>
                        </a:spcBef>
                        <a:spcAft>
                          <a:spcPts val="1400"/>
                        </a:spcAft>
                      </a:pPr>
                      <a:r>
                        <a:rPr lang="ar-SA" sz="1700" b="1" kern="1200" dirty="0">
                          <a:effectLst/>
                          <a:cs typeface="B Nazanin" panose="00000400000000000000" pitchFamily="2" charset="-78"/>
                        </a:rPr>
                        <a:t>1399</a:t>
                      </a:r>
                      <a:endParaRPr lang="en-US" sz="1700" b="1" dirty="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rtl="1">
                        <a:lnSpc>
                          <a:spcPct val="107000"/>
                        </a:lnSpc>
                        <a:spcBef>
                          <a:spcPts val="600"/>
                        </a:spcBef>
                        <a:spcAft>
                          <a:spcPts val="1400"/>
                        </a:spcAft>
                      </a:pPr>
                      <a:r>
                        <a:rPr lang="ar-SA" sz="1700" b="1" kern="1200">
                          <a:effectLst/>
                          <a:cs typeface="B Nazanin" panose="00000400000000000000" pitchFamily="2" charset="-78"/>
                        </a:rPr>
                        <a:t>3</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anchor="ctr"/>
                </a:tc>
                <a:extLst>
                  <a:ext uri="{0D108BD9-81ED-4DB2-BD59-A6C34878D82A}">
                    <a16:rowId xmlns:a16="http://schemas.microsoft.com/office/drawing/2014/main" val="3250301707"/>
                  </a:ext>
                </a:extLst>
              </a:tr>
              <a:tr h="357340">
                <a:tc>
                  <a:txBody>
                    <a:bodyPr/>
                    <a:lstStyle/>
                    <a:p>
                      <a:pPr marL="0" marR="0" algn="ctr" rtl="1">
                        <a:lnSpc>
                          <a:spcPct val="107000"/>
                        </a:lnSpc>
                        <a:spcBef>
                          <a:spcPts val="600"/>
                        </a:spcBef>
                        <a:spcAft>
                          <a:spcPts val="1400"/>
                        </a:spcAft>
                      </a:pPr>
                      <a:r>
                        <a:rPr lang="en-US" sz="1700" b="1" kern="1200">
                          <a:effectLst/>
                          <a:cs typeface="B Nazanin" panose="00000400000000000000" pitchFamily="2" charset="-78"/>
                        </a:rPr>
                        <a:t>0.017</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marL="6350" marR="6350" marT="6350" marB="0" anchor="ctr"/>
                </a:tc>
                <a:tc>
                  <a:txBody>
                    <a:bodyPr/>
                    <a:lstStyle/>
                    <a:p>
                      <a:pPr marL="0" marR="0" algn="just" rtl="1">
                        <a:lnSpc>
                          <a:spcPct val="107000"/>
                        </a:lnSpc>
                        <a:spcBef>
                          <a:spcPts val="600"/>
                        </a:spcBef>
                        <a:spcAft>
                          <a:spcPts val="1400"/>
                        </a:spcAft>
                      </a:pPr>
                      <a:r>
                        <a:rPr lang="ar-SA" sz="1700" b="1" kern="1200">
                          <a:effectLst/>
                          <a:cs typeface="B Nazanin" panose="00000400000000000000" pitchFamily="2" charset="-78"/>
                        </a:rPr>
                        <a:t>بیش از 90%</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anchor="b"/>
                </a:tc>
                <a:tc>
                  <a:txBody>
                    <a:bodyPr/>
                    <a:lstStyle/>
                    <a:p>
                      <a:pPr marL="0" marR="0" algn="ctr" rtl="1">
                        <a:lnSpc>
                          <a:spcPct val="107000"/>
                        </a:lnSpc>
                        <a:spcBef>
                          <a:spcPts val="600"/>
                        </a:spcBef>
                        <a:spcAft>
                          <a:spcPts val="1400"/>
                        </a:spcAft>
                      </a:pPr>
                      <a:r>
                        <a:rPr lang="ar-SA" sz="1700" b="1" kern="1200">
                          <a:effectLst/>
                          <a:cs typeface="B Nazanin" panose="00000400000000000000" pitchFamily="2" charset="-78"/>
                        </a:rPr>
                        <a:t>1400</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rtl="1">
                        <a:lnSpc>
                          <a:spcPct val="107000"/>
                        </a:lnSpc>
                        <a:spcBef>
                          <a:spcPts val="600"/>
                        </a:spcBef>
                        <a:spcAft>
                          <a:spcPts val="1400"/>
                        </a:spcAft>
                      </a:pPr>
                      <a:r>
                        <a:rPr lang="ar-SA" sz="1700" b="1" kern="1200">
                          <a:effectLst/>
                          <a:cs typeface="B Nazanin" panose="00000400000000000000" pitchFamily="2" charset="-78"/>
                        </a:rPr>
                        <a:t>4</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anchor="ctr"/>
                </a:tc>
                <a:extLst>
                  <a:ext uri="{0D108BD9-81ED-4DB2-BD59-A6C34878D82A}">
                    <a16:rowId xmlns:a16="http://schemas.microsoft.com/office/drawing/2014/main" val="724421485"/>
                  </a:ext>
                </a:extLst>
              </a:tr>
              <a:tr h="357340">
                <a:tc>
                  <a:txBody>
                    <a:bodyPr/>
                    <a:lstStyle/>
                    <a:p>
                      <a:pPr marL="0" marR="0" algn="ctr" rtl="1">
                        <a:lnSpc>
                          <a:spcPct val="107000"/>
                        </a:lnSpc>
                        <a:spcBef>
                          <a:spcPts val="600"/>
                        </a:spcBef>
                        <a:spcAft>
                          <a:spcPts val="1400"/>
                        </a:spcAft>
                      </a:pPr>
                      <a:r>
                        <a:rPr lang="en-US" sz="1700" b="1" kern="1200">
                          <a:effectLst/>
                          <a:cs typeface="B Nazanin" panose="00000400000000000000" pitchFamily="2" charset="-78"/>
                        </a:rPr>
                        <a:t>0.016</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marL="6350" marR="6350" marT="6350" marB="0" anchor="ctr"/>
                </a:tc>
                <a:tc>
                  <a:txBody>
                    <a:bodyPr/>
                    <a:lstStyle/>
                    <a:p>
                      <a:pPr marL="0" marR="0" algn="just" rtl="1">
                        <a:lnSpc>
                          <a:spcPct val="107000"/>
                        </a:lnSpc>
                        <a:spcBef>
                          <a:spcPts val="600"/>
                        </a:spcBef>
                        <a:spcAft>
                          <a:spcPts val="1400"/>
                        </a:spcAft>
                      </a:pPr>
                      <a:r>
                        <a:rPr lang="ar-SA" sz="1700" b="1" kern="1200">
                          <a:effectLst/>
                          <a:cs typeface="B Nazanin" panose="00000400000000000000" pitchFamily="2" charset="-78"/>
                        </a:rPr>
                        <a:t> 71.57 درصد</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anchor="b"/>
                </a:tc>
                <a:tc>
                  <a:txBody>
                    <a:bodyPr/>
                    <a:lstStyle/>
                    <a:p>
                      <a:pPr marL="0" marR="0" algn="ctr" rtl="1">
                        <a:lnSpc>
                          <a:spcPct val="107000"/>
                        </a:lnSpc>
                        <a:spcBef>
                          <a:spcPts val="600"/>
                        </a:spcBef>
                        <a:spcAft>
                          <a:spcPts val="1400"/>
                        </a:spcAft>
                      </a:pPr>
                      <a:r>
                        <a:rPr lang="ar-SA" sz="1700" b="1" kern="1200">
                          <a:effectLst/>
                          <a:cs typeface="B Nazanin" panose="00000400000000000000" pitchFamily="2" charset="-78"/>
                        </a:rPr>
                        <a:t>1401</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marL="6350" marR="6350" marT="6350" marB="0" anchor="ctr"/>
                </a:tc>
                <a:tc>
                  <a:txBody>
                    <a:bodyPr/>
                    <a:lstStyle/>
                    <a:p>
                      <a:pPr marL="0" marR="0" algn="ctr" rtl="1">
                        <a:lnSpc>
                          <a:spcPct val="107000"/>
                        </a:lnSpc>
                        <a:spcBef>
                          <a:spcPts val="600"/>
                        </a:spcBef>
                        <a:spcAft>
                          <a:spcPts val="1400"/>
                        </a:spcAft>
                      </a:pPr>
                      <a:r>
                        <a:rPr lang="ar-SA" sz="1700" b="1" kern="1200">
                          <a:effectLst/>
                          <a:cs typeface="B Nazanin" panose="00000400000000000000" pitchFamily="2" charset="-78"/>
                        </a:rPr>
                        <a:t>5</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anchor="ctr"/>
                </a:tc>
                <a:extLst>
                  <a:ext uri="{0D108BD9-81ED-4DB2-BD59-A6C34878D82A}">
                    <a16:rowId xmlns:a16="http://schemas.microsoft.com/office/drawing/2014/main" val="1562340775"/>
                  </a:ext>
                </a:extLst>
              </a:tr>
              <a:tr h="357340">
                <a:tc>
                  <a:txBody>
                    <a:bodyPr/>
                    <a:lstStyle/>
                    <a:p>
                      <a:pPr marL="0" marR="0" algn="ctr" rtl="1">
                        <a:lnSpc>
                          <a:spcPct val="107000"/>
                        </a:lnSpc>
                        <a:spcBef>
                          <a:spcPts val="600"/>
                        </a:spcBef>
                        <a:spcAft>
                          <a:spcPts val="1400"/>
                        </a:spcAft>
                      </a:pPr>
                      <a:r>
                        <a:rPr lang="en-US" sz="1700" b="1" kern="1200">
                          <a:effectLst/>
                          <a:cs typeface="B Nazanin" panose="00000400000000000000" pitchFamily="2" charset="-78"/>
                        </a:rPr>
                        <a:t>0.018</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marL="6350" marR="6350" marT="6350" marB="0" anchor="ctr"/>
                </a:tc>
                <a:tc>
                  <a:txBody>
                    <a:bodyPr/>
                    <a:lstStyle/>
                    <a:p>
                      <a:pPr marL="0" marR="0" algn="just" rtl="1">
                        <a:lnSpc>
                          <a:spcPct val="107000"/>
                        </a:lnSpc>
                        <a:spcBef>
                          <a:spcPts val="600"/>
                        </a:spcBef>
                        <a:spcAft>
                          <a:spcPts val="1400"/>
                        </a:spcAft>
                      </a:pPr>
                      <a:r>
                        <a:rPr lang="ar-SA" sz="1700" b="1" kern="1200">
                          <a:effectLst/>
                          <a:cs typeface="B Nazanin" panose="00000400000000000000" pitchFamily="2" charset="-78"/>
                        </a:rPr>
                        <a:t> 71.38 درصد</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anchor="b"/>
                </a:tc>
                <a:tc>
                  <a:txBody>
                    <a:bodyPr/>
                    <a:lstStyle/>
                    <a:p>
                      <a:pPr marL="0" marR="0" algn="ctr" rtl="1">
                        <a:lnSpc>
                          <a:spcPct val="107000"/>
                        </a:lnSpc>
                        <a:spcBef>
                          <a:spcPts val="600"/>
                        </a:spcBef>
                        <a:spcAft>
                          <a:spcPts val="1400"/>
                        </a:spcAft>
                      </a:pPr>
                      <a:r>
                        <a:rPr lang="ar-SA" sz="1700" b="1" kern="1200">
                          <a:effectLst/>
                          <a:cs typeface="B Nazanin" panose="00000400000000000000" pitchFamily="2" charset="-78"/>
                        </a:rPr>
                        <a:t>1402</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marL="6350" marR="6350" marT="6350" marB="0" anchor="ctr"/>
                </a:tc>
                <a:tc>
                  <a:txBody>
                    <a:bodyPr/>
                    <a:lstStyle/>
                    <a:p>
                      <a:pPr marL="0" marR="0" algn="ctr" rtl="1">
                        <a:lnSpc>
                          <a:spcPct val="107000"/>
                        </a:lnSpc>
                        <a:spcBef>
                          <a:spcPts val="600"/>
                        </a:spcBef>
                        <a:spcAft>
                          <a:spcPts val="1400"/>
                        </a:spcAft>
                      </a:pPr>
                      <a:r>
                        <a:rPr lang="ar-SA" sz="1700" b="1" kern="1200">
                          <a:effectLst/>
                          <a:cs typeface="B Nazanin" panose="00000400000000000000" pitchFamily="2" charset="-78"/>
                        </a:rPr>
                        <a:t>6</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anchor="ctr"/>
                </a:tc>
                <a:extLst>
                  <a:ext uri="{0D108BD9-81ED-4DB2-BD59-A6C34878D82A}">
                    <a16:rowId xmlns:a16="http://schemas.microsoft.com/office/drawing/2014/main" val="2141679470"/>
                  </a:ext>
                </a:extLst>
              </a:tr>
              <a:tr h="357340">
                <a:tc>
                  <a:txBody>
                    <a:bodyPr/>
                    <a:lstStyle/>
                    <a:p>
                      <a:pPr marL="0" marR="0" algn="ctr" rtl="1">
                        <a:lnSpc>
                          <a:spcPct val="107000"/>
                        </a:lnSpc>
                        <a:spcBef>
                          <a:spcPts val="600"/>
                        </a:spcBef>
                        <a:spcAft>
                          <a:spcPts val="1400"/>
                        </a:spcAft>
                      </a:pPr>
                      <a:r>
                        <a:rPr lang="en-US" sz="1700" b="1" kern="1200">
                          <a:effectLst/>
                          <a:cs typeface="B Nazanin" panose="00000400000000000000" pitchFamily="2" charset="-78"/>
                        </a:rPr>
                        <a:t>0.016</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marL="6350" marR="6350" marT="6350" marB="0" anchor="ctr"/>
                </a:tc>
                <a:tc>
                  <a:txBody>
                    <a:bodyPr/>
                    <a:lstStyle/>
                    <a:p>
                      <a:pPr marL="0" marR="0" algn="just" rtl="1">
                        <a:lnSpc>
                          <a:spcPct val="107000"/>
                        </a:lnSpc>
                        <a:spcBef>
                          <a:spcPts val="600"/>
                        </a:spcBef>
                        <a:spcAft>
                          <a:spcPts val="1400"/>
                        </a:spcAft>
                      </a:pPr>
                      <a:r>
                        <a:rPr lang="ar-SA" sz="1700" b="1" kern="1200">
                          <a:effectLst/>
                          <a:cs typeface="B Nazanin" panose="00000400000000000000" pitchFamily="2" charset="-78"/>
                        </a:rPr>
                        <a:t>68.06 درصد</a:t>
                      </a:r>
                      <a:endParaRPr lang="en-US" sz="1700" b="1">
                        <a:effectLst/>
                        <a:latin typeface="Calibri" panose="020F0502020204030204" pitchFamily="34" charset="0"/>
                        <a:ea typeface="Calibri" panose="020F0502020204030204" pitchFamily="34" charset="0"/>
                        <a:cs typeface="B Nazanin" panose="00000400000000000000" pitchFamily="2" charset="-78"/>
                      </a:endParaRPr>
                    </a:p>
                  </a:txBody>
                  <a:tcPr anchor="b"/>
                </a:tc>
                <a:tc>
                  <a:txBody>
                    <a:bodyPr/>
                    <a:lstStyle/>
                    <a:p>
                      <a:pPr marL="0" marR="0" algn="ctr" rtl="1">
                        <a:lnSpc>
                          <a:spcPct val="107000"/>
                        </a:lnSpc>
                        <a:spcBef>
                          <a:spcPts val="600"/>
                        </a:spcBef>
                        <a:spcAft>
                          <a:spcPts val="1400"/>
                        </a:spcAft>
                      </a:pPr>
                      <a:r>
                        <a:rPr lang="ar-SA" sz="1700" b="1" kern="1200" dirty="0">
                          <a:effectLst/>
                          <a:cs typeface="B Nazanin" panose="00000400000000000000" pitchFamily="2" charset="-78"/>
                        </a:rPr>
                        <a:t>1403</a:t>
                      </a:r>
                      <a:endParaRPr lang="en-US" sz="1700" b="1" dirty="0">
                        <a:effectLst/>
                        <a:latin typeface="Calibri" panose="020F0502020204030204" pitchFamily="34" charset="0"/>
                        <a:ea typeface="Calibri" panose="020F0502020204030204" pitchFamily="34" charset="0"/>
                        <a:cs typeface="B Nazanin" panose="00000400000000000000" pitchFamily="2" charset="-78"/>
                      </a:endParaRPr>
                    </a:p>
                  </a:txBody>
                  <a:tcPr marL="6350" marR="6350" marT="6350" marB="0" anchor="ctr"/>
                </a:tc>
                <a:tc>
                  <a:txBody>
                    <a:bodyPr/>
                    <a:lstStyle/>
                    <a:p>
                      <a:pPr marL="0" marR="0" algn="ctr" rtl="1">
                        <a:lnSpc>
                          <a:spcPct val="107000"/>
                        </a:lnSpc>
                        <a:spcBef>
                          <a:spcPts val="600"/>
                        </a:spcBef>
                        <a:spcAft>
                          <a:spcPts val="1400"/>
                        </a:spcAft>
                      </a:pPr>
                      <a:r>
                        <a:rPr lang="ar-SA" sz="1700" b="1" kern="1200" dirty="0">
                          <a:effectLst/>
                          <a:cs typeface="B Nazanin" panose="00000400000000000000" pitchFamily="2" charset="-78"/>
                        </a:rPr>
                        <a:t>7</a:t>
                      </a:r>
                      <a:endParaRPr lang="en-US" sz="1700" b="1" dirty="0">
                        <a:effectLst/>
                        <a:latin typeface="Calibri" panose="020F0502020204030204" pitchFamily="34" charset="0"/>
                        <a:ea typeface="Calibri" panose="020F0502020204030204" pitchFamily="34" charset="0"/>
                        <a:cs typeface="B Nazanin" panose="00000400000000000000" pitchFamily="2" charset="-78"/>
                      </a:endParaRPr>
                    </a:p>
                  </a:txBody>
                  <a:tcPr anchor="ctr"/>
                </a:tc>
                <a:extLst>
                  <a:ext uri="{0D108BD9-81ED-4DB2-BD59-A6C34878D82A}">
                    <a16:rowId xmlns:a16="http://schemas.microsoft.com/office/drawing/2014/main" val="849547065"/>
                  </a:ext>
                </a:extLst>
              </a:tr>
              <a:tr h="357340">
                <a:tc>
                  <a:txBody>
                    <a:bodyPr/>
                    <a:lstStyle/>
                    <a:p>
                      <a:pPr marL="0" marR="0" algn="ctr" rtl="1">
                        <a:lnSpc>
                          <a:spcPct val="107000"/>
                        </a:lnSpc>
                        <a:spcBef>
                          <a:spcPts val="600"/>
                        </a:spcBef>
                        <a:spcAft>
                          <a:spcPts val="1400"/>
                        </a:spcAft>
                      </a:pPr>
                      <a:r>
                        <a:rPr lang="en-US" sz="1700" b="1" dirty="0">
                          <a:effectLst/>
                          <a:latin typeface="Calibri" panose="020F0502020204030204" pitchFamily="34" charset="0"/>
                          <a:ea typeface="Calibri" panose="020F0502020204030204" pitchFamily="34" charset="0"/>
                          <a:cs typeface="B Nazanin" panose="00000400000000000000" pitchFamily="2" charset="-78"/>
                        </a:rPr>
                        <a:t>0.016</a:t>
                      </a:r>
                    </a:p>
                  </a:txBody>
                  <a:tcPr marL="6350" marR="6350" marT="6350" marB="0" anchor="ctr"/>
                </a:tc>
                <a:tc>
                  <a:txBody>
                    <a:bodyPr/>
                    <a:lstStyle/>
                    <a:p>
                      <a:pPr marL="0" marR="0" algn="just" rtl="1">
                        <a:lnSpc>
                          <a:spcPct val="107000"/>
                        </a:lnSpc>
                        <a:spcBef>
                          <a:spcPts val="600"/>
                        </a:spcBef>
                        <a:spcAft>
                          <a:spcPts val="1400"/>
                        </a:spcAft>
                      </a:pPr>
                      <a:r>
                        <a:rPr lang="fa-IR" sz="1700" b="1" dirty="0">
                          <a:effectLst/>
                          <a:latin typeface="Calibri" panose="020F0502020204030204" pitchFamily="34" charset="0"/>
                          <a:ea typeface="Calibri" panose="020F0502020204030204" pitchFamily="34" charset="0"/>
                          <a:cs typeface="B Nazanin" panose="00000400000000000000" pitchFamily="2" charset="-78"/>
                        </a:rPr>
                        <a:t>72.1 درصد</a:t>
                      </a:r>
                      <a:endParaRPr lang="en-US" sz="1700" b="1" dirty="0">
                        <a:effectLst/>
                        <a:latin typeface="Calibri" panose="020F0502020204030204" pitchFamily="34" charset="0"/>
                        <a:ea typeface="Calibri" panose="020F0502020204030204" pitchFamily="34" charset="0"/>
                        <a:cs typeface="B Nazanin" panose="00000400000000000000" pitchFamily="2" charset="-78"/>
                      </a:endParaRPr>
                    </a:p>
                  </a:txBody>
                  <a:tcPr anchor="b"/>
                </a:tc>
                <a:tc>
                  <a:txBody>
                    <a:bodyPr/>
                    <a:lstStyle/>
                    <a:p>
                      <a:pPr marL="0" marR="0" algn="ctr" rtl="1">
                        <a:lnSpc>
                          <a:spcPct val="107000"/>
                        </a:lnSpc>
                        <a:spcBef>
                          <a:spcPts val="600"/>
                        </a:spcBef>
                        <a:spcAft>
                          <a:spcPts val="1400"/>
                        </a:spcAft>
                      </a:pPr>
                      <a:r>
                        <a:rPr lang="fa-IR" sz="1700" b="1" dirty="0">
                          <a:effectLst/>
                          <a:latin typeface="Calibri" panose="020F0502020204030204" pitchFamily="34" charset="0"/>
                          <a:ea typeface="Calibri" panose="020F0502020204030204" pitchFamily="34" charset="0"/>
                          <a:cs typeface="B Nazanin" panose="00000400000000000000" pitchFamily="2" charset="-78"/>
                        </a:rPr>
                        <a:t>شش ماهه 1404</a:t>
                      </a:r>
                      <a:endParaRPr lang="en-US" sz="1700" b="1" dirty="0">
                        <a:effectLst/>
                        <a:latin typeface="Calibri" panose="020F0502020204030204" pitchFamily="34" charset="0"/>
                        <a:ea typeface="Calibri" panose="020F0502020204030204" pitchFamily="34" charset="0"/>
                        <a:cs typeface="B Nazanin" panose="00000400000000000000" pitchFamily="2" charset="-78"/>
                      </a:endParaRPr>
                    </a:p>
                  </a:txBody>
                  <a:tcPr marL="6350" marR="6350" marT="6350" marB="0" anchor="ctr"/>
                </a:tc>
                <a:tc>
                  <a:txBody>
                    <a:bodyPr/>
                    <a:lstStyle/>
                    <a:p>
                      <a:pPr marL="0" marR="0" algn="ctr" rtl="1">
                        <a:lnSpc>
                          <a:spcPct val="107000"/>
                        </a:lnSpc>
                        <a:spcBef>
                          <a:spcPts val="600"/>
                        </a:spcBef>
                        <a:spcAft>
                          <a:spcPts val="1400"/>
                        </a:spcAft>
                      </a:pPr>
                      <a:r>
                        <a:rPr lang="fa-IR" sz="1700" b="1" dirty="0">
                          <a:effectLst/>
                          <a:latin typeface="Calibri" panose="020F0502020204030204" pitchFamily="34" charset="0"/>
                          <a:ea typeface="Calibri" panose="020F0502020204030204" pitchFamily="34" charset="0"/>
                          <a:cs typeface="B Nazanin" panose="00000400000000000000" pitchFamily="2" charset="-78"/>
                        </a:rPr>
                        <a:t>8</a:t>
                      </a:r>
                      <a:endParaRPr lang="en-US" sz="1700" b="1" dirty="0">
                        <a:effectLst/>
                        <a:latin typeface="Calibri" panose="020F0502020204030204" pitchFamily="34" charset="0"/>
                        <a:ea typeface="Calibri" panose="020F0502020204030204" pitchFamily="34" charset="0"/>
                        <a:cs typeface="B Nazanin" panose="00000400000000000000" pitchFamily="2" charset="-78"/>
                      </a:endParaRPr>
                    </a:p>
                  </a:txBody>
                  <a:tcPr anchor="ctr"/>
                </a:tc>
                <a:extLst>
                  <a:ext uri="{0D108BD9-81ED-4DB2-BD59-A6C34878D82A}">
                    <a16:rowId xmlns:a16="http://schemas.microsoft.com/office/drawing/2014/main" val="3166568960"/>
                  </a:ext>
                </a:extLst>
              </a:tr>
            </a:tbl>
          </a:graphicData>
        </a:graphic>
      </p:graphicFrame>
      <p:sp>
        <p:nvSpPr>
          <p:cNvPr id="3" name="Arrow: Left 2">
            <a:extLst>
              <a:ext uri="{FF2B5EF4-FFF2-40B4-BE49-F238E27FC236}">
                <a16:creationId xmlns:a16="http://schemas.microsoft.com/office/drawing/2014/main" id="{81AF0F5D-E12C-4881-A022-2CE5F9180203}"/>
              </a:ext>
            </a:extLst>
          </p:cNvPr>
          <p:cNvSpPr/>
          <p:nvPr/>
        </p:nvSpPr>
        <p:spPr>
          <a:xfrm>
            <a:off x="9149081" y="5613677"/>
            <a:ext cx="1653540" cy="75438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t>ابلاغ قانون</a:t>
            </a:r>
          </a:p>
        </p:txBody>
      </p:sp>
    </p:spTree>
    <p:extLst>
      <p:ext uri="{BB962C8B-B14F-4D97-AF65-F5344CB8AC3E}">
        <p14:creationId xmlns:p14="http://schemas.microsoft.com/office/powerpoint/2010/main" val="3161993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B5B603-B4F0-4286-9C00-DC86363A56A0}"/>
              </a:ext>
            </a:extLst>
          </p:cNvPr>
          <p:cNvSpPr txBox="1"/>
          <p:nvPr/>
        </p:nvSpPr>
        <p:spPr>
          <a:xfrm>
            <a:off x="1225875" y="667179"/>
            <a:ext cx="10585173" cy="830997"/>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اقدامات انجام شده در خصوص راه اندازی سامانه باروری سالم ماده (54)</a:t>
            </a:r>
          </a:p>
          <a:p>
            <a:pPr algn="r" rtl="1"/>
            <a:r>
              <a:rPr lang="fa-IR" sz="2400" dirty="0">
                <a:solidFill>
                  <a:srgbClr val="0070C0"/>
                </a:solidFill>
                <a:cs typeface="B Titr" panose="00000700000000000000" pitchFamily="2" charset="-78"/>
              </a:rPr>
              <a:t>مجری: وزارت بهداشت درمان و آموزش پزشکی</a:t>
            </a:r>
          </a:p>
        </p:txBody>
      </p:sp>
      <p:graphicFrame>
        <p:nvGraphicFramePr>
          <p:cNvPr id="8" name="Table 8">
            <a:extLst>
              <a:ext uri="{FF2B5EF4-FFF2-40B4-BE49-F238E27FC236}">
                <a16:creationId xmlns:a16="http://schemas.microsoft.com/office/drawing/2014/main" id="{C36E49F5-8CF9-4D71-A10C-FDCF18BA4B4E}"/>
              </a:ext>
            </a:extLst>
          </p:cNvPr>
          <p:cNvGraphicFramePr>
            <a:graphicFrameLocks noGrp="1"/>
          </p:cNvGraphicFramePr>
          <p:nvPr/>
        </p:nvGraphicFramePr>
        <p:xfrm>
          <a:off x="505691" y="1907078"/>
          <a:ext cx="11194473" cy="3368040"/>
        </p:xfrm>
        <a:graphic>
          <a:graphicData uri="http://schemas.openxmlformats.org/drawingml/2006/table">
            <a:tbl>
              <a:tblPr rtl="1" firstRow="1" bandRow="1">
                <a:tableStyleId>{5C22544A-7EE6-4342-B048-85BDC9FD1C3A}</a:tableStyleId>
              </a:tblPr>
              <a:tblGrid>
                <a:gridCol w="4960274">
                  <a:extLst>
                    <a:ext uri="{9D8B030D-6E8A-4147-A177-3AD203B41FA5}">
                      <a16:colId xmlns:a16="http://schemas.microsoft.com/office/drawing/2014/main" val="2899945597"/>
                    </a:ext>
                  </a:extLst>
                </a:gridCol>
                <a:gridCol w="6234199">
                  <a:extLst>
                    <a:ext uri="{9D8B030D-6E8A-4147-A177-3AD203B41FA5}">
                      <a16:colId xmlns:a16="http://schemas.microsoft.com/office/drawing/2014/main" val="3172286102"/>
                    </a:ext>
                  </a:extLst>
                </a:gridCol>
              </a:tblGrid>
              <a:tr h="716280">
                <a:tc>
                  <a:txBody>
                    <a:bodyPr/>
                    <a:lstStyle/>
                    <a:p>
                      <a:pPr algn="ctr" rtl="1"/>
                      <a:r>
                        <a:rPr lang="fa-IR" sz="3200" b="1" dirty="0">
                          <a:cs typeface="B Nazanin" panose="00000400000000000000" pitchFamily="2" charset="-78"/>
                        </a:rPr>
                        <a:t>دستاوردها</a:t>
                      </a:r>
                    </a:p>
                  </a:txBody>
                  <a:tcPr anchor="ctr">
                    <a:solidFill>
                      <a:schemeClr val="accent1">
                        <a:lumMod val="75000"/>
                      </a:schemeClr>
                    </a:solidFill>
                  </a:tcPr>
                </a:tc>
                <a:tc>
                  <a:txBody>
                    <a:bodyPr/>
                    <a:lstStyle/>
                    <a:p>
                      <a:pPr algn="ctr" rtl="1"/>
                      <a:r>
                        <a:rPr lang="fa-IR" sz="3200" b="1" dirty="0">
                          <a:cs typeface="B Nazanin" panose="00000400000000000000" pitchFamily="2" charset="-78"/>
                        </a:rPr>
                        <a:t>چالش ها</a:t>
                      </a:r>
                    </a:p>
                  </a:txBody>
                  <a:tcPr anchor="ctr">
                    <a:solidFill>
                      <a:schemeClr val="accent1">
                        <a:lumMod val="75000"/>
                      </a:schemeClr>
                    </a:solidFill>
                  </a:tcPr>
                </a:tc>
                <a:extLst>
                  <a:ext uri="{0D108BD9-81ED-4DB2-BD59-A6C34878D82A}">
                    <a16:rowId xmlns:a16="http://schemas.microsoft.com/office/drawing/2014/main" val="3104995202"/>
                  </a:ext>
                </a:extLst>
              </a:tr>
              <a:tr h="2491740">
                <a:tc>
                  <a:txBody>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kern="1200" dirty="0">
                          <a:solidFill>
                            <a:schemeClr val="dk1"/>
                          </a:solidFill>
                          <a:latin typeface="+mn-lt"/>
                          <a:ea typeface="+mn-ea"/>
                          <a:cs typeface="B Nazanin" panose="00000400000000000000" pitchFamily="2" charset="-78"/>
                        </a:rPr>
                        <a:t>ایجاد بعضی بخش ها در سامانه به صورت برخط و به روز مانند بخش زایمان و خدمات بیمارستانی، سامانه ثبت مراحل سقط های قانونی</a:t>
                      </a:r>
                      <a:endParaRPr lang="fa-IR" sz="2400" b="1" dirty="0">
                        <a:cs typeface="B Nazanin" panose="00000400000000000000" pitchFamily="2" charset="-78"/>
                      </a:endParaRPr>
                    </a:p>
                  </a:txBody>
                  <a:tcPr anchor="ctr">
                    <a:solidFill>
                      <a:schemeClr val="accent5">
                        <a:lumMod val="40000"/>
                        <a:lumOff val="60000"/>
                      </a:schemeClr>
                    </a:solidFill>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عدم راه اندازی سامانه باروری سالم جامع، به روز و کارآمد</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عدم امکان مدیریت مبتنی بر داده با توجه به نقایص سامانه</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عدم امکان رصد دقیق موفقیت یا شکست برنامه های موجود</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fa-IR" sz="2400" b="1" dirty="0">
                        <a:cs typeface="B Nazanin" panose="00000400000000000000" pitchFamily="2" charset="-78"/>
                      </a:endParaRPr>
                    </a:p>
                  </a:txBody>
                  <a:tcPr anchor="ctr">
                    <a:solidFill>
                      <a:schemeClr val="accent5">
                        <a:lumMod val="40000"/>
                        <a:lumOff val="60000"/>
                      </a:schemeClr>
                    </a:solidFill>
                  </a:tcPr>
                </a:tc>
                <a:extLst>
                  <a:ext uri="{0D108BD9-81ED-4DB2-BD59-A6C34878D82A}">
                    <a16:rowId xmlns:a16="http://schemas.microsoft.com/office/drawing/2014/main" val="1971408754"/>
                  </a:ext>
                </a:extLst>
              </a:tr>
            </a:tbl>
          </a:graphicData>
        </a:graphic>
      </p:graphicFrame>
    </p:spTree>
    <p:extLst>
      <p:ext uri="{BB962C8B-B14F-4D97-AF65-F5344CB8AC3E}">
        <p14:creationId xmlns:p14="http://schemas.microsoft.com/office/powerpoint/2010/main" val="3037374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B5B603-B4F0-4286-9C00-DC86363A56A0}"/>
              </a:ext>
            </a:extLst>
          </p:cNvPr>
          <p:cNvSpPr txBox="1"/>
          <p:nvPr/>
        </p:nvSpPr>
        <p:spPr>
          <a:xfrm>
            <a:off x="810491" y="418504"/>
            <a:ext cx="11064933" cy="830997"/>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اقدامات انجام شده در خصوص راه اندازی مراکز مردمی انصراف از سقط جنین</a:t>
            </a:r>
          </a:p>
          <a:p>
            <a:pPr algn="r" rtl="1"/>
            <a:r>
              <a:rPr lang="fa-IR" sz="2400" dirty="0">
                <a:solidFill>
                  <a:srgbClr val="0070C0"/>
                </a:solidFill>
                <a:cs typeface="B Titr" panose="00000700000000000000" pitchFamily="2" charset="-78"/>
              </a:rPr>
              <a:t>مجری: گروههای مردمی با همکاری وزارت بهداشت درمان و آموزش پزشکی و بسیج جامعه پزشکی</a:t>
            </a:r>
          </a:p>
        </p:txBody>
      </p:sp>
      <p:graphicFrame>
        <p:nvGraphicFramePr>
          <p:cNvPr id="8" name="Table 8">
            <a:extLst>
              <a:ext uri="{FF2B5EF4-FFF2-40B4-BE49-F238E27FC236}">
                <a16:creationId xmlns:a16="http://schemas.microsoft.com/office/drawing/2014/main" id="{C36E49F5-8CF9-4D71-A10C-FDCF18BA4B4E}"/>
              </a:ext>
            </a:extLst>
          </p:cNvPr>
          <p:cNvGraphicFramePr>
            <a:graphicFrameLocks noGrp="1"/>
          </p:cNvGraphicFramePr>
          <p:nvPr/>
        </p:nvGraphicFramePr>
        <p:xfrm>
          <a:off x="505691" y="1907078"/>
          <a:ext cx="11194473" cy="3208020"/>
        </p:xfrm>
        <a:graphic>
          <a:graphicData uri="http://schemas.openxmlformats.org/drawingml/2006/table">
            <a:tbl>
              <a:tblPr rtl="1" firstRow="1" bandRow="1">
                <a:tableStyleId>{5C22544A-7EE6-4342-B048-85BDC9FD1C3A}</a:tableStyleId>
              </a:tblPr>
              <a:tblGrid>
                <a:gridCol w="5430982">
                  <a:extLst>
                    <a:ext uri="{9D8B030D-6E8A-4147-A177-3AD203B41FA5}">
                      <a16:colId xmlns:a16="http://schemas.microsoft.com/office/drawing/2014/main" val="2899945597"/>
                    </a:ext>
                  </a:extLst>
                </a:gridCol>
                <a:gridCol w="5763491">
                  <a:extLst>
                    <a:ext uri="{9D8B030D-6E8A-4147-A177-3AD203B41FA5}">
                      <a16:colId xmlns:a16="http://schemas.microsoft.com/office/drawing/2014/main" val="3172286102"/>
                    </a:ext>
                  </a:extLst>
                </a:gridCol>
              </a:tblGrid>
              <a:tr h="716280">
                <a:tc>
                  <a:txBody>
                    <a:bodyPr/>
                    <a:lstStyle/>
                    <a:p>
                      <a:pPr algn="ctr" rtl="1"/>
                      <a:r>
                        <a:rPr lang="fa-IR" sz="3200" b="1" dirty="0">
                          <a:cs typeface="B Nazanin" panose="00000400000000000000" pitchFamily="2" charset="-78"/>
                        </a:rPr>
                        <a:t>دستاوردها</a:t>
                      </a:r>
                    </a:p>
                  </a:txBody>
                  <a:tcPr anchor="ctr">
                    <a:solidFill>
                      <a:schemeClr val="accent1">
                        <a:lumMod val="75000"/>
                      </a:schemeClr>
                    </a:solidFill>
                  </a:tcPr>
                </a:tc>
                <a:tc>
                  <a:txBody>
                    <a:bodyPr/>
                    <a:lstStyle/>
                    <a:p>
                      <a:pPr algn="ctr" rtl="1"/>
                      <a:r>
                        <a:rPr lang="fa-IR" sz="3200" b="1" dirty="0">
                          <a:cs typeface="B Nazanin" panose="00000400000000000000" pitchFamily="2" charset="-78"/>
                        </a:rPr>
                        <a:t>چالش ها</a:t>
                      </a:r>
                    </a:p>
                  </a:txBody>
                  <a:tcPr anchor="ctr">
                    <a:solidFill>
                      <a:schemeClr val="accent1">
                        <a:lumMod val="75000"/>
                      </a:schemeClr>
                    </a:solidFill>
                  </a:tcPr>
                </a:tc>
                <a:extLst>
                  <a:ext uri="{0D108BD9-81ED-4DB2-BD59-A6C34878D82A}">
                    <a16:rowId xmlns:a16="http://schemas.microsoft.com/office/drawing/2014/main" val="3104995202"/>
                  </a:ext>
                </a:extLst>
              </a:tr>
              <a:tr h="2491740">
                <a:tc>
                  <a:txBody>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kern="1200" dirty="0">
                          <a:solidFill>
                            <a:schemeClr val="dk1"/>
                          </a:solidFill>
                          <a:latin typeface="+mn-lt"/>
                          <a:ea typeface="+mn-ea"/>
                          <a:cs typeface="B Nazanin" panose="00000400000000000000" pitchFamily="2" charset="-78"/>
                        </a:rPr>
                        <a:t>کاهش 40 درصدی آمار سقط های عمدی در آخرین پیمایش ملی</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kern="1200" dirty="0">
                          <a:solidFill>
                            <a:schemeClr val="dk1"/>
                          </a:solidFill>
                          <a:latin typeface="+mn-lt"/>
                          <a:ea typeface="+mn-ea"/>
                          <a:cs typeface="B Nazanin" panose="00000400000000000000" pitchFamily="2" charset="-78"/>
                        </a:rPr>
                        <a:t>ایجاد 347 مرکز مردمی نفس</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kern="1200" dirty="0">
                          <a:solidFill>
                            <a:schemeClr val="dk1"/>
                          </a:solidFill>
                          <a:latin typeface="+mn-lt"/>
                          <a:ea typeface="+mn-ea"/>
                          <a:cs typeface="B Nazanin" panose="00000400000000000000" pitchFamily="2" charset="-78"/>
                        </a:rPr>
                        <a:t>پیشگیری از بیش از 10هزار مورد سقط توسط مشاورین گروههای مردمی و خودجوش</a:t>
                      </a:r>
                      <a:endParaRPr lang="fa-IR" sz="2400" b="1" dirty="0">
                        <a:cs typeface="B Nazanin" panose="00000400000000000000" pitchFamily="2" charset="-78"/>
                      </a:endParaRPr>
                    </a:p>
                  </a:txBody>
                  <a:tcPr anchor="ctr">
                    <a:solidFill>
                      <a:schemeClr val="accent5">
                        <a:lumMod val="40000"/>
                        <a:lumOff val="60000"/>
                      </a:schemeClr>
                    </a:solidFill>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حمایت مادی کافی و پشتیبانی از گروههای مردمی</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عدم صدور آراء قضایی بازدارنده در خصوص فراهم کنندگان داروهای سقط</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2400" b="1" dirty="0">
                          <a:cs typeface="B Nazanin" panose="00000400000000000000" pitchFamily="2" charset="-78"/>
                        </a:rPr>
                        <a:t>عدم مقابله موثر با متخلفین مرتبط با ترویج سقط جنین در فضای مجازی</a:t>
                      </a:r>
                    </a:p>
                    <a:p>
                      <a:pPr marL="0" marR="0" lvl="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endParaRPr lang="fa-IR" sz="2400" b="1" dirty="0">
                        <a:cs typeface="B Nazanin" panose="00000400000000000000" pitchFamily="2" charset="-78"/>
                      </a:endParaRPr>
                    </a:p>
                  </a:txBody>
                  <a:tcPr anchor="ctr">
                    <a:solidFill>
                      <a:schemeClr val="accent5">
                        <a:lumMod val="40000"/>
                        <a:lumOff val="60000"/>
                      </a:schemeClr>
                    </a:solidFill>
                  </a:tcPr>
                </a:tc>
                <a:extLst>
                  <a:ext uri="{0D108BD9-81ED-4DB2-BD59-A6C34878D82A}">
                    <a16:rowId xmlns:a16="http://schemas.microsoft.com/office/drawing/2014/main" val="1971408754"/>
                  </a:ext>
                </a:extLst>
              </a:tr>
            </a:tbl>
          </a:graphicData>
        </a:graphic>
      </p:graphicFrame>
    </p:spTree>
    <p:extLst>
      <p:ext uri="{BB962C8B-B14F-4D97-AF65-F5344CB8AC3E}">
        <p14:creationId xmlns:p14="http://schemas.microsoft.com/office/powerpoint/2010/main" val="3649713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F0CE-0D67-4FB2-BB25-13A5BEA998D2}"/>
              </a:ext>
            </a:extLst>
          </p:cNvPr>
          <p:cNvSpPr>
            <a:spLocks noGrp="1"/>
          </p:cNvSpPr>
          <p:nvPr>
            <p:ph type="title"/>
          </p:nvPr>
        </p:nvSpPr>
        <p:spPr>
          <a:xfrm>
            <a:off x="0" y="2999039"/>
            <a:ext cx="9961419" cy="1325563"/>
          </a:xfrm>
          <a:solidFill>
            <a:schemeClr val="accent1">
              <a:lumMod val="40000"/>
              <a:lumOff val="60000"/>
            </a:schemeClr>
          </a:solidFill>
        </p:spPr>
        <p:txBody>
          <a:bodyPr/>
          <a:lstStyle/>
          <a:p>
            <a:pPr algn="ctr" rtl="1"/>
            <a:r>
              <a:rPr lang="fa-IR" dirty="0">
                <a:solidFill>
                  <a:schemeClr val="accent1">
                    <a:lumMod val="50000"/>
                  </a:schemeClr>
                </a:solidFill>
                <a:effectLst>
                  <a:glow rad="101600">
                    <a:schemeClr val="bg1">
                      <a:alpha val="60000"/>
                    </a:schemeClr>
                  </a:glow>
                </a:effectLst>
                <a:cs typeface="B Titr" panose="00000700000000000000" pitchFamily="2" charset="-78"/>
              </a:rPr>
              <a:t>پیشنهادات</a:t>
            </a:r>
          </a:p>
        </p:txBody>
      </p:sp>
    </p:spTree>
    <p:extLst>
      <p:ext uri="{BB962C8B-B14F-4D97-AF65-F5344CB8AC3E}">
        <p14:creationId xmlns:p14="http://schemas.microsoft.com/office/powerpoint/2010/main" val="2084295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386C74-3A91-452B-BB1D-456C79CC7795}"/>
              </a:ext>
            </a:extLst>
          </p:cNvPr>
          <p:cNvSpPr>
            <a:spLocks noGrp="1"/>
          </p:cNvSpPr>
          <p:nvPr>
            <p:ph idx="1"/>
          </p:nvPr>
        </p:nvSpPr>
        <p:spPr>
          <a:xfrm>
            <a:off x="1039091" y="1279313"/>
            <a:ext cx="10315905" cy="1346123"/>
          </a:xfrm>
        </p:spPr>
        <p:txBody>
          <a:bodyPr>
            <a:noAutofit/>
          </a:bodyPr>
          <a:lstStyle/>
          <a:p>
            <a:pPr marL="0" algn="just" rtl="1">
              <a:lnSpc>
                <a:spcPct val="107000"/>
              </a:lnSpc>
              <a:spcBef>
                <a:spcPts val="601"/>
              </a:spcBef>
              <a:spcAft>
                <a:spcPts val="1401"/>
              </a:spcAft>
            </a:pPr>
            <a:r>
              <a:rPr lang="fa-IR" sz="2201" b="1" dirty="0">
                <a:latin typeface="Calibri" panose="020F0502020204030204" pitchFamily="34" charset="0"/>
                <a:ea typeface="Calibri" panose="020F0502020204030204" pitchFamily="34" charset="0"/>
                <a:cs typeface="B Nazanin" panose="00000400000000000000" pitchFamily="2" charset="-78"/>
              </a:rPr>
              <a:t>در خصوص زوجینی که زوجه متولد قبل از سال 1370 باشد و از ابتدای سال 1405 صاحب فرزند شوند تسهیلات و مشوق های مواد 3 و 4و 12 این قانون فارغ از اینکه فرزند متولد شده فرزند چندم باشد، شامل حال ایشان میگردد.</a:t>
            </a:r>
          </a:p>
        </p:txBody>
      </p:sp>
      <p:sp>
        <p:nvSpPr>
          <p:cNvPr id="5" name="TextBox 4">
            <a:extLst>
              <a:ext uri="{FF2B5EF4-FFF2-40B4-BE49-F238E27FC236}">
                <a16:creationId xmlns:a16="http://schemas.microsoft.com/office/drawing/2014/main" id="{B2BDF4C6-A87D-45D2-B5EE-2D63FAF7EC76}"/>
              </a:ext>
            </a:extLst>
          </p:cNvPr>
          <p:cNvSpPr txBox="1"/>
          <p:nvPr/>
        </p:nvSpPr>
        <p:spPr>
          <a:xfrm>
            <a:off x="1697182" y="745554"/>
            <a:ext cx="9718324" cy="461665"/>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الحاق یک تبصره به بند (ت) ماده (1) قانون حمایت از خانواده و جوانی جمعیت</a:t>
            </a:r>
          </a:p>
        </p:txBody>
      </p:sp>
      <p:sp>
        <p:nvSpPr>
          <p:cNvPr id="6" name="Content Placeholder 2">
            <a:extLst>
              <a:ext uri="{FF2B5EF4-FFF2-40B4-BE49-F238E27FC236}">
                <a16:creationId xmlns:a16="http://schemas.microsoft.com/office/drawing/2014/main" id="{F1C87036-41E4-4FDE-9049-CB8DF5535411}"/>
              </a:ext>
            </a:extLst>
          </p:cNvPr>
          <p:cNvSpPr txBox="1">
            <a:spLocks/>
          </p:cNvSpPr>
          <p:nvPr/>
        </p:nvSpPr>
        <p:spPr>
          <a:xfrm>
            <a:off x="1039090" y="3286096"/>
            <a:ext cx="10315905" cy="1346123"/>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00000"/>
              </a:lnSpc>
              <a:spcBef>
                <a:spcPts val="601"/>
              </a:spcBef>
              <a:spcAft>
                <a:spcPts val="1401"/>
              </a:spcAft>
            </a:pPr>
            <a:r>
              <a:rPr lang="fa-IR" sz="2201" b="1" dirty="0">
                <a:latin typeface="Calibri" panose="020F0502020204030204" pitchFamily="34" charset="0"/>
                <a:ea typeface="Calibri" panose="020F0502020204030204" pitchFamily="34" charset="0"/>
                <a:cs typeface="B Nazanin" panose="00000400000000000000" pitchFamily="2" charset="-78"/>
              </a:rPr>
              <a:t>مادران میتوانند همه یا بخشی از مرخصی زایمان خود را در صورت موافقت کارفرما به صورت کار نیمه وقت با مدت دوبرابر سپری کنند. </a:t>
            </a:r>
          </a:p>
          <a:p>
            <a:pPr marL="0" algn="just">
              <a:lnSpc>
                <a:spcPct val="100000"/>
              </a:lnSpc>
              <a:spcBef>
                <a:spcPts val="601"/>
              </a:spcBef>
              <a:spcAft>
                <a:spcPts val="1401"/>
              </a:spcAft>
            </a:pPr>
            <a:r>
              <a:rPr lang="fa-IR" sz="2201" b="1" dirty="0">
                <a:latin typeface="Calibri" panose="020F0502020204030204" pitchFamily="34" charset="0"/>
                <a:ea typeface="Calibri" panose="020F0502020204030204" pitchFamily="34" charset="0"/>
                <a:cs typeface="B Nazanin" panose="00000400000000000000" pitchFamily="2" charset="-78"/>
              </a:rPr>
              <a:t> پدران شاغل در بخشهای دولتی فارغ از نوع استخدام و محل اشتغال میتوانند از تاریخ تولد فرزند خود از دو هفته مرخصی با حقوق و مزایای کامل استفاده نمایند.</a:t>
            </a:r>
          </a:p>
        </p:txBody>
      </p:sp>
      <p:sp>
        <p:nvSpPr>
          <p:cNvPr id="7" name="TextBox 6">
            <a:extLst>
              <a:ext uri="{FF2B5EF4-FFF2-40B4-BE49-F238E27FC236}">
                <a16:creationId xmlns:a16="http://schemas.microsoft.com/office/drawing/2014/main" id="{CD99ADA2-915E-42F3-99D0-15F7745E4125}"/>
              </a:ext>
            </a:extLst>
          </p:cNvPr>
          <p:cNvSpPr txBox="1"/>
          <p:nvPr/>
        </p:nvSpPr>
        <p:spPr>
          <a:xfrm>
            <a:off x="1697182" y="2759157"/>
            <a:ext cx="9718324" cy="461665"/>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الحاق دو تبصره به بند (الف) ماده (17) قانون حمایت از خانواده و جوانی جمعیت</a:t>
            </a:r>
          </a:p>
        </p:txBody>
      </p:sp>
      <p:sp>
        <p:nvSpPr>
          <p:cNvPr id="8" name="Content Placeholder 2">
            <a:extLst>
              <a:ext uri="{FF2B5EF4-FFF2-40B4-BE49-F238E27FC236}">
                <a16:creationId xmlns:a16="http://schemas.microsoft.com/office/drawing/2014/main" id="{40F33C6B-44B5-4838-979B-C0004ADAFE3D}"/>
              </a:ext>
            </a:extLst>
          </p:cNvPr>
          <p:cNvSpPr txBox="1">
            <a:spLocks/>
          </p:cNvSpPr>
          <p:nvPr/>
        </p:nvSpPr>
        <p:spPr>
          <a:xfrm>
            <a:off x="1039091" y="5768185"/>
            <a:ext cx="10315905" cy="1346123"/>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07000"/>
              </a:lnSpc>
              <a:spcBef>
                <a:spcPts val="601"/>
              </a:spcBef>
              <a:spcAft>
                <a:spcPts val="1401"/>
              </a:spcAft>
            </a:pPr>
            <a:r>
              <a:rPr lang="fa-IR" sz="2201" b="1" dirty="0">
                <a:latin typeface="Calibri" panose="020F0502020204030204" pitchFamily="34" charset="0"/>
                <a:ea typeface="Calibri" panose="020F0502020204030204" pitchFamily="34" charset="0"/>
                <a:cs typeface="B Nazanin" panose="00000400000000000000" pitchFamily="2" charset="-78"/>
              </a:rPr>
              <a:t>واحدهای غیر دولتی مشمول قانون کار در صورت به کارگیری پدران دارای سه فرزند و بیشتر تحت تکفل از 50% حق بیمه کارفرمایی مربوط به آن فرد معاف میشوند و دولت مکلف به پرداخت ما به التفاوت این عدد از محل منابع ماده  72 به صندوق می باشد. </a:t>
            </a:r>
          </a:p>
        </p:txBody>
      </p:sp>
      <p:sp>
        <p:nvSpPr>
          <p:cNvPr id="9" name="TextBox 8">
            <a:extLst>
              <a:ext uri="{FF2B5EF4-FFF2-40B4-BE49-F238E27FC236}">
                <a16:creationId xmlns:a16="http://schemas.microsoft.com/office/drawing/2014/main" id="{5ED76252-B6FB-4D8B-AB3A-A8E63969CA81}"/>
              </a:ext>
            </a:extLst>
          </p:cNvPr>
          <p:cNvSpPr txBox="1"/>
          <p:nvPr/>
        </p:nvSpPr>
        <p:spPr>
          <a:xfrm>
            <a:off x="1697182" y="5234426"/>
            <a:ext cx="9718324" cy="461665"/>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الحاق یک تبصره به ماده (18) قانون حمایت از خانواده و جوانی جمعیت</a:t>
            </a:r>
          </a:p>
        </p:txBody>
      </p:sp>
    </p:spTree>
    <p:extLst>
      <p:ext uri="{BB962C8B-B14F-4D97-AF65-F5344CB8AC3E}">
        <p14:creationId xmlns:p14="http://schemas.microsoft.com/office/powerpoint/2010/main" val="2513700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386C74-3A91-452B-BB1D-456C79CC7795}"/>
              </a:ext>
            </a:extLst>
          </p:cNvPr>
          <p:cNvSpPr>
            <a:spLocks noGrp="1"/>
          </p:cNvSpPr>
          <p:nvPr>
            <p:ph idx="1"/>
          </p:nvPr>
        </p:nvSpPr>
        <p:spPr>
          <a:xfrm>
            <a:off x="1039091" y="1279314"/>
            <a:ext cx="10315905" cy="520366"/>
          </a:xfrm>
        </p:spPr>
        <p:txBody>
          <a:bodyPr>
            <a:noAutofit/>
          </a:bodyPr>
          <a:lstStyle/>
          <a:p>
            <a:pPr marL="0" algn="just" rtl="1">
              <a:lnSpc>
                <a:spcPct val="107000"/>
              </a:lnSpc>
              <a:spcBef>
                <a:spcPts val="601"/>
              </a:spcBef>
              <a:spcAft>
                <a:spcPts val="1401"/>
              </a:spcAft>
            </a:pPr>
            <a:r>
              <a:rPr lang="fa-IR" sz="2201" b="1" dirty="0">
                <a:latin typeface="Calibri" panose="020F0502020204030204" pitchFamily="34" charset="0"/>
                <a:ea typeface="Calibri" panose="020F0502020204030204" pitchFamily="34" charset="0"/>
                <a:cs typeface="B Nazanin" panose="00000400000000000000" pitchFamily="2" charset="-78"/>
              </a:rPr>
              <a:t>دولت می تواند به جای حذف سه دهک نخست این مبلغ افزایش یافته یارانه را از طریق اختصاص کالابرگ و با درج در بودجه سنواتی به این خانواده ها پرداخت نماید.</a:t>
            </a:r>
          </a:p>
        </p:txBody>
      </p:sp>
      <p:sp>
        <p:nvSpPr>
          <p:cNvPr id="5" name="TextBox 4">
            <a:extLst>
              <a:ext uri="{FF2B5EF4-FFF2-40B4-BE49-F238E27FC236}">
                <a16:creationId xmlns:a16="http://schemas.microsoft.com/office/drawing/2014/main" id="{B2BDF4C6-A87D-45D2-B5EE-2D63FAF7EC76}"/>
              </a:ext>
            </a:extLst>
          </p:cNvPr>
          <p:cNvSpPr txBox="1"/>
          <p:nvPr/>
        </p:nvSpPr>
        <p:spPr>
          <a:xfrm>
            <a:off x="1697182" y="745554"/>
            <a:ext cx="9718324" cy="461665"/>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الحاق یک تبصره به ماده (13) قانون حمایت از خانواده و جوانی جمعیت</a:t>
            </a:r>
          </a:p>
        </p:txBody>
      </p:sp>
      <p:sp>
        <p:nvSpPr>
          <p:cNvPr id="6" name="Content Placeholder 2">
            <a:extLst>
              <a:ext uri="{FF2B5EF4-FFF2-40B4-BE49-F238E27FC236}">
                <a16:creationId xmlns:a16="http://schemas.microsoft.com/office/drawing/2014/main" id="{F1C87036-41E4-4FDE-9049-CB8DF5535411}"/>
              </a:ext>
            </a:extLst>
          </p:cNvPr>
          <p:cNvSpPr txBox="1">
            <a:spLocks/>
          </p:cNvSpPr>
          <p:nvPr/>
        </p:nvSpPr>
        <p:spPr>
          <a:xfrm>
            <a:off x="1039091" y="2908110"/>
            <a:ext cx="10315905" cy="950008"/>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07000"/>
              </a:lnSpc>
              <a:spcBef>
                <a:spcPts val="601"/>
              </a:spcBef>
              <a:spcAft>
                <a:spcPts val="1401"/>
              </a:spcAft>
            </a:pPr>
            <a:r>
              <a:rPr lang="fa-IR" sz="2201" b="1" dirty="0">
                <a:latin typeface="Calibri" panose="020F0502020204030204" pitchFamily="34" charset="0"/>
                <a:ea typeface="Calibri" panose="020F0502020204030204" pitchFamily="34" charset="0"/>
                <a:cs typeface="B Nazanin" panose="00000400000000000000" pitchFamily="2" charset="-78"/>
              </a:rPr>
              <a:t>در خصوص اعضای هیات علمی به ازای هر فرزند (فرزند سوم تا پنجم) یک پایه تشویقی اعطا گردد که این پایه تشویقی مازاد بر پایه های تشویقی مجاز می باشد. </a:t>
            </a:r>
          </a:p>
        </p:txBody>
      </p:sp>
      <p:sp>
        <p:nvSpPr>
          <p:cNvPr id="7" name="TextBox 6">
            <a:extLst>
              <a:ext uri="{FF2B5EF4-FFF2-40B4-BE49-F238E27FC236}">
                <a16:creationId xmlns:a16="http://schemas.microsoft.com/office/drawing/2014/main" id="{CD99ADA2-915E-42F3-99D0-15F7745E4125}"/>
              </a:ext>
            </a:extLst>
          </p:cNvPr>
          <p:cNvSpPr txBox="1"/>
          <p:nvPr/>
        </p:nvSpPr>
        <p:spPr>
          <a:xfrm>
            <a:off x="1697182" y="2461029"/>
            <a:ext cx="9718324" cy="461665"/>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الحاق بند (ت) به ماده (15) قانون حمایت از خانواده و جوانی جمعیت</a:t>
            </a:r>
          </a:p>
        </p:txBody>
      </p:sp>
      <p:sp>
        <p:nvSpPr>
          <p:cNvPr id="8" name="Content Placeholder 2">
            <a:extLst>
              <a:ext uri="{FF2B5EF4-FFF2-40B4-BE49-F238E27FC236}">
                <a16:creationId xmlns:a16="http://schemas.microsoft.com/office/drawing/2014/main" id="{40F33C6B-44B5-4838-979B-C0004ADAFE3D}"/>
              </a:ext>
            </a:extLst>
          </p:cNvPr>
          <p:cNvSpPr txBox="1">
            <a:spLocks/>
          </p:cNvSpPr>
          <p:nvPr/>
        </p:nvSpPr>
        <p:spPr>
          <a:xfrm>
            <a:off x="1039091" y="4864290"/>
            <a:ext cx="10315905" cy="1346123"/>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07000"/>
              </a:lnSpc>
              <a:spcBef>
                <a:spcPts val="601"/>
              </a:spcBef>
              <a:spcAft>
                <a:spcPts val="1401"/>
              </a:spcAft>
            </a:pPr>
            <a:endParaRPr lang="fa-IR" sz="2201" b="1" dirty="0">
              <a:latin typeface="Calibri" panose="020F0502020204030204" pitchFamily="34" charset="0"/>
              <a:ea typeface="Calibri" panose="020F0502020204030204" pitchFamily="34" charset="0"/>
              <a:cs typeface="B Nazanin" panose="00000400000000000000" pitchFamily="2" charset="-78"/>
            </a:endParaRPr>
          </a:p>
        </p:txBody>
      </p:sp>
      <p:sp>
        <p:nvSpPr>
          <p:cNvPr id="9" name="TextBox 8">
            <a:extLst>
              <a:ext uri="{FF2B5EF4-FFF2-40B4-BE49-F238E27FC236}">
                <a16:creationId xmlns:a16="http://schemas.microsoft.com/office/drawing/2014/main" id="{5ED76252-B6FB-4D8B-AB3A-A8E63969CA81}"/>
              </a:ext>
            </a:extLst>
          </p:cNvPr>
          <p:cNvSpPr txBox="1"/>
          <p:nvPr/>
        </p:nvSpPr>
        <p:spPr>
          <a:xfrm>
            <a:off x="1761249" y="4176732"/>
            <a:ext cx="9718324" cy="461665"/>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الحاق یک تبصره به ماده (72) قانون حمایت از خانواده و جوانی جمعیت</a:t>
            </a:r>
          </a:p>
        </p:txBody>
      </p:sp>
      <p:sp>
        <p:nvSpPr>
          <p:cNvPr id="10" name="Content Placeholder 2">
            <a:extLst>
              <a:ext uri="{FF2B5EF4-FFF2-40B4-BE49-F238E27FC236}">
                <a16:creationId xmlns:a16="http://schemas.microsoft.com/office/drawing/2014/main" id="{E77E50CE-620B-4DCA-BABC-8AED95DBF8C4}"/>
              </a:ext>
            </a:extLst>
          </p:cNvPr>
          <p:cNvSpPr txBox="1">
            <a:spLocks/>
          </p:cNvSpPr>
          <p:nvPr/>
        </p:nvSpPr>
        <p:spPr>
          <a:xfrm>
            <a:off x="1262678" y="4603419"/>
            <a:ext cx="10315905" cy="950008"/>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07000"/>
              </a:lnSpc>
              <a:spcBef>
                <a:spcPts val="601"/>
              </a:spcBef>
              <a:spcAft>
                <a:spcPts val="1401"/>
              </a:spcAft>
            </a:pPr>
            <a:r>
              <a:rPr lang="fa-IR" sz="2201" b="1" dirty="0">
                <a:latin typeface="Calibri" panose="020F0502020204030204" pitchFamily="34" charset="0"/>
                <a:ea typeface="Calibri" panose="020F0502020204030204" pitchFamily="34" charset="0"/>
                <a:cs typeface="B Nazanin" panose="00000400000000000000" pitchFamily="2" charset="-78"/>
              </a:rPr>
              <a:t>دولت مکلف است حداقل 80درصد از منابع مذکور در صدر این ماده را صرفا در اجرای مفاد این قانون صرف نماید.</a:t>
            </a:r>
          </a:p>
          <a:p>
            <a:pPr marL="0" algn="just">
              <a:lnSpc>
                <a:spcPct val="107000"/>
              </a:lnSpc>
              <a:spcBef>
                <a:spcPts val="601"/>
              </a:spcBef>
              <a:spcAft>
                <a:spcPts val="1401"/>
              </a:spcAft>
            </a:pPr>
            <a:endParaRPr lang="fa-IR" sz="2201" b="1" dirty="0">
              <a:latin typeface="Calibri" panose="020F0502020204030204" pitchFamily="34" charset="0"/>
              <a:ea typeface="Calibri" panose="020F0502020204030204" pitchFamily="34" charset="0"/>
              <a:cs typeface="B Nazanin" panose="00000400000000000000" pitchFamily="2" charset="-78"/>
            </a:endParaRPr>
          </a:p>
        </p:txBody>
      </p:sp>
      <p:sp>
        <p:nvSpPr>
          <p:cNvPr id="11" name="TextBox 10">
            <a:extLst>
              <a:ext uri="{FF2B5EF4-FFF2-40B4-BE49-F238E27FC236}">
                <a16:creationId xmlns:a16="http://schemas.microsoft.com/office/drawing/2014/main" id="{19D3AEB5-9383-4B45-8539-4B86770DD120}"/>
              </a:ext>
            </a:extLst>
          </p:cNvPr>
          <p:cNvSpPr txBox="1"/>
          <p:nvPr/>
        </p:nvSpPr>
        <p:spPr>
          <a:xfrm>
            <a:off x="1705341" y="5620160"/>
            <a:ext cx="9718324" cy="461665"/>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اصلاح بند (الف) ماده (1) قانون حمایت از خانواده و جوانی جمعیت</a:t>
            </a:r>
          </a:p>
        </p:txBody>
      </p:sp>
      <p:sp>
        <p:nvSpPr>
          <p:cNvPr id="2" name="TextBox 1">
            <a:extLst>
              <a:ext uri="{FF2B5EF4-FFF2-40B4-BE49-F238E27FC236}">
                <a16:creationId xmlns:a16="http://schemas.microsoft.com/office/drawing/2014/main" id="{BFC2D95A-5D3E-415B-A352-8D97823309CC}"/>
              </a:ext>
            </a:extLst>
          </p:cNvPr>
          <p:cNvSpPr txBox="1"/>
          <p:nvPr/>
        </p:nvSpPr>
        <p:spPr>
          <a:xfrm>
            <a:off x="955169" y="6028729"/>
            <a:ext cx="10623414" cy="1385379"/>
          </a:xfrm>
          <a:prstGeom prst="rect">
            <a:avLst/>
          </a:prstGeom>
          <a:noFill/>
        </p:spPr>
        <p:txBody>
          <a:bodyPr wrap="square" rtlCol="1">
            <a:spAutoFit/>
          </a:bodyPr>
          <a:lstStyle/>
          <a:p>
            <a:pPr marL="285750" indent="-285750" algn="r" rtl="1">
              <a:buFont typeface="Arial" panose="020B0604020202020204" pitchFamily="34" charset="0"/>
              <a:buChar char="•"/>
            </a:pPr>
            <a:r>
              <a:rPr lang="fa-IR" sz="2201" b="1" dirty="0">
                <a:latin typeface="Calibri" panose="020F0502020204030204" pitchFamily="34" charset="0"/>
                <a:cs typeface="B Nazanin" panose="00000400000000000000" pitchFamily="2" charset="-78"/>
              </a:rPr>
              <a:t>در توضیح اعضای ستاد ملی جمعیت : عبارت «دو نفر نماینده مجلس شورای اسلامی به عنوان ناظر» به عبارت زیر اصلاح گردد: «سه نفر نماینده مجلس شورای اسلامی به عنوان ناظر به تفکیک از هر یک از سه کمیسیون فرهنگی، بهداشت- درمان و اجتماعی مجلس شورای اسلامی»</a:t>
            </a:r>
          </a:p>
          <a:p>
            <a:pPr algn="r" rtl="1"/>
            <a:endParaRPr lang="fa-IR" dirty="0"/>
          </a:p>
        </p:txBody>
      </p:sp>
    </p:spTree>
    <p:extLst>
      <p:ext uri="{BB962C8B-B14F-4D97-AF65-F5344CB8AC3E}">
        <p14:creationId xmlns:p14="http://schemas.microsoft.com/office/powerpoint/2010/main" val="1314080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492F472-9871-434F-AF82-C3B4550CD05D}"/>
              </a:ext>
            </a:extLst>
          </p:cNvPr>
          <p:cNvGraphicFramePr>
            <a:graphicFrameLocks noGrp="1"/>
          </p:cNvGraphicFramePr>
          <p:nvPr>
            <p:extLst>
              <p:ext uri="{D42A27DB-BD31-4B8C-83A1-F6EECF244321}">
                <p14:modId xmlns:p14="http://schemas.microsoft.com/office/powerpoint/2010/main" val="2304695139"/>
              </p:ext>
            </p:extLst>
          </p:nvPr>
        </p:nvGraphicFramePr>
        <p:xfrm>
          <a:off x="936842" y="743657"/>
          <a:ext cx="6787876" cy="6317731"/>
        </p:xfrm>
        <a:graphic>
          <a:graphicData uri="http://schemas.openxmlformats.org/drawingml/2006/table">
            <a:tbl>
              <a:tblPr rtl="1" firstRow="1" firstCol="1" bandRow="1">
                <a:tableStyleId>{5C22544A-7EE6-4342-B048-85BDC9FD1C3A}</a:tableStyleId>
              </a:tblPr>
              <a:tblGrid>
                <a:gridCol w="734202">
                  <a:extLst>
                    <a:ext uri="{9D8B030D-6E8A-4147-A177-3AD203B41FA5}">
                      <a16:colId xmlns:a16="http://schemas.microsoft.com/office/drawing/2014/main" val="3359265638"/>
                    </a:ext>
                  </a:extLst>
                </a:gridCol>
                <a:gridCol w="836674">
                  <a:extLst>
                    <a:ext uri="{9D8B030D-6E8A-4147-A177-3AD203B41FA5}">
                      <a16:colId xmlns:a16="http://schemas.microsoft.com/office/drawing/2014/main" val="3529815345"/>
                    </a:ext>
                  </a:extLst>
                </a:gridCol>
                <a:gridCol w="819676">
                  <a:extLst>
                    <a:ext uri="{9D8B030D-6E8A-4147-A177-3AD203B41FA5}">
                      <a16:colId xmlns:a16="http://schemas.microsoft.com/office/drawing/2014/main" val="601912518"/>
                    </a:ext>
                  </a:extLst>
                </a:gridCol>
                <a:gridCol w="902409">
                  <a:extLst>
                    <a:ext uri="{9D8B030D-6E8A-4147-A177-3AD203B41FA5}">
                      <a16:colId xmlns:a16="http://schemas.microsoft.com/office/drawing/2014/main" val="3570522686"/>
                    </a:ext>
                  </a:extLst>
                </a:gridCol>
                <a:gridCol w="1105134">
                  <a:extLst>
                    <a:ext uri="{9D8B030D-6E8A-4147-A177-3AD203B41FA5}">
                      <a16:colId xmlns:a16="http://schemas.microsoft.com/office/drawing/2014/main" val="2277893682"/>
                    </a:ext>
                  </a:extLst>
                </a:gridCol>
                <a:gridCol w="1194891">
                  <a:extLst>
                    <a:ext uri="{9D8B030D-6E8A-4147-A177-3AD203B41FA5}">
                      <a16:colId xmlns:a16="http://schemas.microsoft.com/office/drawing/2014/main" val="4227642696"/>
                    </a:ext>
                  </a:extLst>
                </a:gridCol>
                <a:gridCol w="1194890">
                  <a:extLst>
                    <a:ext uri="{9D8B030D-6E8A-4147-A177-3AD203B41FA5}">
                      <a16:colId xmlns:a16="http://schemas.microsoft.com/office/drawing/2014/main" val="1583013397"/>
                    </a:ext>
                  </a:extLst>
                </a:gridCol>
              </a:tblGrid>
              <a:tr h="864235">
                <a:tc rowSpan="2">
                  <a:txBody>
                    <a:bodyPr/>
                    <a:lstStyle/>
                    <a:p>
                      <a:pPr marL="0" marR="0" algn="ctr" rtl="1">
                        <a:lnSpc>
                          <a:spcPct val="107000"/>
                        </a:lnSpc>
                        <a:spcBef>
                          <a:spcPts val="600"/>
                        </a:spcBef>
                        <a:spcAft>
                          <a:spcPts val="0"/>
                        </a:spcAft>
                      </a:pPr>
                      <a:r>
                        <a:rPr lang="fa-IR" sz="1200" dirty="0">
                          <a:effectLst/>
                          <a:cs typeface="B Nazanin" panose="00000400000000000000" pitchFamily="2" charset="-78"/>
                        </a:rPr>
                        <a:t>سال شمسی</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50000"/>
                      </a:schemeClr>
                    </a:solidFill>
                  </a:tcPr>
                </a:tc>
                <a:tc gridSpan="2">
                  <a:txBody>
                    <a:bodyPr/>
                    <a:lstStyle/>
                    <a:p>
                      <a:pPr marL="0" marR="0" algn="ctr" rtl="1">
                        <a:lnSpc>
                          <a:spcPct val="100000"/>
                        </a:lnSpc>
                        <a:spcBef>
                          <a:spcPts val="200"/>
                        </a:spcBef>
                        <a:spcAft>
                          <a:spcPts val="0"/>
                        </a:spcAft>
                      </a:pPr>
                      <a:r>
                        <a:rPr lang="fa-IR" sz="1200" dirty="0">
                          <a:effectLst/>
                          <a:cs typeface="B Nazanin" panose="00000400000000000000" pitchFamily="2" charset="-78"/>
                        </a:rPr>
                        <a:t>وضعیت موالید  </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B w="635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pPr rtl="1"/>
                      <a:endParaRPr lang="fa-IR"/>
                    </a:p>
                  </a:txBody>
                  <a:tcPr/>
                </a:tc>
                <a:tc rowSpan="2">
                  <a:txBody>
                    <a:bodyPr/>
                    <a:lstStyle/>
                    <a:p>
                      <a:pPr marL="0" marR="0" algn="ctr" rtl="1">
                        <a:lnSpc>
                          <a:spcPct val="107000"/>
                        </a:lnSpc>
                        <a:spcBef>
                          <a:spcPts val="600"/>
                        </a:spcBef>
                        <a:spcAft>
                          <a:spcPts val="0"/>
                        </a:spcAft>
                      </a:pPr>
                      <a:r>
                        <a:rPr lang="fa-IR" sz="1200" dirty="0">
                          <a:effectLst/>
                          <a:cs typeface="B Nazanin" panose="00000400000000000000" pitchFamily="2" charset="-78"/>
                        </a:rPr>
                        <a:t>تغییر در تعداد کل زنان در سن باروری</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50000"/>
                      </a:schemeClr>
                    </a:solidFill>
                  </a:tcPr>
                </a:tc>
                <a:tc rowSpan="2">
                  <a:txBody>
                    <a:bodyPr/>
                    <a:lstStyle/>
                    <a:p>
                      <a:pPr marL="0" marR="0" algn="ctr" rtl="1">
                        <a:lnSpc>
                          <a:spcPct val="107000"/>
                        </a:lnSpc>
                        <a:spcBef>
                          <a:spcPts val="600"/>
                        </a:spcBef>
                        <a:spcAft>
                          <a:spcPts val="0"/>
                        </a:spcAft>
                      </a:pPr>
                      <a:r>
                        <a:rPr lang="fa-IR" sz="1200" dirty="0">
                          <a:effectLst/>
                          <a:cs typeface="B Nazanin" panose="00000400000000000000" pitchFamily="2" charset="-78"/>
                        </a:rPr>
                        <a:t>تغییر در تعداد زنان متاهل در سن باروری</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50000"/>
                      </a:schemeClr>
                    </a:solidFill>
                  </a:tcPr>
                </a:tc>
                <a:tc rowSpan="2">
                  <a:txBody>
                    <a:bodyPr/>
                    <a:lstStyle/>
                    <a:p>
                      <a:pPr marL="0" marR="0" algn="ctr" rtl="1">
                        <a:lnSpc>
                          <a:spcPct val="107000"/>
                        </a:lnSpc>
                        <a:spcBef>
                          <a:spcPts val="600"/>
                        </a:spcBef>
                        <a:spcAft>
                          <a:spcPts val="0"/>
                        </a:spcAft>
                      </a:pPr>
                      <a:r>
                        <a:rPr lang="fa-IR" sz="1200" dirty="0">
                          <a:effectLst/>
                          <a:cs typeface="B Nazanin" panose="00000400000000000000" pitchFamily="2" charset="-78"/>
                        </a:rPr>
                        <a:t>تغییر در تعداد کل زنان</a:t>
                      </a:r>
                      <a:endParaRPr lang="en-US" sz="1100" dirty="0">
                        <a:effectLst/>
                        <a:cs typeface="B Nazanin" panose="00000400000000000000" pitchFamily="2" charset="-78"/>
                      </a:endParaRPr>
                    </a:p>
                    <a:p>
                      <a:pPr marL="0" marR="0" algn="ctr" rtl="1">
                        <a:lnSpc>
                          <a:spcPct val="107000"/>
                        </a:lnSpc>
                        <a:spcBef>
                          <a:spcPts val="600"/>
                        </a:spcBef>
                        <a:spcAft>
                          <a:spcPts val="0"/>
                        </a:spcAft>
                      </a:pPr>
                      <a:r>
                        <a:rPr lang="fa-IR" sz="1200" dirty="0">
                          <a:effectLst/>
                          <a:cs typeface="B Nazanin" panose="00000400000000000000" pitchFamily="2" charset="-78"/>
                        </a:rPr>
                        <a:t>20-39 سال</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50000"/>
                      </a:schemeClr>
                    </a:solidFill>
                  </a:tcPr>
                </a:tc>
                <a:tc rowSpan="2">
                  <a:txBody>
                    <a:bodyPr/>
                    <a:lstStyle/>
                    <a:p>
                      <a:pPr marL="0" marR="0" algn="ctr" rtl="1">
                        <a:lnSpc>
                          <a:spcPct val="107000"/>
                        </a:lnSpc>
                        <a:spcBef>
                          <a:spcPts val="600"/>
                        </a:spcBef>
                        <a:spcAft>
                          <a:spcPts val="0"/>
                        </a:spcAft>
                      </a:pPr>
                      <a:r>
                        <a:rPr lang="fa-IR" sz="1200" dirty="0">
                          <a:effectLst/>
                          <a:cs typeface="B Nazanin" panose="00000400000000000000" pitchFamily="2" charset="-78"/>
                        </a:rPr>
                        <a:t>تغییر در تعداد زنان متاهل 20-39 سال</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50000"/>
                      </a:schemeClr>
                    </a:solidFill>
                  </a:tcPr>
                </a:tc>
                <a:extLst>
                  <a:ext uri="{0D108BD9-81ED-4DB2-BD59-A6C34878D82A}">
                    <a16:rowId xmlns:a16="http://schemas.microsoft.com/office/drawing/2014/main" val="3928697108"/>
                  </a:ext>
                </a:extLst>
              </a:tr>
              <a:tr h="428561">
                <a:tc vMerge="1">
                  <a:txBody>
                    <a:bodyPr/>
                    <a:lstStyle/>
                    <a:p>
                      <a:pPr rtl="1"/>
                      <a:endParaRPr lang="fa-IR"/>
                    </a:p>
                  </a:txBody>
                  <a:tcPr/>
                </a:tc>
                <a:tc>
                  <a:txBody>
                    <a:bodyPr/>
                    <a:lstStyle/>
                    <a:p>
                      <a:pPr marL="0" marR="0" algn="ctr" rtl="1">
                        <a:lnSpc>
                          <a:spcPct val="100000"/>
                        </a:lnSpc>
                        <a:spcBef>
                          <a:spcPts val="200"/>
                        </a:spcBef>
                        <a:spcAft>
                          <a:spcPts val="0"/>
                        </a:spcAft>
                      </a:pPr>
                      <a:r>
                        <a:rPr lang="fa-IR" sz="1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تعداد موالید</a:t>
                      </a:r>
                      <a:endParaRPr lang="en-US" sz="1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1">
                        <a:lumMod val="50000"/>
                      </a:schemeClr>
                    </a:solidFill>
                  </a:tcPr>
                </a:tc>
                <a:tc>
                  <a:txBody>
                    <a:bodyPr/>
                    <a:lstStyle/>
                    <a:p>
                      <a:pPr marL="0" marR="0" algn="ctr" rtl="1">
                        <a:lnSpc>
                          <a:spcPct val="100000"/>
                        </a:lnSpc>
                        <a:spcBef>
                          <a:spcPts val="200"/>
                        </a:spcBef>
                        <a:spcAft>
                          <a:spcPts val="0"/>
                        </a:spcAft>
                      </a:pPr>
                      <a:r>
                        <a:rPr lang="fa-IR" sz="1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میزان و درصد تغییر</a:t>
                      </a:r>
                      <a:endParaRPr lang="en-US" sz="1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chemeClr val="accent1">
                        <a:lumMod val="50000"/>
                      </a:schemeClr>
                    </a:solidFill>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val="932655938"/>
                  </a:ext>
                </a:extLst>
              </a:tr>
              <a:tr h="351871">
                <a:tc>
                  <a:txBody>
                    <a:bodyPr/>
                    <a:lstStyle/>
                    <a:p>
                      <a:pPr marL="0" marR="0" algn="ctr" rtl="1">
                        <a:lnSpc>
                          <a:spcPct val="107000"/>
                        </a:lnSpc>
                        <a:spcBef>
                          <a:spcPts val="600"/>
                        </a:spcBef>
                        <a:spcAft>
                          <a:spcPts val="1400"/>
                        </a:spcAft>
                      </a:pPr>
                      <a:r>
                        <a:rPr lang="fa-IR" sz="1200" dirty="0">
                          <a:effectLst/>
                        </a:rPr>
                        <a:t>1390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50000"/>
                      </a:schemeClr>
                    </a:solidFill>
                  </a:tcPr>
                </a:tc>
                <a:tc>
                  <a:txBody>
                    <a:bodyPr/>
                    <a:lstStyle/>
                    <a:p>
                      <a:pPr marL="0" marR="0" algn="r" rtl="1">
                        <a:lnSpc>
                          <a:spcPct val="100000"/>
                        </a:lnSpc>
                        <a:spcBef>
                          <a:spcPts val="200"/>
                        </a:spcBef>
                        <a:spcAft>
                          <a:spcPts val="1400"/>
                        </a:spcAft>
                      </a:pPr>
                      <a:r>
                        <a:rPr lang="fa-IR" sz="1200" dirty="0">
                          <a:effectLst/>
                        </a:rPr>
                        <a:t>1,359,713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chemeClr val="bg1"/>
                      </a:solidFill>
                      <a:prstDash val="solid"/>
                      <a:round/>
                      <a:headEnd type="none" w="med" len="med"/>
                      <a:tailEnd type="none" w="med" len="med"/>
                    </a:lnR>
                  </a:tcPr>
                </a:tc>
                <a:tc>
                  <a:txBody>
                    <a:bodyPr/>
                    <a:lstStyle/>
                    <a:p>
                      <a:pPr marL="0" marR="0" algn="r" rtl="1">
                        <a:lnSpc>
                          <a:spcPct val="100000"/>
                        </a:lnSpc>
                        <a:spcBef>
                          <a:spcPts val="200"/>
                        </a:spcBef>
                        <a:spcAft>
                          <a:spcPts val="14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6350" cap="flat" cmpd="sng" algn="ctr">
                      <a:solidFill>
                        <a:schemeClr val="bg1"/>
                      </a:solidFill>
                      <a:prstDash val="solid"/>
                      <a:round/>
                      <a:headEnd type="none" w="med" len="med"/>
                      <a:tailEnd type="none" w="med" len="med"/>
                    </a:lnL>
                  </a:tcPr>
                </a:tc>
                <a:tc>
                  <a:txBody>
                    <a:bodyPr/>
                    <a:lstStyle/>
                    <a:p>
                      <a:pPr marL="0" marR="0" algn="ctr" rtl="1">
                        <a:lnSpc>
                          <a:spcPct val="107000"/>
                        </a:lnSpc>
                        <a:spcBef>
                          <a:spcPts val="600"/>
                        </a:spcBef>
                        <a:spcAft>
                          <a:spcPts val="1400"/>
                        </a:spcAft>
                      </a:pPr>
                      <a:r>
                        <a:rPr lang="fa-IR"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62521195"/>
                  </a:ext>
                </a:extLst>
              </a:tr>
              <a:tr h="351871">
                <a:tc>
                  <a:txBody>
                    <a:bodyPr/>
                    <a:lstStyle/>
                    <a:p>
                      <a:pPr marL="0" marR="0" algn="ctr" rtl="1">
                        <a:lnSpc>
                          <a:spcPct val="107000"/>
                        </a:lnSpc>
                        <a:spcBef>
                          <a:spcPts val="600"/>
                        </a:spcBef>
                        <a:spcAft>
                          <a:spcPts val="1400"/>
                        </a:spcAft>
                      </a:pPr>
                      <a:r>
                        <a:rPr lang="fa-IR" sz="1200" dirty="0">
                          <a:effectLst/>
                        </a:rPr>
                        <a:t>1391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50000"/>
                      </a:schemeClr>
                    </a:solidFill>
                  </a:tcPr>
                </a:tc>
                <a:tc>
                  <a:txBody>
                    <a:bodyPr/>
                    <a:lstStyle/>
                    <a:p>
                      <a:pPr marL="0" marR="0" algn="r" rtl="1">
                        <a:lnSpc>
                          <a:spcPct val="100000"/>
                        </a:lnSpc>
                        <a:spcBef>
                          <a:spcPts val="200"/>
                        </a:spcBef>
                        <a:spcAft>
                          <a:spcPts val="1400"/>
                        </a:spcAft>
                      </a:pPr>
                      <a:r>
                        <a:rPr lang="fa-IR" sz="1200" dirty="0">
                          <a:effectLst/>
                        </a:rPr>
                        <a:t>1,403,628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chemeClr val="bg1"/>
                      </a:solidFill>
                      <a:prstDash val="solid"/>
                      <a:round/>
                      <a:headEnd type="none" w="med" len="med"/>
                      <a:tailEnd type="none" w="med" len="med"/>
                    </a:lnR>
                  </a:tcPr>
                </a:tc>
                <a:tc>
                  <a:txBody>
                    <a:bodyPr/>
                    <a:lstStyle/>
                    <a:p>
                      <a:pPr marL="0" marR="0" algn="r" rtl="1">
                        <a:lnSpc>
                          <a:spcPct val="100000"/>
                        </a:lnSpc>
                        <a:spcBef>
                          <a:spcPts val="200"/>
                        </a:spcBef>
                        <a:spcAft>
                          <a:spcPts val="14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6350" cap="flat" cmpd="sng" algn="ctr">
                      <a:solidFill>
                        <a:schemeClr val="bg1"/>
                      </a:solidFill>
                      <a:prstDash val="solid"/>
                      <a:round/>
                      <a:headEnd type="none" w="med" len="med"/>
                      <a:tailEnd type="none" w="med" len="med"/>
                    </a:lnL>
                  </a:tcPr>
                </a:tc>
                <a:tc>
                  <a:txBody>
                    <a:bodyPr/>
                    <a:lstStyle/>
                    <a:p>
                      <a:pPr marL="0" marR="0" algn="ctr" rtl="1">
                        <a:lnSpc>
                          <a:spcPct val="107000"/>
                        </a:lnSpc>
                        <a:spcBef>
                          <a:spcPts val="600"/>
                        </a:spcBef>
                        <a:spcAft>
                          <a:spcPts val="1400"/>
                        </a:spcAft>
                      </a:pPr>
                      <a:r>
                        <a:rPr lang="fa-IR" sz="1200">
                          <a:effectLst/>
                        </a:rPr>
                        <a:t>31،418+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21،403+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17،870+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92D050"/>
                    </a:solidFill>
                  </a:tcPr>
                </a:tc>
                <a:tc>
                  <a:txBody>
                    <a:bodyPr/>
                    <a:lstStyle/>
                    <a:p>
                      <a:pPr marL="0" marR="0" algn="ctr" rtl="1">
                        <a:lnSpc>
                          <a:spcPct val="107000"/>
                        </a:lnSpc>
                        <a:spcBef>
                          <a:spcPts val="600"/>
                        </a:spcBef>
                        <a:spcAft>
                          <a:spcPts val="1400"/>
                        </a:spcAft>
                      </a:pPr>
                      <a:r>
                        <a:rPr lang="fa-IR" sz="1200" dirty="0">
                          <a:effectLst/>
                        </a:rPr>
                        <a:t>12،817+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92D050"/>
                    </a:solidFill>
                  </a:tcPr>
                </a:tc>
                <a:extLst>
                  <a:ext uri="{0D108BD9-81ED-4DB2-BD59-A6C34878D82A}">
                    <a16:rowId xmlns:a16="http://schemas.microsoft.com/office/drawing/2014/main" val="754941475"/>
                  </a:ext>
                </a:extLst>
              </a:tr>
              <a:tr h="354154">
                <a:tc>
                  <a:txBody>
                    <a:bodyPr/>
                    <a:lstStyle/>
                    <a:p>
                      <a:pPr marL="0" marR="0" algn="ctr" rtl="1">
                        <a:lnSpc>
                          <a:spcPct val="107000"/>
                        </a:lnSpc>
                        <a:spcBef>
                          <a:spcPts val="600"/>
                        </a:spcBef>
                        <a:spcAft>
                          <a:spcPts val="1400"/>
                        </a:spcAft>
                      </a:pPr>
                      <a:r>
                        <a:rPr lang="fa-IR" sz="1200" dirty="0">
                          <a:effectLst/>
                        </a:rPr>
                        <a:t>1392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50000"/>
                      </a:schemeClr>
                    </a:solidFill>
                  </a:tcPr>
                </a:tc>
                <a:tc>
                  <a:txBody>
                    <a:bodyPr/>
                    <a:lstStyle/>
                    <a:p>
                      <a:pPr marL="0" marR="0" algn="r" rtl="0">
                        <a:lnSpc>
                          <a:spcPct val="100000"/>
                        </a:lnSpc>
                        <a:spcBef>
                          <a:spcPts val="200"/>
                        </a:spcBef>
                        <a:spcAft>
                          <a:spcPts val="1400"/>
                        </a:spcAft>
                      </a:pPr>
                      <a:r>
                        <a:rPr lang="en-US" sz="1200" dirty="0">
                          <a:effectLst/>
                        </a:rPr>
                        <a:t>1,471,834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chemeClr val="bg1"/>
                      </a:solidFill>
                      <a:prstDash val="solid"/>
                      <a:round/>
                      <a:headEnd type="none" w="med" len="med"/>
                      <a:tailEnd type="none" w="med" len="med"/>
                    </a:lnR>
                  </a:tcPr>
                </a:tc>
                <a:tc>
                  <a:txBody>
                    <a:bodyPr/>
                    <a:lstStyle/>
                    <a:p>
                      <a:pPr marL="0" marR="0" algn="r" rtl="0">
                        <a:lnSpc>
                          <a:spcPct val="100000"/>
                        </a:lnSpc>
                        <a:spcBef>
                          <a:spcPts val="200"/>
                        </a:spcBef>
                        <a:spcAft>
                          <a:spcPts val="14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6350" cap="flat" cmpd="sng" algn="ctr">
                      <a:solidFill>
                        <a:schemeClr val="bg1"/>
                      </a:solidFill>
                      <a:prstDash val="solid"/>
                      <a:round/>
                      <a:headEnd type="none" w="med" len="med"/>
                      <a:tailEnd type="none" w="med" len="med"/>
                    </a:lnL>
                  </a:tcPr>
                </a:tc>
                <a:tc>
                  <a:txBody>
                    <a:bodyPr/>
                    <a:lstStyle/>
                    <a:p>
                      <a:pPr marL="0" marR="0" algn="ctr" rtl="1">
                        <a:lnSpc>
                          <a:spcPct val="107000"/>
                        </a:lnSpc>
                        <a:spcBef>
                          <a:spcPts val="600"/>
                        </a:spcBef>
                        <a:spcAft>
                          <a:spcPts val="1400"/>
                        </a:spcAft>
                      </a:pPr>
                      <a:r>
                        <a:rPr lang="fa-IR" sz="1200">
                          <a:effectLst/>
                        </a:rPr>
                        <a:t>59،724+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40،684+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45،369+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92D050"/>
                    </a:solidFill>
                  </a:tcPr>
                </a:tc>
                <a:tc>
                  <a:txBody>
                    <a:bodyPr/>
                    <a:lstStyle/>
                    <a:p>
                      <a:pPr marL="0" marR="0" algn="ctr" rtl="1">
                        <a:lnSpc>
                          <a:spcPct val="107000"/>
                        </a:lnSpc>
                        <a:spcBef>
                          <a:spcPts val="600"/>
                        </a:spcBef>
                        <a:spcAft>
                          <a:spcPts val="1400"/>
                        </a:spcAft>
                      </a:pPr>
                      <a:r>
                        <a:rPr lang="fa-IR" sz="1200" dirty="0">
                          <a:effectLst/>
                        </a:rPr>
                        <a:t>32،543+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92D050"/>
                    </a:solidFill>
                  </a:tcPr>
                </a:tc>
                <a:extLst>
                  <a:ext uri="{0D108BD9-81ED-4DB2-BD59-A6C34878D82A}">
                    <a16:rowId xmlns:a16="http://schemas.microsoft.com/office/drawing/2014/main" val="2375644311"/>
                  </a:ext>
                </a:extLst>
              </a:tr>
              <a:tr h="354154">
                <a:tc>
                  <a:txBody>
                    <a:bodyPr/>
                    <a:lstStyle/>
                    <a:p>
                      <a:pPr marL="0" marR="0" algn="ctr" rtl="1">
                        <a:lnSpc>
                          <a:spcPct val="107000"/>
                        </a:lnSpc>
                        <a:spcBef>
                          <a:spcPts val="600"/>
                        </a:spcBef>
                        <a:spcAft>
                          <a:spcPts val="1400"/>
                        </a:spcAft>
                      </a:pPr>
                      <a:r>
                        <a:rPr lang="fa-IR" sz="1200" dirty="0">
                          <a:effectLst/>
                        </a:rPr>
                        <a:t>1393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50000"/>
                      </a:schemeClr>
                    </a:solidFill>
                  </a:tcPr>
                </a:tc>
                <a:tc>
                  <a:txBody>
                    <a:bodyPr/>
                    <a:lstStyle/>
                    <a:p>
                      <a:pPr marL="0" marR="0" algn="r" rtl="0">
                        <a:lnSpc>
                          <a:spcPct val="100000"/>
                        </a:lnSpc>
                        <a:spcBef>
                          <a:spcPts val="200"/>
                        </a:spcBef>
                        <a:spcAft>
                          <a:spcPts val="1400"/>
                        </a:spcAft>
                      </a:pPr>
                      <a:r>
                        <a:rPr lang="en-US" sz="1200" dirty="0">
                          <a:effectLst/>
                        </a:rPr>
                        <a:t>1,534,362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chemeClr val="bg1"/>
                      </a:solidFill>
                      <a:prstDash val="solid"/>
                      <a:round/>
                      <a:headEnd type="none" w="med" len="med"/>
                      <a:tailEnd type="none" w="med" len="med"/>
                    </a:lnR>
                  </a:tcPr>
                </a:tc>
                <a:tc>
                  <a:txBody>
                    <a:bodyPr/>
                    <a:lstStyle/>
                    <a:p>
                      <a:pPr marL="0" marR="0" algn="r" rtl="0">
                        <a:lnSpc>
                          <a:spcPct val="100000"/>
                        </a:lnSpc>
                        <a:spcBef>
                          <a:spcPts val="200"/>
                        </a:spcBef>
                        <a:spcAft>
                          <a:spcPts val="14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6350" cap="flat" cmpd="sng" algn="ctr">
                      <a:solidFill>
                        <a:schemeClr val="bg1"/>
                      </a:solidFill>
                      <a:prstDash val="solid"/>
                      <a:round/>
                      <a:headEnd type="none" w="med" len="med"/>
                      <a:tailEnd type="none" w="med" len="med"/>
                    </a:lnL>
                  </a:tcPr>
                </a:tc>
                <a:tc>
                  <a:txBody>
                    <a:bodyPr/>
                    <a:lstStyle/>
                    <a:p>
                      <a:pPr marL="0" marR="0" algn="ctr" rtl="1">
                        <a:lnSpc>
                          <a:spcPct val="107000"/>
                        </a:lnSpc>
                        <a:spcBef>
                          <a:spcPts val="600"/>
                        </a:spcBef>
                        <a:spcAft>
                          <a:spcPts val="1400"/>
                        </a:spcAft>
                      </a:pPr>
                      <a:r>
                        <a:rPr lang="fa-IR" sz="1200">
                          <a:effectLst/>
                        </a:rPr>
                        <a:t>59،724+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40،685+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45،370+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92D050"/>
                    </a:solidFill>
                  </a:tcPr>
                </a:tc>
                <a:tc>
                  <a:txBody>
                    <a:bodyPr/>
                    <a:lstStyle/>
                    <a:p>
                      <a:pPr marL="0" marR="0" algn="ctr" rtl="1">
                        <a:lnSpc>
                          <a:spcPct val="107000"/>
                        </a:lnSpc>
                        <a:spcBef>
                          <a:spcPts val="600"/>
                        </a:spcBef>
                        <a:spcAft>
                          <a:spcPts val="1400"/>
                        </a:spcAft>
                      </a:pPr>
                      <a:r>
                        <a:rPr lang="fa-IR" sz="1200" dirty="0">
                          <a:effectLst/>
                        </a:rPr>
                        <a:t>32،543+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92D050"/>
                    </a:solidFill>
                  </a:tcPr>
                </a:tc>
                <a:extLst>
                  <a:ext uri="{0D108BD9-81ED-4DB2-BD59-A6C34878D82A}">
                    <a16:rowId xmlns:a16="http://schemas.microsoft.com/office/drawing/2014/main" val="1630689147"/>
                  </a:ext>
                </a:extLst>
              </a:tr>
              <a:tr h="354154">
                <a:tc>
                  <a:txBody>
                    <a:bodyPr/>
                    <a:lstStyle/>
                    <a:p>
                      <a:pPr marL="0" marR="0" algn="ctr" rtl="1">
                        <a:lnSpc>
                          <a:spcPct val="107000"/>
                        </a:lnSpc>
                        <a:spcBef>
                          <a:spcPts val="600"/>
                        </a:spcBef>
                        <a:spcAft>
                          <a:spcPts val="1400"/>
                        </a:spcAft>
                      </a:pPr>
                      <a:r>
                        <a:rPr lang="fa-IR" sz="1200" dirty="0">
                          <a:effectLst/>
                        </a:rPr>
                        <a:t>1394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50000"/>
                      </a:schemeClr>
                    </a:solidFill>
                  </a:tcPr>
                </a:tc>
                <a:tc>
                  <a:txBody>
                    <a:bodyPr/>
                    <a:lstStyle/>
                    <a:p>
                      <a:pPr marL="0" marR="0" algn="r" rtl="0">
                        <a:lnSpc>
                          <a:spcPct val="100000"/>
                        </a:lnSpc>
                        <a:spcBef>
                          <a:spcPts val="200"/>
                        </a:spcBef>
                        <a:spcAft>
                          <a:spcPts val="1400"/>
                        </a:spcAft>
                      </a:pPr>
                      <a:r>
                        <a:rPr lang="en-US" sz="1200" dirty="0">
                          <a:effectLst/>
                        </a:rPr>
                        <a:t>1,570,219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chemeClr val="bg1"/>
                      </a:solidFill>
                      <a:prstDash val="solid"/>
                      <a:round/>
                      <a:headEnd type="none" w="med" len="med"/>
                      <a:tailEnd type="none" w="med" len="med"/>
                    </a:lnR>
                  </a:tcPr>
                </a:tc>
                <a:tc>
                  <a:txBody>
                    <a:bodyPr/>
                    <a:lstStyle/>
                    <a:p>
                      <a:pPr marL="0" marR="0" algn="r" rtl="0">
                        <a:lnSpc>
                          <a:spcPct val="100000"/>
                        </a:lnSpc>
                        <a:spcBef>
                          <a:spcPts val="200"/>
                        </a:spcBef>
                        <a:spcAft>
                          <a:spcPts val="14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6350" cap="flat" cmpd="sng" algn="ctr">
                      <a:solidFill>
                        <a:schemeClr val="bg1"/>
                      </a:solidFill>
                      <a:prstDash val="solid"/>
                      <a:round/>
                      <a:headEnd type="none" w="med" len="med"/>
                      <a:tailEnd type="none" w="med" len="med"/>
                    </a:lnL>
                  </a:tcPr>
                </a:tc>
                <a:tc>
                  <a:txBody>
                    <a:bodyPr/>
                    <a:lstStyle/>
                    <a:p>
                      <a:pPr marL="0" marR="0" algn="ctr" rtl="1">
                        <a:lnSpc>
                          <a:spcPct val="107000"/>
                        </a:lnSpc>
                        <a:spcBef>
                          <a:spcPts val="600"/>
                        </a:spcBef>
                        <a:spcAft>
                          <a:spcPts val="1400"/>
                        </a:spcAft>
                      </a:pPr>
                      <a:r>
                        <a:rPr lang="fa-IR" sz="1200">
                          <a:effectLst/>
                        </a:rPr>
                        <a:t>59،724+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40،684+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45،369+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92D050"/>
                    </a:solidFill>
                  </a:tcPr>
                </a:tc>
                <a:tc>
                  <a:txBody>
                    <a:bodyPr/>
                    <a:lstStyle/>
                    <a:p>
                      <a:pPr marL="0" marR="0" algn="ctr" rtl="1">
                        <a:lnSpc>
                          <a:spcPct val="107000"/>
                        </a:lnSpc>
                        <a:spcBef>
                          <a:spcPts val="600"/>
                        </a:spcBef>
                        <a:spcAft>
                          <a:spcPts val="1400"/>
                        </a:spcAft>
                      </a:pPr>
                      <a:r>
                        <a:rPr lang="fa-IR" sz="1200" dirty="0">
                          <a:effectLst/>
                        </a:rPr>
                        <a:t>32،542+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92D050"/>
                    </a:solidFill>
                  </a:tcPr>
                </a:tc>
                <a:extLst>
                  <a:ext uri="{0D108BD9-81ED-4DB2-BD59-A6C34878D82A}">
                    <a16:rowId xmlns:a16="http://schemas.microsoft.com/office/drawing/2014/main" val="2606538122"/>
                  </a:ext>
                </a:extLst>
              </a:tr>
              <a:tr h="354154">
                <a:tc>
                  <a:txBody>
                    <a:bodyPr/>
                    <a:lstStyle/>
                    <a:p>
                      <a:pPr marL="0" marR="0" algn="ctr" rtl="1">
                        <a:lnSpc>
                          <a:spcPct val="107000"/>
                        </a:lnSpc>
                        <a:spcBef>
                          <a:spcPts val="600"/>
                        </a:spcBef>
                        <a:spcAft>
                          <a:spcPts val="1400"/>
                        </a:spcAft>
                      </a:pPr>
                      <a:r>
                        <a:rPr lang="fa-IR" sz="1200" dirty="0">
                          <a:effectLst/>
                        </a:rPr>
                        <a:t>1395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50000"/>
                      </a:schemeClr>
                    </a:solidFill>
                  </a:tcPr>
                </a:tc>
                <a:tc>
                  <a:txBody>
                    <a:bodyPr/>
                    <a:lstStyle/>
                    <a:p>
                      <a:pPr marL="0" marR="0" algn="r" rtl="0">
                        <a:lnSpc>
                          <a:spcPct val="100000"/>
                        </a:lnSpc>
                        <a:spcBef>
                          <a:spcPts val="200"/>
                        </a:spcBef>
                        <a:spcAft>
                          <a:spcPts val="1400"/>
                        </a:spcAft>
                      </a:pPr>
                      <a:r>
                        <a:rPr lang="en-US" sz="1200" dirty="0">
                          <a:effectLst/>
                        </a:rPr>
                        <a:t>1,528,053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chemeClr val="bg1"/>
                      </a:solidFill>
                      <a:prstDash val="solid"/>
                      <a:round/>
                      <a:headEnd type="none" w="med" len="med"/>
                      <a:tailEnd type="none" w="med" len="med"/>
                    </a:lnR>
                  </a:tcPr>
                </a:tc>
                <a:tc>
                  <a:txBody>
                    <a:bodyPr/>
                    <a:lstStyle/>
                    <a:p>
                      <a:pPr marL="0" marR="0" algn="r" rtl="0">
                        <a:lnSpc>
                          <a:spcPct val="100000"/>
                        </a:lnSpc>
                        <a:spcBef>
                          <a:spcPts val="200"/>
                        </a:spcBef>
                        <a:spcAft>
                          <a:spcPts val="14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6350" cap="flat" cmpd="sng" algn="ctr">
                      <a:solidFill>
                        <a:schemeClr val="bg1"/>
                      </a:solidFill>
                      <a:prstDash val="solid"/>
                      <a:round/>
                      <a:headEnd type="none" w="med" len="med"/>
                      <a:tailEnd type="none" w="med" len="med"/>
                    </a:lnL>
                  </a:tcPr>
                </a:tc>
                <a:tc>
                  <a:txBody>
                    <a:bodyPr/>
                    <a:lstStyle/>
                    <a:p>
                      <a:pPr marL="0" marR="0" algn="ctr" rtl="1">
                        <a:lnSpc>
                          <a:spcPct val="107000"/>
                        </a:lnSpc>
                        <a:spcBef>
                          <a:spcPts val="600"/>
                        </a:spcBef>
                        <a:spcAft>
                          <a:spcPts val="1400"/>
                        </a:spcAft>
                      </a:pPr>
                      <a:r>
                        <a:rPr lang="fa-IR" sz="1200">
                          <a:effectLst/>
                        </a:rPr>
                        <a:t>59،724+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40،685+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45،370+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92D050"/>
                    </a:solidFill>
                  </a:tcPr>
                </a:tc>
                <a:tc>
                  <a:txBody>
                    <a:bodyPr/>
                    <a:lstStyle/>
                    <a:p>
                      <a:pPr marL="0" marR="0" algn="ctr" rtl="1">
                        <a:lnSpc>
                          <a:spcPct val="107000"/>
                        </a:lnSpc>
                        <a:spcBef>
                          <a:spcPts val="600"/>
                        </a:spcBef>
                        <a:spcAft>
                          <a:spcPts val="1400"/>
                        </a:spcAft>
                      </a:pPr>
                      <a:r>
                        <a:rPr lang="fa-IR" sz="1200" dirty="0">
                          <a:effectLst/>
                        </a:rPr>
                        <a:t>32543+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92D050"/>
                    </a:solidFill>
                  </a:tcPr>
                </a:tc>
                <a:extLst>
                  <a:ext uri="{0D108BD9-81ED-4DB2-BD59-A6C34878D82A}">
                    <a16:rowId xmlns:a16="http://schemas.microsoft.com/office/drawing/2014/main" val="201361719"/>
                  </a:ext>
                </a:extLst>
              </a:tr>
              <a:tr h="354154">
                <a:tc>
                  <a:txBody>
                    <a:bodyPr/>
                    <a:lstStyle/>
                    <a:p>
                      <a:pPr marL="0" marR="0" algn="ctr" rtl="1">
                        <a:lnSpc>
                          <a:spcPct val="107000"/>
                        </a:lnSpc>
                        <a:spcBef>
                          <a:spcPts val="600"/>
                        </a:spcBef>
                        <a:spcAft>
                          <a:spcPts val="1400"/>
                        </a:spcAft>
                      </a:pPr>
                      <a:r>
                        <a:rPr lang="fa-IR" sz="1200" dirty="0">
                          <a:effectLst/>
                        </a:rPr>
                        <a:t>1396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50000"/>
                      </a:schemeClr>
                    </a:solidFill>
                  </a:tcPr>
                </a:tc>
                <a:tc>
                  <a:txBody>
                    <a:bodyPr/>
                    <a:lstStyle/>
                    <a:p>
                      <a:pPr marL="0" marR="0" algn="r" rtl="0">
                        <a:lnSpc>
                          <a:spcPct val="100000"/>
                        </a:lnSpc>
                        <a:spcBef>
                          <a:spcPts val="200"/>
                        </a:spcBef>
                        <a:spcAft>
                          <a:spcPts val="1400"/>
                        </a:spcAft>
                      </a:pPr>
                      <a:r>
                        <a:rPr lang="en-US" sz="1200" dirty="0">
                          <a:effectLst/>
                        </a:rPr>
                        <a:t>1,487,855</a:t>
                      </a:r>
                      <a:endParaRPr lang="en-US" sz="1200" dirty="0">
                        <a:solidFill>
                          <a:srgbClr val="FF0000"/>
                        </a:solidFill>
                        <a:effectLst/>
                      </a:endParaRPr>
                    </a:p>
                  </a:txBody>
                  <a:tcPr marL="68580" marR="68580" marT="0" marB="0" anchor="ctr">
                    <a:lnR w="6350" cap="flat" cmpd="sng" algn="ctr">
                      <a:solidFill>
                        <a:schemeClr val="bg1"/>
                      </a:solidFill>
                      <a:prstDash val="solid"/>
                      <a:round/>
                      <a:headEnd type="none" w="med" len="med"/>
                      <a:tailEnd type="none" w="med" len="med"/>
                    </a:lnR>
                  </a:tcPr>
                </a:tc>
                <a:tc>
                  <a:txBody>
                    <a:bodyPr/>
                    <a:lstStyle/>
                    <a:p>
                      <a:pPr marL="0" marR="0" algn="r" rtl="0">
                        <a:lnSpc>
                          <a:spcPct val="100000"/>
                        </a:lnSpc>
                        <a:spcBef>
                          <a:spcPts val="200"/>
                        </a:spcBef>
                        <a:spcAft>
                          <a:spcPts val="1400"/>
                        </a:spcAft>
                      </a:pPr>
                      <a:endParaRPr lang="en-US" sz="1200" dirty="0">
                        <a:solidFill>
                          <a:srgbClr val="FF0000"/>
                        </a:solidFill>
                        <a:effectLst/>
                      </a:endParaRPr>
                    </a:p>
                  </a:txBody>
                  <a:tcPr marL="68580" marR="68580" marT="0" marB="0">
                    <a:lnL w="6350" cap="flat" cmpd="sng" algn="ctr">
                      <a:solidFill>
                        <a:schemeClr val="bg1"/>
                      </a:solidFill>
                      <a:prstDash val="solid"/>
                      <a:round/>
                      <a:headEnd type="none" w="med" len="med"/>
                      <a:tailEnd type="none" w="med" len="med"/>
                    </a:lnL>
                  </a:tcPr>
                </a:tc>
                <a:tc>
                  <a:txBody>
                    <a:bodyPr/>
                    <a:lstStyle/>
                    <a:p>
                      <a:pPr marL="0" marR="0" algn="ctr" rtl="1">
                        <a:lnSpc>
                          <a:spcPct val="107000"/>
                        </a:lnSpc>
                        <a:spcBef>
                          <a:spcPts val="600"/>
                        </a:spcBef>
                        <a:spcAft>
                          <a:spcPts val="1400"/>
                        </a:spcAft>
                      </a:pPr>
                      <a:r>
                        <a:rPr lang="fa-IR" sz="1200">
                          <a:effectLst/>
                        </a:rPr>
                        <a:t>57،605+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39،241+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86،772-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0000"/>
                    </a:solidFill>
                  </a:tcPr>
                </a:tc>
                <a:tc>
                  <a:txBody>
                    <a:bodyPr/>
                    <a:lstStyle/>
                    <a:p>
                      <a:pPr marL="0" marR="0" algn="ctr" rtl="1">
                        <a:lnSpc>
                          <a:spcPct val="107000"/>
                        </a:lnSpc>
                        <a:spcBef>
                          <a:spcPts val="600"/>
                        </a:spcBef>
                        <a:spcAft>
                          <a:spcPts val="1400"/>
                        </a:spcAft>
                      </a:pPr>
                      <a:r>
                        <a:rPr lang="fa-IR" sz="1200" dirty="0">
                          <a:effectLst/>
                        </a:rPr>
                        <a:t>62،240-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0000"/>
                    </a:solidFill>
                  </a:tcPr>
                </a:tc>
                <a:extLst>
                  <a:ext uri="{0D108BD9-81ED-4DB2-BD59-A6C34878D82A}">
                    <a16:rowId xmlns:a16="http://schemas.microsoft.com/office/drawing/2014/main" val="1223339517"/>
                  </a:ext>
                </a:extLst>
              </a:tr>
              <a:tr h="385814">
                <a:tc>
                  <a:txBody>
                    <a:bodyPr/>
                    <a:lstStyle/>
                    <a:p>
                      <a:pPr marL="0" marR="0" algn="ctr" rtl="1">
                        <a:lnSpc>
                          <a:spcPct val="107000"/>
                        </a:lnSpc>
                        <a:spcBef>
                          <a:spcPts val="600"/>
                        </a:spcBef>
                        <a:spcAft>
                          <a:spcPts val="1400"/>
                        </a:spcAft>
                      </a:pPr>
                      <a:r>
                        <a:rPr lang="fa-IR" sz="1200" dirty="0">
                          <a:effectLst/>
                        </a:rPr>
                        <a:t>1397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50000"/>
                      </a:schemeClr>
                    </a:solidFill>
                  </a:tcPr>
                </a:tc>
                <a:tc>
                  <a:txBody>
                    <a:bodyPr/>
                    <a:lstStyle/>
                    <a:p>
                      <a:pPr marL="0" marR="0" algn="r" rtl="0">
                        <a:lnSpc>
                          <a:spcPct val="100000"/>
                        </a:lnSpc>
                        <a:spcBef>
                          <a:spcPts val="200"/>
                        </a:spcBef>
                        <a:spcAft>
                          <a:spcPts val="1400"/>
                        </a:spcAft>
                      </a:pPr>
                      <a:r>
                        <a:rPr lang="en-US" sz="1200" dirty="0">
                          <a:effectLst/>
                        </a:rPr>
                        <a:t>1,366,484</a:t>
                      </a:r>
                      <a:endParaRPr lang="en-US"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chemeClr val="bg1"/>
                      </a:solidFill>
                      <a:prstDash val="solid"/>
                      <a:round/>
                      <a:headEnd type="none" w="med" len="med"/>
                      <a:tailEnd type="none" w="med" len="med"/>
                    </a:lnR>
                  </a:tcPr>
                </a:tc>
                <a:tc>
                  <a:txBody>
                    <a:bodyPr/>
                    <a:lstStyle/>
                    <a:p>
                      <a:pPr marL="0" marR="0" algn="r" rtl="0">
                        <a:lnSpc>
                          <a:spcPct val="100000"/>
                        </a:lnSpc>
                        <a:spcBef>
                          <a:spcPts val="200"/>
                        </a:spcBef>
                        <a:spcAft>
                          <a:spcPts val="1400"/>
                        </a:spcAft>
                      </a:pPr>
                      <a:endParaRPr lang="en-US"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6350" cap="flat" cmpd="sng" algn="ctr">
                      <a:solidFill>
                        <a:schemeClr val="bg1"/>
                      </a:solidFill>
                      <a:prstDash val="solid"/>
                      <a:round/>
                      <a:headEnd type="none" w="med" len="med"/>
                      <a:tailEnd type="none" w="med" len="med"/>
                    </a:lnL>
                  </a:tcPr>
                </a:tc>
                <a:tc>
                  <a:txBody>
                    <a:bodyPr/>
                    <a:lstStyle/>
                    <a:p>
                      <a:pPr marL="0" marR="0" algn="ctr" rtl="1">
                        <a:lnSpc>
                          <a:spcPct val="107000"/>
                        </a:lnSpc>
                        <a:spcBef>
                          <a:spcPts val="600"/>
                        </a:spcBef>
                        <a:spcAft>
                          <a:spcPts val="1400"/>
                        </a:spcAft>
                      </a:pPr>
                      <a:r>
                        <a:rPr lang="fa-IR" sz="1200">
                          <a:effectLst/>
                        </a:rPr>
                        <a:t>46،989+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32،009+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133،228-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0000"/>
                    </a:solidFill>
                  </a:tcPr>
                </a:tc>
                <a:tc>
                  <a:txBody>
                    <a:bodyPr/>
                    <a:lstStyle/>
                    <a:p>
                      <a:pPr marL="0" marR="0" algn="ctr" rtl="1">
                        <a:lnSpc>
                          <a:spcPct val="107000"/>
                        </a:lnSpc>
                        <a:spcBef>
                          <a:spcPts val="600"/>
                        </a:spcBef>
                        <a:spcAft>
                          <a:spcPts val="1400"/>
                        </a:spcAft>
                      </a:pPr>
                      <a:r>
                        <a:rPr lang="fa-IR" sz="1200" dirty="0">
                          <a:effectLst/>
                        </a:rPr>
                        <a:t>95،562-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0000"/>
                    </a:solidFill>
                  </a:tcPr>
                </a:tc>
                <a:extLst>
                  <a:ext uri="{0D108BD9-81ED-4DB2-BD59-A6C34878D82A}">
                    <a16:rowId xmlns:a16="http://schemas.microsoft.com/office/drawing/2014/main" val="1508345445"/>
                  </a:ext>
                </a:extLst>
              </a:tr>
              <a:tr h="354154">
                <a:tc>
                  <a:txBody>
                    <a:bodyPr/>
                    <a:lstStyle/>
                    <a:p>
                      <a:pPr marL="0" marR="0" algn="ctr" rtl="1">
                        <a:lnSpc>
                          <a:spcPct val="107000"/>
                        </a:lnSpc>
                        <a:spcBef>
                          <a:spcPts val="600"/>
                        </a:spcBef>
                        <a:spcAft>
                          <a:spcPts val="1400"/>
                        </a:spcAft>
                      </a:pPr>
                      <a:r>
                        <a:rPr lang="fa-IR" sz="1200" dirty="0">
                          <a:effectLst/>
                        </a:rPr>
                        <a:t>1398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50000"/>
                      </a:schemeClr>
                    </a:solidFill>
                  </a:tcPr>
                </a:tc>
                <a:tc>
                  <a:txBody>
                    <a:bodyPr/>
                    <a:lstStyle/>
                    <a:p>
                      <a:pPr marL="0" marR="0" algn="r" rtl="0">
                        <a:lnSpc>
                          <a:spcPct val="100000"/>
                        </a:lnSpc>
                        <a:spcBef>
                          <a:spcPts val="200"/>
                        </a:spcBef>
                        <a:spcAft>
                          <a:spcPts val="1400"/>
                        </a:spcAft>
                      </a:pPr>
                      <a:r>
                        <a:rPr lang="en-US" sz="1200" dirty="0">
                          <a:effectLst/>
                        </a:rPr>
                        <a:t> 1,196,133</a:t>
                      </a:r>
                      <a:endParaRPr lang="en-US"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chemeClr val="bg1"/>
                      </a:solidFill>
                      <a:prstDash val="solid"/>
                      <a:round/>
                      <a:headEnd type="none" w="med" len="med"/>
                      <a:tailEnd type="none" w="med" len="med"/>
                    </a:lnR>
                  </a:tcPr>
                </a:tc>
                <a:tc>
                  <a:txBody>
                    <a:bodyPr/>
                    <a:lstStyle/>
                    <a:p>
                      <a:pPr marL="0" marR="0" algn="r" rtl="0">
                        <a:lnSpc>
                          <a:spcPct val="100000"/>
                        </a:lnSpc>
                        <a:spcBef>
                          <a:spcPts val="200"/>
                        </a:spcBef>
                        <a:spcAft>
                          <a:spcPts val="1400"/>
                        </a:spcAft>
                      </a:pPr>
                      <a:endParaRPr lang="en-US"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6350" cap="flat" cmpd="sng" algn="ctr">
                      <a:solidFill>
                        <a:schemeClr val="bg1"/>
                      </a:solidFill>
                      <a:prstDash val="solid"/>
                      <a:round/>
                      <a:headEnd type="none" w="med" len="med"/>
                      <a:tailEnd type="none" w="med" len="med"/>
                    </a:lnL>
                  </a:tcPr>
                </a:tc>
                <a:tc>
                  <a:txBody>
                    <a:bodyPr/>
                    <a:lstStyle/>
                    <a:p>
                      <a:pPr marL="0" marR="0" algn="ctr" rtl="1">
                        <a:lnSpc>
                          <a:spcPct val="107000"/>
                        </a:lnSpc>
                        <a:spcBef>
                          <a:spcPts val="600"/>
                        </a:spcBef>
                        <a:spcAft>
                          <a:spcPts val="1400"/>
                        </a:spcAft>
                      </a:pPr>
                      <a:r>
                        <a:rPr lang="fa-IR" sz="1200">
                          <a:effectLst/>
                        </a:rPr>
                        <a:t>42،332+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28،837+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177،060-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0000"/>
                    </a:solidFill>
                  </a:tcPr>
                </a:tc>
                <a:tc>
                  <a:txBody>
                    <a:bodyPr/>
                    <a:lstStyle/>
                    <a:p>
                      <a:pPr marL="0" marR="0" algn="ctr" rtl="1">
                        <a:lnSpc>
                          <a:spcPct val="107000"/>
                        </a:lnSpc>
                        <a:spcBef>
                          <a:spcPts val="600"/>
                        </a:spcBef>
                        <a:spcAft>
                          <a:spcPts val="1400"/>
                        </a:spcAft>
                      </a:pPr>
                      <a:r>
                        <a:rPr lang="fa-IR" sz="1200" dirty="0">
                          <a:effectLst/>
                        </a:rPr>
                        <a:t>127،001-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0000"/>
                    </a:solidFill>
                  </a:tcPr>
                </a:tc>
                <a:extLst>
                  <a:ext uri="{0D108BD9-81ED-4DB2-BD59-A6C34878D82A}">
                    <a16:rowId xmlns:a16="http://schemas.microsoft.com/office/drawing/2014/main" val="3065835972"/>
                  </a:ext>
                </a:extLst>
              </a:tr>
              <a:tr h="375138">
                <a:tc>
                  <a:txBody>
                    <a:bodyPr/>
                    <a:lstStyle/>
                    <a:p>
                      <a:pPr marL="0" marR="0" algn="ctr" rtl="1">
                        <a:lnSpc>
                          <a:spcPct val="107000"/>
                        </a:lnSpc>
                        <a:spcBef>
                          <a:spcPts val="600"/>
                        </a:spcBef>
                        <a:spcAft>
                          <a:spcPts val="1400"/>
                        </a:spcAft>
                      </a:pPr>
                      <a:r>
                        <a:rPr lang="fa-IR" sz="1200" dirty="0">
                          <a:effectLst/>
                        </a:rPr>
                        <a:t>1399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50000"/>
                      </a:schemeClr>
                    </a:solidFill>
                  </a:tcPr>
                </a:tc>
                <a:tc>
                  <a:txBody>
                    <a:bodyPr/>
                    <a:lstStyle/>
                    <a:p>
                      <a:pPr marL="0" marR="0" algn="r" rtl="0">
                        <a:lnSpc>
                          <a:spcPct val="100000"/>
                        </a:lnSpc>
                        <a:spcBef>
                          <a:spcPts val="200"/>
                        </a:spcBef>
                        <a:spcAft>
                          <a:spcPts val="1400"/>
                        </a:spcAft>
                      </a:pPr>
                      <a:r>
                        <a:rPr lang="en-US" sz="1200" dirty="0">
                          <a:effectLst/>
                        </a:rPr>
                        <a:t>1,113,964 -</a:t>
                      </a:r>
                    </a:p>
                  </a:txBody>
                  <a:tcPr marL="68580" marR="68580" marT="0" marB="0" anchor="ctr">
                    <a:lnR w="6350" cap="flat" cmpd="sng" algn="ctr">
                      <a:solidFill>
                        <a:schemeClr val="bg1"/>
                      </a:solidFill>
                      <a:prstDash val="solid"/>
                      <a:round/>
                      <a:headEnd type="none" w="med" len="med"/>
                      <a:tailEnd type="none" w="med" len="med"/>
                    </a:lnR>
                  </a:tcPr>
                </a:tc>
                <a:tc>
                  <a:txBody>
                    <a:bodyPr/>
                    <a:lstStyle/>
                    <a:p>
                      <a:pPr marL="0" marR="0" algn="r" rtl="0">
                        <a:lnSpc>
                          <a:spcPct val="100000"/>
                        </a:lnSpc>
                        <a:spcBef>
                          <a:spcPts val="200"/>
                        </a:spcBef>
                        <a:spcAft>
                          <a:spcPts val="1400"/>
                        </a:spcAft>
                      </a:pPr>
                      <a:endParaRPr lang="en-US" sz="1200" dirty="0">
                        <a:effectLst/>
                      </a:endParaRPr>
                    </a:p>
                  </a:txBody>
                  <a:tcPr marL="68580" marR="68580" marT="0" marB="0">
                    <a:lnL w="6350" cap="flat" cmpd="sng" algn="ctr">
                      <a:solidFill>
                        <a:schemeClr val="bg1"/>
                      </a:solidFill>
                      <a:prstDash val="solid"/>
                      <a:round/>
                      <a:headEnd type="none" w="med" len="med"/>
                      <a:tailEnd type="none" w="med" len="med"/>
                    </a:lnL>
                  </a:tcPr>
                </a:tc>
                <a:tc>
                  <a:txBody>
                    <a:bodyPr/>
                    <a:lstStyle/>
                    <a:p>
                      <a:pPr marL="0" marR="0" algn="ctr" rtl="1">
                        <a:lnSpc>
                          <a:spcPct val="107000"/>
                        </a:lnSpc>
                        <a:spcBef>
                          <a:spcPts val="600"/>
                        </a:spcBef>
                        <a:spcAft>
                          <a:spcPts val="1400"/>
                        </a:spcAft>
                      </a:pPr>
                      <a:r>
                        <a:rPr lang="fa-IR" sz="1200">
                          <a:effectLst/>
                        </a:rPr>
                        <a:t>44،708+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30،456+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217،754-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0000"/>
                    </a:solidFill>
                  </a:tcPr>
                </a:tc>
                <a:tc>
                  <a:txBody>
                    <a:bodyPr/>
                    <a:lstStyle/>
                    <a:p>
                      <a:pPr marL="0" marR="0" algn="ctr" rtl="1">
                        <a:lnSpc>
                          <a:spcPct val="107000"/>
                        </a:lnSpc>
                        <a:spcBef>
                          <a:spcPts val="600"/>
                        </a:spcBef>
                        <a:spcAft>
                          <a:spcPts val="1400"/>
                        </a:spcAft>
                      </a:pPr>
                      <a:r>
                        <a:rPr lang="fa-IR" sz="1200" dirty="0">
                          <a:effectLst/>
                        </a:rPr>
                        <a:t>156،191-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0000"/>
                    </a:solidFill>
                  </a:tcPr>
                </a:tc>
                <a:extLst>
                  <a:ext uri="{0D108BD9-81ED-4DB2-BD59-A6C34878D82A}">
                    <a16:rowId xmlns:a16="http://schemas.microsoft.com/office/drawing/2014/main" val="845342090"/>
                  </a:ext>
                </a:extLst>
              </a:tr>
              <a:tr h="354154">
                <a:tc>
                  <a:txBody>
                    <a:bodyPr/>
                    <a:lstStyle/>
                    <a:p>
                      <a:pPr marL="0" marR="0" algn="ctr" rtl="1">
                        <a:lnSpc>
                          <a:spcPct val="107000"/>
                        </a:lnSpc>
                        <a:spcBef>
                          <a:spcPts val="600"/>
                        </a:spcBef>
                        <a:spcAft>
                          <a:spcPts val="1400"/>
                        </a:spcAft>
                      </a:pPr>
                      <a:r>
                        <a:rPr lang="fa-IR" sz="1200" dirty="0">
                          <a:effectLst/>
                        </a:rPr>
                        <a:t>1400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50000"/>
                      </a:schemeClr>
                    </a:solidFill>
                  </a:tcPr>
                </a:tc>
                <a:tc>
                  <a:txBody>
                    <a:bodyPr/>
                    <a:lstStyle/>
                    <a:p>
                      <a:pPr marL="0" marR="0" algn="r" rtl="0">
                        <a:lnSpc>
                          <a:spcPct val="100000"/>
                        </a:lnSpc>
                        <a:spcBef>
                          <a:spcPts val="200"/>
                        </a:spcBef>
                        <a:spcAft>
                          <a:spcPts val="1400"/>
                        </a:spcAft>
                      </a:pPr>
                      <a:r>
                        <a:rPr lang="en-US" sz="1200" dirty="0">
                          <a:effectLst/>
                        </a:rPr>
                        <a:t>1,116,212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chemeClr val="bg1"/>
                      </a:solidFill>
                      <a:prstDash val="solid"/>
                      <a:round/>
                      <a:headEnd type="none" w="med" len="med"/>
                      <a:tailEnd type="none" w="med" len="med"/>
                    </a:lnR>
                  </a:tcPr>
                </a:tc>
                <a:tc>
                  <a:txBody>
                    <a:bodyPr/>
                    <a:lstStyle/>
                    <a:p>
                      <a:pPr marL="0" marR="0" algn="r" rtl="0">
                        <a:lnSpc>
                          <a:spcPct val="100000"/>
                        </a:lnSpc>
                        <a:spcBef>
                          <a:spcPts val="200"/>
                        </a:spcBef>
                        <a:spcAft>
                          <a:spcPts val="14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6350" cap="flat" cmpd="sng" algn="ctr">
                      <a:solidFill>
                        <a:schemeClr val="bg1"/>
                      </a:solidFill>
                      <a:prstDash val="solid"/>
                      <a:round/>
                      <a:headEnd type="none" w="med" len="med"/>
                      <a:tailEnd type="none" w="med" len="med"/>
                    </a:lnL>
                  </a:tcPr>
                </a:tc>
                <a:tc>
                  <a:txBody>
                    <a:bodyPr/>
                    <a:lstStyle/>
                    <a:p>
                      <a:pPr marL="0" marR="0" algn="ctr" rtl="1">
                        <a:lnSpc>
                          <a:spcPct val="107000"/>
                        </a:lnSpc>
                        <a:spcBef>
                          <a:spcPts val="600"/>
                        </a:spcBef>
                        <a:spcAft>
                          <a:spcPts val="1400"/>
                        </a:spcAft>
                      </a:pPr>
                      <a:r>
                        <a:rPr lang="fa-IR" sz="1200">
                          <a:effectLst/>
                        </a:rPr>
                        <a:t>32،588+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22،199+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266،397-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0000"/>
                    </a:solidFill>
                  </a:tcPr>
                </a:tc>
                <a:tc>
                  <a:txBody>
                    <a:bodyPr/>
                    <a:lstStyle/>
                    <a:p>
                      <a:pPr marL="0" marR="0" algn="ctr" rtl="1">
                        <a:lnSpc>
                          <a:spcPct val="107000"/>
                        </a:lnSpc>
                        <a:spcBef>
                          <a:spcPts val="600"/>
                        </a:spcBef>
                        <a:spcAft>
                          <a:spcPts val="1400"/>
                        </a:spcAft>
                      </a:pPr>
                      <a:r>
                        <a:rPr lang="fa-IR" sz="1200" dirty="0">
                          <a:effectLst/>
                        </a:rPr>
                        <a:t>191،081-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0000"/>
                    </a:solidFill>
                  </a:tcPr>
                </a:tc>
                <a:extLst>
                  <a:ext uri="{0D108BD9-81ED-4DB2-BD59-A6C34878D82A}">
                    <a16:rowId xmlns:a16="http://schemas.microsoft.com/office/drawing/2014/main" val="1926386431"/>
                  </a:ext>
                </a:extLst>
              </a:tr>
              <a:tr h="354154">
                <a:tc>
                  <a:txBody>
                    <a:bodyPr/>
                    <a:lstStyle/>
                    <a:p>
                      <a:pPr marL="0" marR="0" algn="ctr" rtl="1">
                        <a:lnSpc>
                          <a:spcPct val="107000"/>
                        </a:lnSpc>
                        <a:spcBef>
                          <a:spcPts val="600"/>
                        </a:spcBef>
                        <a:spcAft>
                          <a:spcPts val="1400"/>
                        </a:spcAft>
                      </a:pPr>
                      <a:r>
                        <a:rPr lang="fa-IR" sz="1200" dirty="0">
                          <a:effectLst/>
                        </a:rPr>
                        <a:t>1401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50000"/>
                      </a:schemeClr>
                    </a:solidFill>
                  </a:tcPr>
                </a:tc>
                <a:tc>
                  <a:txBody>
                    <a:bodyPr/>
                    <a:lstStyle/>
                    <a:p>
                      <a:pPr marL="0" marR="0" algn="r" rtl="0">
                        <a:lnSpc>
                          <a:spcPct val="100000"/>
                        </a:lnSpc>
                        <a:spcBef>
                          <a:spcPts val="200"/>
                        </a:spcBef>
                        <a:spcAft>
                          <a:spcPts val="1400"/>
                        </a:spcAft>
                      </a:pPr>
                      <a:r>
                        <a:rPr lang="en-US" sz="1200" dirty="0">
                          <a:effectLst/>
                        </a:rPr>
                        <a:t>1,075,290</a:t>
                      </a:r>
                      <a:endParaRPr lang="en-US"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chemeClr val="bg1"/>
                      </a:solidFill>
                      <a:prstDash val="solid"/>
                      <a:round/>
                      <a:headEnd type="none" w="med" len="med"/>
                      <a:tailEnd type="none" w="med" len="med"/>
                    </a:lnR>
                  </a:tcPr>
                </a:tc>
                <a:tc>
                  <a:txBody>
                    <a:bodyPr/>
                    <a:lstStyle/>
                    <a:p>
                      <a:pPr marL="0" marR="0" algn="r" rtl="0">
                        <a:lnSpc>
                          <a:spcPct val="100000"/>
                        </a:lnSpc>
                        <a:spcBef>
                          <a:spcPts val="200"/>
                        </a:spcBef>
                        <a:spcAft>
                          <a:spcPts val="1400"/>
                        </a:spcAft>
                      </a:pPr>
                      <a:endParaRPr lang="en-US"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6350" cap="flat" cmpd="sng" algn="ctr">
                      <a:solidFill>
                        <a:schemeClr val="bg1"/>
                      </a:solidFill>
                      <a:prstDash val="solid"/>
                      <a:round/>
                      <a:headEnd type="none" w="med" len="med"/>
                      <a:tailEnd type="none" w="med" len="med"/>
                    </a:lnL>
                  </a:tcPr>
                </a:tc>
                <a:tc>
                  <a:txBody>
                    <a:bodyPr/>
                    <a:lstStyle/>
                    <a:p>
                      <a:pPr marL="0" marR="0" algn="ctr" rtl="1">
                        <a:lnSpc>
                          <a:spcPct val="107000"/>
                        </a:lnSpc>
                        <a:spcBef>
                          <a:spcPts val="600"/>
                        </a:spcBef>
                        <a:spcAft>
                          <a:spcPts val="1400"/>
                        </a:spcAft>
                      </a:pPr>
                      <a:r>
                        <a:rPr lang="fa-IR" sz="1200">
                          <a:effectLst/>
                        </a:rPr>
                        <a:t>56،307+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38،357+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289،067-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0000"/>
                    </a:solidFill>
                  </a:tcPr>
                </a:tc>
                <a:tc>
                  <a:txBody>
                    <a:bodyPr/>
                    <a:lstStyle/>
                    <a:p>
                      <a:pPr marL="0" marR="0" algn="ctr" rtl="1">
                        <a:lnSpc>
                          <a:spcPct val="107000"/>
                        </a:lnSpc>
                        <a:spcBef>
                          <a:spcPts val="600"/>
                        </a:spcBef>
                        <a:spcAft>
                          <a:spcPts val="1400"/>
                        </a:spcAft>
                      </a:pPr>
                      <a:r>
                        <a:rPr lang="fa-IR" sz="1200" dirty="0">
                          <a:effectLst/>
                        </a:rPr>
                        <a:t>207،342-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0000"/>
                    </a:solidFill>
                  </a:tcPr>
                </a:tc>
                <a:extLst>
                  <a:ext uri="{0D108BD9-81ED-4DB2-BD59-A6C34878D82A}">
                    <a16:rowId xmlns:a16="http://schemas.microsoft.com/office/drawing/2014/main" val="4188974771"/>
                  </a:ext>
                </a:extLst>
              </a:tr>
              <a:tr h="375138">
                <a:tc>
                  <a:txBody>
                    <a:bodyPr/>
                    <a:lstStyle/>
                    <a:p>
                      <a:pPr marL="0" marR="0" algn="ctr" rtl="1">
                        <a:lnSpc>
                          <a:spcPct val="107000"/>
                        </a:lnSpc>
                        <a:spcBef>
                          <a:spcPts val="600"/>
                        </a:spcBef>
                        <a:spcAft>
                          <a:spcPts val="1400"/>
                        </a:spcAft>
                      </a:pPr>
                      <a:r>
                        <a:rPr lang="fa-IR" sz="1200" dirty="0">
                          <a:effectLst/>
                        </a:rPr>
                        <a:t>1402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50000"/>
                      </a:schemeClr>
                    </a:solidFill>
                  </a:tcPr>
                </a:tc>
                <a:tc>
                  <a:txBody>
                    <a:bodyPr/>
                    <a:lstStyle/>
                    <a:p>
                      <a:pPr marL="0" marR="0" algn="r" rtl="1">
                        <a:lnSpc>
                          <a:spcPct val="100000"/>
                        </a:lnSpc>
                        <a:spcBef>
                          <a:spcPts val="200"/>
                        </a:spcBef>
                        <a:spcAft>
                          <a:spcPts val="1400"/>
                        </a:spcAft>
                      </a:pPr>
                      <a:r>
                        <a:rPr lang="fa-IR" sz="1200" dirty="0">
                          <a:effectLst/>
                        </a:rPr>
                        <a:t>1،057،958</a:t>
                      </a:r>
                      <a:endParaRPr lang="en-US"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chemeClr val="bg1"/>
                      </a:solidFill>
                      <a:prstDash val="solid"/>
                      <a:round/>
                      <a:headEnd type="none" w="med" len="med"/>
                      <a:tailEnd type="none" w="med" len="med"/>
                    </a:lnR>
                  </a:tcPr>
                </a:tc>
                <a:tc>
                  <a:txBody>
                    <a:bodyPr/>
                    <a:lstStyle/>
                    <a:p>
                      <a:pPr marL="0" marR="0" algn="r" rtl="1">
                        <a:lnSpc>
                          <a:spcPct val="100000"/>
                        </a:lnSpc>
                        <a:spcBef>
                          <a:spcPts val="200"/>
                        </a:spcBef>
                        <a:spcAft>
                          <a:spcPts val="1400"/>
                        </a:spcAft>
                      </a:pPr>
                      <a:endParaRPr lang="en-US"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6350" cap="flat" cmpd="sng" algn="ctr">
                      <a:solidFill>
                        <a:schemeClr val="bg1"/>
                      </a:solidFill>
                      <a:prstDash val="solid"/>
                      <a:round/>
                      <a:headEnd type="none" w="med" len="med"/>
                      <a:tailEnd type="none" w="med" len="med"/>
                    </a:lnL>
                  </a:tcPr>
                </a:tc>
                <a:tc>
                  <a:txBody>
                    <a:bodyPr/>
                    <a:lstStyle/>
                    <a:p>
                      <a:pPr marL="0" marR="0" algn="ctr" rtl="1">
                        <a:lnSpc>
                          <a:spcPct val="107000"/>
                        </a:lnSpc>
                        <a:spcBef>
                          <a:spcPts val="600"/>
                        </a:spcBef>
                        <a:spcAft>
                          <a:spcPts val="1400"/>
                        </a:spcAft>
                      </a:pPr>
                      <a:r>
                        <a:rPr lang="fa-IR" sz="1200">
                          <a:effectLst/>
                        </a:rPr>
                        <a:t>165،666+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112،853+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220،879-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0000"/>
                    </a:solidFill>
                  </a:tcPr>
                </a:tc>
                <a:tc>
                  <a:txBody>
                    <a:bodyPr/>
                    <a:lstStyle/>
                    <a:p>
                      <a:pPr marL="0" marR="0" algn="ctr" rtl="1">
                        <a:lnSpc>
                          <a:spcPct val="107000"/>
                        </a:lnSpc>
                        <a:spcBef>
                          <a:spcPts val="600"/>
                        </a:spcBef>
                        <a:spcAft>
                          <a:spcPts val="1400"/>
                        </a:spcAft>
                      </a:pPr>
                      <a:r>
                        <a:rPr lang="fa-IR" sz="1200" dirty="0">
                          <a:effectLst/>
                        </a:rPr>
                        <a:t>158،432-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0000"/>
                    </a:solidFill>
                  </a:tcPr>
                </a:tc>
                <a:extLst>
                  <a:ext uri="{0D108BD9-81ED-4DB2-BD59-A6C34878D82A}">
                    <a16:rowId xmlns:a16="http://schemas.microsoft.com/office/drawing/2014/main" val="1882088433"/>
                  </a:ext>
                </a:extLst>
              </a:tr>
              <a:tr h="351871">
                <a:tc>
                  <a:txBody>
                    <a:bodyPr/>
                    <a:lstStyle/>
                    <a:p>
                      <a:pPr marL="0" marR="0" algn="ctr" rtl="1">
                        <a:lnSpc>
                          <a:spcPct val="107000"/>
                        </a:lnSpc>
                        <a:spcBef>
                          <a:spcPts val="600"/>
                        </a:spcBef>
                        <a:spcAft>
                          <a:spcPts val="1400"/>
                        </a:spcAft>
                      </a:pPr>
                      <a:r>
                        <a:rPr lang="fa-IR" sz="1200" dirty="0">
                          <a:effectLst/>
                        </a:rPr>
                        <a:t>1403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50000"/>
                      </a:schemeClr>
                    </a:solidFill>
                  </a:tcPr>
                </a:tc>
                <a:tc>
                  <a:txBody>
                    <a:bodyPr/>
                    <a:lstStyle/>
                    <a:p>
                      <a:pPr marL="0" marR="0" algn="r" rtl="1">
                        <a:lnSpc>
                          <a:spcPct val="100000"/>
                        </a:lnSpc>
                        <a:spcBef>
                          <a:spcPts val="200"/>
                        </a:spcBef>
                        <a:spcAft>
                          <a:spcPts val="1400"/>
                        </a:spcAft>
                      </a:pPr>
                      <a:r>
                        <a:rPr lang="fa-IR" sz="1200" dirty="0">
                          <a:effectLst/>
                        </a:rPr>
                        <a:t>979،930</a:t>
                      </a:r>
                      <a:endParaRPr lang="en-US"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chemeClr val="bg1"/>
                      </a:solidFill>
                      <a:prstDash val="solid"/>
                      <a:round/>
                      <a:headEnd type="none" w="med" len="med"/>
                      <a:tailEnd type="none" w="med" len="med"/>
                    </a:lnR>
                  </a:tcPr>
                </a:tc>
                <a:tc>
                  <a:txBody>
                    <a:bodyPr/>
                    <a:lstStyle/>
                    <a:p>
                      <a:pPr marL="0" marR="0" algn="r" rtl="1">
                        <a:lnSpc>
                          <a:spcPct val="100000"/>
                        </a:lnSpc>
                        <a:spcBef>
                          <a:spcPts val="200"/>
                        </a:spcBef>
                        <a:spcAft>
                          <a:spcPts val="1400"/>
                        </a:spcAft>
                      </a:pPr>
                      <a:endParaRPr lang="en-US"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6350" cap="flat" cmpd="sng" algn="ctr">
                      <a:solidFill>
                        <a:schemeClr val="bg1"/>
                      </a:solidFill>
                      <a:prstDash val="solid"/>
                      <a:round/>
                      <a:headEnd type="none" w="med" len="med"/>
                      <a:tailEnd type="none" w="med" len="med"/>
                    </a:lnL>
                  </a:tcPr>
                </a:tc>
                <a:tc>
                  <a:txBody>
                    <a:bodyPr/>
                    <a:lstStyle/>
                    <a:p>
                      <a:pPr marL="0" marR="0" algn="ctr" rtl="1">
                        <a:lnSpc>
                          <a:spcPct val="107000"/>
                        </a:lnSpc>
                        <a:spcBef>
                          <a:spcPts val="600"/>
                        </a:spcBef>
                        <a:spcAft>
                          <a:spcPts val="1400"/>
                        </a:spcAft>
                      </a:pPr>
                      <a:r>
                        <a:rPr lang="fa-IR" sz="1200" dirty="0">
                          <a:effectLst/>
                        </a:rPr>
                        <a:t>77،416+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52،376+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1400"/>
                        </a:spcAft>
                      </a:pPr>
                      <a:r>
                        <a:rPr lang="fa-IR" sz="1200">
                          <a:effectLst/>
                        </a:rPr>
                        <a:t>308،764-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0000"/>
                    </a:solidFill>
                  </a:tcPr>
                </a:tc>
                <a:tc>
                  <a:txBody>
                    <a:bodyPr/>
                    <a:lstStyle/>
                    <a:p>
                      <a:pPr marL="0" marR="0" algn="ctr" rtl="1">
                        <a:lnSpc>
                          <a:spcPct val="107000"/>
                        </a:lnSpc>
                        <a:spcBef>
                          <a:spcPts val="600"/>
                        </a:spcBef>
                        <a:spcAft>
                          <a:spcPts val="1400"/>
                        </a:spcAft>
                      </a:pPr>
                      <a:r>
                        <a:rPr lang="fa-IR" sz="1200" dirty="0">
                          <a:effectLst/>
                        </a:rPr>
                        <a:t>221،470-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0000"/>
                    </a:solidFill>
                  </a:tcPr>
                </a:tc>
                <a:extLst>
                  <a:ext uri="{0D108BD9-81ED-4DB2-BD59-A6C34878D82A}">
                    <a16:rowId xmlns:a16="http://schemas.microsoft.com/office/drawing/2014/main" val="1601347252"/>
                  </a:ext>
                </a:extLst>
              </a:tr>
            </a:tbl>
          </a:graphicData>
        </a:graphic>
      </p:graphicFrame>
      <p:sp>
        <p:nvSpPr>
          <p:cNvPr id="14" name="TextBox 13">
            <a:extLst>
              <a:ext uri="{FF2B5EF4-FFF2-40B4-BE49-F238E27FC236}">
                <a16:creationId xmlns:a16="http://schemas.microsoft.com/office/drawing/2014/main" id="{B59F7B9D-85D7-48D3-8E68-DDE887370248}"/>
              </a:ext>
            </a:extLst>
          </p:cNvPr>
          <p:cNvSpPr txBox="1"/>
          <p:nvPr/>
        </p:nvSpPr>
        <p:spPr>
          <a:xfrm>
            <a:off x="5281252" y="4471540"/>
            <a:ext cx="920750" cy="430887"/>
          </a:xfrm>
          <a:prstGeom prst="rect">
            <a:avLst/>
          </a:prstGeom>
          <a:noFill/>
        </p:spPr>
        <p:txBody>
          <a:bodyPr wrap="square" rtlCol="1">
            <a:spAutoFit/>
          </a:bodyPr>
          <a:lstStyle/>
          <a:p>
            <a:pPr algn="ctr"/>
            <a:r>
              <a:rPr lang="fa-IR" sz="1100" dirty="0"/>
              <a:t>121،371 –</a:t>
            </a:r>
          </a:p>
          <a:p>
            <a:pPr algn="ctr"/>
            <a:r>
              <a:rPr lang="en-US" sz="1100" dirty="0">
                <a:solidFill>
                  <a:srgbClr val="FF0000"/>
                </a:solidFill>
                <a:latin typeface="Calibri" panose="020F0502020204030204" pitchFamily="34" charset="0"/>
                <a:cs typeface="Arial" panose="020B0604020202020204" pitchFamily="34" charset="0"/>
              </a:rPr>
              <a:t> - 8.1% </a:t>
            </a:r>
            <a:endParaRPr lang="fa-IR" sz="1100" dirty="0"/>
          </a:p>
        </p:txBody>
      </p:sp>
      <p:sp>
        <p:nvSpPr>
          <p:cNvPr id="15" name="TextBox 14">
            <a:extLst>
              <a:ext uri="{FF2B5EF4-FFF2-40B4-BE49-F238E27FC236}">
                <a16:creationId xmlns:a16="http://schemas.microsoft.com/office/drawing/2014/main" id="{159F5F09-5B7D-4C84-B76D-976D063A552E}"/>
              </a:ext>
            </a:extLst>
          </p:cNvPr>
          <p:cNvSpPr txBox="1"/>
          <p:nvPr/>
        </p:nvSpPr>
        <p:spPr>
          <a:xfrm>
            <a:off x="5236803" y="4105543"/>
            <a:ext cx="920750" cy="430887"/>
          </a:xfrm>
          <a:prstGeom prst="rect">
            <a:avLst/>
          </a:prstGeom>
          <a:noFill/>
        </p:spPr>
        <p:txBody>
          <a:bodyPr wrap="square" rtlCol="1">
            <a:spAutoFit/>
          </a:bodyPr>
          <a:lstStyle/>
          <a:p>
            <a:pPr algn="ctr"/>
            <a:r>
              <a:rPr lang="fa-IR" sz="1100" dirty="0"/>
              <a:t>40،198 –</a:t>
            </a:r>
          </a:p>
          <a:p>
            <a:pPr algn="ctr"/>
            <a:r>
              <a:rPr lang="en-US" sz="1100" dirty="0">
                <a:solidFill>
                  <a:srgbClr val="FF0000"/>
                </a:solidFill>
                <a:latin typeface="Calibri" panose="020F0502020204030204" pitchFamily="34" charset="0"/>
                <a:cs typeface="Arial" panose="020B0604020202020204" pitchFamily="34" charset="0"/>
              </a:rPr>
              <a:t> - 2.6% </a:t>
            </a:r>
            <a:endParaRPr lang="fa-IR" sz="1100" dirty="0"/>
          </a:p>
        </p:txBody>
      </p:sp>
      <p:graphicFrame>
        <p:nvGraphicFramePr>
          <p:cNvPr id="16" name="Table 15">
            <a:extLst>
              <a:ext uri="{FF2B5EF4-FFF2-40B4-BE49-F238E27FC236}">
                <a16:creationId xmlns:a16="http://schemas.microsoft.com/office/drawing/2014/main" id="{1D5B58C1-5FF4-4DC5-B7B4-FEC89130BAC8}"/>
              </a:ext>
            </a:extLst>
          </p:cNvPr>
          <p:cNvGraphicFramePr>
            <a:graphicFrameLocks noGrp="1"/>
          </p:cNvGraphicFramePr>
          <p:nvPr/>
        </p:nvGraphicFramePr>
        <p:xfrm>
          <a:off x="12466808" y="6299200"/>
          <a:ext cx="214142" cy="320042"/>
        </p:xfrm>
        <a:graphic>
          <a:graphicData uri="http://schemas.openxmlformats.org/drawingml/2006/table">
            <a:tbl>
              <a:tblPr rtl="1"/>
              <a:tblGrid>
                <a:gridCol w="214142">
                  <a:extLst>
                    <a:ext uri="{9D8B030D-6E8A-4147-A177-3AD203B41FA5}">
                      <a16:colId xmlns:a16="http://schemas.microsoft.com/office/drawing/2014/main" val="1769642749"/>
                    </a:ext>
                  </a:extLst>
                </a:gridCol>
              </a:tblGrid>
              <a:tr h="316524">
                <a:tc>
                  <a:txBody>
                    <a:bodyPr/>
                    <a:lstStyle/>
                    <a:p>
                      <a:pPr rtl="1"/>
                      <a:endParaRPr lang="fa-IR" sz="1500" dirty="0"/>
                    </a:p>
                  </a:txBody>
                  <a:tcPr marT="45721" marB="45721">
                    <a:lnL w="57150" cmpd="sng">
                      <a:solidFill>
                        <a:schemeClr val="bg1"/>
                      </a:solidFill>
                      <a:prstDash val="solid"/>
                    </a:lnL>
                    <a:lnR w="57150" cmpd="sng">
                      <a:solidFill>
                        <a:schemeClr val="bg1"/>
                      </a:solidFill>
                      <a:prstDash val="solid"/>
                    </a:lnR>
                    <a:lnT w="57150" cmpd="sng">
                      <a:solidFill>
                        <a:schemeClr val="bg1"/>
                      </a:solidFill>
                      <a:prstDash val="solid"/>
                    </a:lnT>
                    <a:lnB w="57150" cmpd="sng">
                      <a:solidFill>
                        <a:schemeClr val="bg1"/>
                      </a:solidFill>
                      <a:prstDash val="solid"/>
                    </a:lnB>
                  </a:tcPr>
                </a:tc>
                <a:extLst>
                  <a:ext uri="{0D108BD9-81ED-4DB2-BD59-A6C34878D82A}">
                    <a16:rowId xmlns:a16="http://schemas.microsoft.com/office/drawing/2014/main" val="750888803"/>
                  </a:ext>
                </a:extLst>
              </a:tr>
            </a:tbl>
          </a:graphicData>
        </a:graphic>
      </p:graphicFrame>
      <p:sp>
        <p:nvSpPr>
          <p:cNvPr id="17" name="TextBox 16">
            <a:extLst>
              <a:ext uri="{FF2B5EF4-FFF2-40B4-BE49-F238E27FC236}">
                <a16:creationId xmlns:a16="http://schemas.microsoft.com/office/drawing/2014/main" id="{0D937A54-875E-40F4-8967-B50571F65ACB}"/>
              </a:ext>
            </a:extLst>
          </p:cNvPr>
          <p:cNvSpPr txBox="1"/>
          <p:nvPr/>
        </p:nvSpPr>
        <p:spPr>
          <a:xfrm>
            <a:off x="5281252" y="4837536"/>
            <a:ext cx="920750" cy="430887"/>
          </a:xfrm>
          <a:prstGeom prst="rect">
            <a:avLst/>
          </a:prstGeom>
          <a:noFill/>
        </p:spPr>
        <p:txBody>
          <a:bodyPr wrap="square" rtlCol="1">
            <a:spAutoFit/>
          </a:bodyPr>
          <a:lstStyle/>
          <a:p>
            <a:pPr algn="ctr"/>
            <a:r>
              <a:rPr lang="fa-IR" sz="1100" dirty="0"/>
              <a:t>170،351 –</a:t>
            </a:r>
          </a:p>
          <a:p>
            <a:pPr algn="ctr"/>
            <a:r>
              <a:rPr lang="en-US" sz="1100" dirty="0">
                <a:solidFill>
                  <a:srgbClr val="FF0000"/>
                </a:solidFill>
                <a:latin typeface="Calibri" panose="020F0502020204030204" pitchFamily="34" charset="0"/>
                <a:cs typeface="Arial" panose="020B0604020202020204" pitchFamily="34" charset="0"/>
              </a:rPr>
              <a:t> - 12.5% </a:t>
            </a:r>
            <a:endParaRPr lang="fa-IR" sz="1100" dirty="0"/>
          </a:p>
        </p:txBody>
      </p:sp>
      <p:sp>
        <p:nvSpPr>
          <p:cNvPr id="18" name="TextBox 17">
            <a:extLst>
              <a:ext uri="{FF2B5EF4-FFF2-40B4-BE49-F238E27FC236}">
                <a16:creationId xmlns:a16="http://schemas.microsoft.com/office/drawing/2014/main" id="{8497D134-9BBE-43B4-B9A0-CC13CBB3F923}"/>
              </a:ext>
            </a:extLst>
          </p:cNvPr>
          <p:cNvSpPr txBox="1"/>
          <p:nvPr/>
        </p:nvSpPr>
        <p:spPr>
          <a:xfrm>
            <a:off x="5284427" y="5188670"/>
            <a:ext cx="920750" cy="430887"/>
          </a:xfrm>
          <a:prstGeom prst="rect">
            <a:avLst/>
          </a:prstGeom>
          <a:noFill/>
        </p:spPr>
        <p:txBody>
          <a:bodyPr wrap="square" rtlCol="1">
            <a:spAutoFit/>
          </a:bodyPr>
          <a:lstStyle/>
          <a:p>
            <a:pPr algn="ctr"/>
            <a:r>
              <a:rPr lang="fa-IR" sz="1100" dirty="0"/>
              <a:t>82،169 –</a:t>
            </a:r>
          </a:p>
          <a:p>
            <a:pPr algn="ctr"/>
            <a:r>
              <a:rPr lang="en-US" sz="1100" dirty="0">
                <a:solidFill>
                  <a:srgbClr val="FF0000"/>
                </a:solidFill>
                <a:latin typeface="Calibri" panose="020F0502020204030204" pitchFamily="34" charset="0"/>
                <a:cs typeface="Arial" panose="020B0604020202020204" pitchFamily="34" charset="0"/>
              </a:rPr>
              <a:t> - 6.8% </a:t>
            </a:r>
            <a:endParaRPr lang="fa-IR" sz="1100" dirty="0"/>
          </a:p>
        </p:txBody>
      </p:sp>
      <p:sp>
        <p:nvSpPr>
          <p:cNvPr id="19" name="TextBox 18">
            <a:extLst>
              <a:ext uri="{FF2B5EF4-FFF2-40B4-BE49-F238E27FC236}">
                <a16:creationId xmlns:a16="http://schemas.microsoft.com/office/drawing/2014/main" id="{C13524D7-B81E-4D4B-B0CC-3FF11457F604}"/>
              </a:ext>
            </a:extLst>
          </p:cNvPr>
          <p:cNvSpPr txBox="1"/>
          <p:nvPr/>
        </p:nvSpPr>
        <p:spPr>
          <a:xfrm>
            <a:off x="5287603" y="5555209"/>
            <a:ext cx="920750" cy="430887"/>
          </a:xfrm>
          <a:prstGeom prst="rect">
            <a:avLst/>
          </a:prstGeom>
          <a:noFill/>
        </p:spPr>
        <p:txBody>
          <a:bodyPr wrap="square" rtlCol="1">
            <a:spAutoFit/>
          </a:bodyPr>
          <a:lstStyle/>
          <a:p>
            <a:pPr algn="ctr"/>
            <a:r>
              <a:rPr lang="fa-IR" sz="1100" dirty="0"/>
              <a:t>2،248 +</a:t>
            </a:r>
          </a:p>
          <a:p>
            <a:pPr algn="ctr"/>
            <a:r>
              <a:rPr lang="en-US" sz="1100" dirty="0">
                <a:solidFill>
                  <a:srgbClr val="FF0000"/>
                </a:solidFill>
                <a:latin typeface="Calibri" panose="020F0502020204030204" pitchFamily="34" charset="0"/>
                <a:cs typeface="Arial" panose="020B0604020202020204" pitchFamily="34" charset="0"/>
              </a:rPr>
              <a:t>  + 0.2 % </a:t>
            </a:r>
            <a:endParaRPr lang="fa-IR" sz="1100" dirty="0"/>
          </a:p>
        </p:txBody>
      </p:sp>
      <p:sp>
        <p:nvSpPr>
          <p:cNvPr id="20" name="TextBox 19">
            <a:extLst>
              <a:ext uri="{FF2B5EF4-FFF2-40B4-BE49-F238E27FC236}">
                <a16:creationId xmlns:a16="http://schemas.microsoft.com/office/drawing/2014/main" id="{F33D879C-94BC-4630-991C-8BA0BD613040}"/>
              </a:ext>
            </a:extLst>
          </p:cNvPr>
          <p:cNvSpPr txBox="1"/>
          <p:nvPr/>
        </p:nvSpPr>
        <p:spPr>
          <a:xfrm>
            <a:off x="5287603" y="5905800"/>
            <a:ext cx="920750" cy="430887"/>
          </a:xfrm>
          <a:prstGeom prst="rect">
            <a:avLst/>
          </a:prstGeom>
          <a:noFill/>
        </p:spPr>
        <p:txBody>
          <a:bodyPr wrap="square" rtlCol="1">
            <a:spAutoFit/>
          </a:bodyPr>
          <a:lstStyle/>
          <a:p>
            <a:pPr algn="ctr"/>
            <a:r>
              <a:rPr lang="fa-IR" sz="1100" dirty="0"/>
              <a:t>40،922 –</a:t>
            </a:r>
          </a:p>
          <a:p>
            <a:pPr algn="ctr"/>
            <a:r>
              <a:rPr lang="en-US" sz="1100" dirty="0">
                <a:solidFill>
                  <a:srgbClr val="FF0000"/>
                </a:solidFill>
                <a:latin typeface="Calibri" panose="020F0502020204030204" pitchFamily="34" charset="0"/>
                <a:cs typeface="Arial" panose="020B0604020202020204" pitchFamily="34" charset="0"/>
              </a:rPr>
              <a:t> - 3.6% </a:t>
            </a:r>
            <a:endParaRPr lang="fa-IR" sz="1100" dirty="0"/>
          </a:p>
        </p:txBody>
      </p:sp>
      <p:sp>
        <p:nvSpPr>
          <p:cNvPr id="21" name="TextBox 20">
            <a:extLst>
              <a:ext uri="{FF2B5EF4-FFF2-40B4-BE49-F238E27FC236}">
                <a16:creationId xmlns:a16="http://schemas.microsoft.com/office/drawing/2014/main" id="{60BB9A16-A502-4D6C-9233-B40486CBCE52}"/>
              </a:ext>
            </a:extLst>
          </p:cNvPr>
          <p:cNvSpPr txBox="1"/>
          <p:nvPr/>
        </p:nvSpPr>
        <p:spPr>
          <a:xfrm>
            <a:off x="5287603" y="6256391"/>
            <a:ext cx="920750" cy="430887"/>
          </a:xfrm>
          <a:prstGeom prst="rect">
            <a:avLst/>
          </a:prstGeom>
          <a:noFill/>
        </p:spPr>
        <p:txBody>
          <a:bodyPr wrap="square" rtlCol="1">
            <a:spAutoFit/>
          </a:bodyPr>
          <a:lstStyle/>
          <a:p>
            <a:pPr algn="ctr"/>
            <a:r>
              <a:rPr lang="fa-IR" sz="1100" dirty="0"/>
              <a:t>17،332 –</a:t>
            </a:r>
          </a:p>
          <a:p>
            <a:pPr algn="ctr"/>
            <a:r>
              <a:rPr lang="en-US" sz="1100" dirty="0">
                <a:solidFill>
                  <a:srgbClr val="FF0000"/>
                </a:solidFill>
                <a:latin typeface="Calibri" panose="020F0502020204030204" pitchFamily="34" charset="0"/>
                <a:cs typeface="Arial" panose="020B0604020202020204" pitchFamily="34" charset="0"/>
              </a:rPr>
              <a:t> - 1.6% </a:t>
            </a:r>
            <a:endParaRPr lang="fa-IR" sz="1100" dirty="0"/>
          </a:p>
        </p:txBody>
      </p:sp>
      <p:sp>
        <p:nvSpPr>
          <p:cNvPr id="22" name="TextBox 21">
            <a:extLst>
              <a:ext uri="{FF2B5EF4-FFF2-40B4-BE49-F238E27FC236}">
                <a16:creationId xmlns:a16="http://schemas.microsoft.com/office/drawing/2014/main" id="{20D155E7-20DD-4201-BC89-1E18B97FCDD9}"/>
              </a:ext>
            </a:extLst>
          </p:cNvPr>
          <p:cNvSpPr txBox="1"/>
          <p:nvPr/>
        </p:nvSpPr>
        <p:spPr>
          <a:xfrm>
            <a:off x="5281252" y="6638878"/>
            <a:ext cx="920750" cy="430887"/>
          </a:xfrm>
          <a:prstGeom prst="rect">
            <a:avLst/>
          </a:prstGeom>
          <a:noFill/>
        </p:spPr>
        <p:txBody>
          <a:bodyPr wrap="square" rtlCol="1">
            <a:spAutoFit/>
          </a:bodyPr>
          <a:lstStyle/>
          <a:p>
            <a:pPr algn="ctr"/>
            <a:r>
              <a:rPr lang="fa-IR" sz="1100" dirty="0"/>
              <a:t>78،028 –</a:t>
            </a:r>
          </a:p>
          <a:p>
            <a:pPr algn="ctr"/>
            <a:r>
              <a:rPr lang="en-US" sz="1100" dirty="0">
                <a:solidFill>
                  <a:srgbClr val="FF0000"/>
                </a:solidFill>
                <a:latin typeface="Calibri" panose="020F0502020204030204" pitchFamily="34" charset="0"/>
                <a:cs typeface="Arial" panose="020B0604020202020204" pitchFamily="34" charset="0"/>
              </a:rPr>
              <a:t> - 7.3% </a:t>
            </a:r>
            <a:endParaRPr lang="fa-IR" sz="1100" dirty="0"/>
          </a:p>
        </p:txBody>
      </p:sp>
      <p:graphicFrame>
        <p:nvGraphicFramePr>
          <p:cNvPr id="24" name="Table 23">
            <a:extLst>
              <a:ext uri="{FF2B5EF4-FFF2-40B4-BE49-F238E27FC236}">
                <a16:creationId xmlns:a16="http://schemas.microsoft.com/office/drawing/2014/main" id="{613622E2-D4B1-4DC0-92EF-41EC9D6159C1}"/>
              </a:ext>
            </a:extLst>
          </p:cNvPr>
          <p:cNvGraphicFramePr>
            <a:graphicFrameLocks noGrp="1"/>
          </p:cNvGraphicFramePr>
          <p:nvPr>
            <p:extLst>
              <p:ext uri="{D42A27DB-BD31-4B8C-83A1-F6EECF244321}">
                <p14:modId xmlns:p14="http://schemas.microsoft.com/office/powerpoint/2010/main" val="3710132131"/>
              </p:ext>
            </p:extLst>
          </p:nvPr>
        </p:nvGraphicFramePr>
        <p:xfrm>
          <a:off x="12644608" y="5245100"/>
          <a:ext cx="214142" cy="320042"/>
        </p:xfrm>
        <a:graphic>
          <a:graphicData uri="http://schemas.openxmlformats.org/drawingml/2006/table">
            <a:tbl>
              <a:tblPr rtl="1"/>
              <a:tblGrid>
                <a:gridCol w="214142">
                  <a:extLst>
                    <a:ext uri="{9D8B030D-6E8A-4147-A177-3AD203B41FA5}">
                      <a16:colId xmlns:a16="http://schemas.microsoft.com/office/drawing/2014/main" val="1587121905"/>
                    </a:ext>
                  </a:extLst>
                </a:gridCol>
              </a:tblGrid>
              <a:tr h="316524">
                <a:tc>
                  <a:txBody>
                    <a:bodyPr/>
                    <a:lstStyle/>
                    <a:p>
                      <a:pPr rtl="1"/>
                      <a:endParaRPr lang="fa-IR" sz="1500" dirty="0"/>
                    </a:p>
                  </a:txBody>
                  <a:tcPr marT="45721" marB="45721">
                    <a:lnL w="6350" cmpd="sng">
                      <a:solidFill>
                        <a:schemeClr val="bg1"/>
                      </a:solidFill>
                      <a:prstDash val="solid"/>
                    </a:lnL>
                    <a:lnR w="6350" cmpd="sng">
                      <a:solidFill>
                        <a:schemeClr val="bg1"/>
                      </a:solidFill>
                      <a:prstDash val="solid"/>
                    </a:lnR>
                    <a:lnT w="6350" cmpd="sng">
                      <a:solidFill>
                        <a:schemeClr val="bg1"/>
                      </a:solidFill>
                      <a:prstDash val="solid"/>
                    </a:lnT>
                    <a:lnB w="6350" cmpd="sng">
                      <a:solidFill>
                        <a:schemeClr val="bg1"/>
                      </a:solidFill>
                      <a:prstDash val="solid"/>
                    </a:lnB>
                  </a:tcPr>
                </a:tc>
                <a:extLst>
                  <a:ext uri="{0D108BD9-81ED-4DB2-BD59-A6C34878D82A}">
                    <a16:rowId xmlns:a16="http://schemas.microsoft.com/office/drawing/2014/main" val="2927613170"/>
                  </a:ext>
                </a:extLst>
              </a:tr>
            </a:tbl>
          </a:graphicData>
        </a:graphic>
      </p:graphicFrame>
      <p:sp>
        <p:nvSpPr>
          <p:cNvPr id="28" name="TextBox 27">
            <a:extLst>
              <a:ext uri="{FF2B5EF4-FFF2-40B4-BE49-F238E27FC236}">
                <a16:creationId xmlns:a16="http://schemas.microsoft.com/office/drawing/2014/main" id="{7E44D654-8FD9-4113-AE1C-7FA8A4B952CD}"/>
              </a:ext>
            </a:extLst>
          </p:cNvPr>
          <p:cNvSpPr txBox="1"/>
          <p:nvPr/>
        </p:nvSpPr>
        <p:spPr>
          <a:xfrm>
            <a:off x="5281252" y="3769275"/>
            <a:ext cx="920750" cy="430887"/>
          </a:xfrm>
          <a:prstGeom prst="rect">
            <a:avLst/>
          </a:prstGeom>
          <a:noFill/>
        </p:spPr>
        <p:txBody>
          <a:bodyPr wrap="square" rtlCol="1">
            <a:spAutoFit/>
          </a:bodyPr>
          <a:lstStyle/>
          <a:p>
            <a:pPr algn="ctr"/>
            <a:r>
              <a:rPr lang="fa-IR" sz="1100" dirty="0"/>
              <a:t>42،166 –</a:t>
            </a:r>
          </a:p>
          <a:p>
            <a:pPr algn="ctr"/>
            <a:r>
              <a:rPr lang="en-US" sz="1100" dirty="0">
                <a:solidFill>
                  <a:srgbClr val="FF0000"/>
                </a:solidFill>
                <a:latin typeface="Calibri" panose="020F0502020204030204" pitchFamily="34" charset="0"/>
                <a:cs typeface="Arial" panose="020B0604020202020204" pitchFamily="34" charset="0"/>
              </a:rPr>
              <a:t> - 2,7% </a:t>
            </a:r>
            <a:endParaRPr lang="fa-IR" sz="1100" dirty="0"/>
          </a:p>
        </p:txBody>
      </p:sp>
      <p:sp>
        <p:nvSpPr>
          <p:cNvPr id="29" name="TextBox 28">
            <a:extLst>
              <a:ext uri="{FF2B5EF4-FFF2-40B4-BE49-F238E27FC236}">
                <a16:creationId xmlns:a16="http://schemas.microsoft.com/office/drawing/2014/main" id="{82A4EF85-F2D2-4E49-A2A3-20559B6A3299}"/>
              </a:ext>
            </a:extLst>
          </p:cNvPr>
          <p:cNvSpPr txBox="1"/>
          <p:nvPr/>
        </p:nvSpPr>
        <p:spPr>
          <a:xfrm>
            <a:off x="5281252" y="3410438"/>
            <a:ext cx="920750" cy="430887"/>
          </a:xfrm>
          <a:prstGeom prst="rect">
            <a:avLst/>
          </a:prstGeom>
          <a:noFill/>
        </p:spPr>
        <p:txBody>
          <a:bodyPr wrap="square" rtlCol="1">
            <a:spAutoFit/>
          </a:bodyPr>
          <a:lstStyle/>
          <a:p>
            <a:pPr algn="ctr"/>
            <a:r>
              <a:rPr lang="fa-IR" sz="1100" dirty="0"/>
              <a:t>35،857 +</a:t>
            </a:r>
          </a:p>
          <a:p>
            <a:pPr algn="ctr"/>
            <a:r>
              <a:rPr lang="en-US" sz="1100" dirty="0">
                <a:solidFill>
                  <a:srgbClr val="FF0000"/>
                </a:solidFill>
                <a:latin typeface="Calibri" panose="020F0502020204030204" pitchFamily="34" charset="0"/>
                <a:cs typeface="Arial" panose="020B0604020202020204" pitchFamily="34" charset="0"/>
              </a:rPr>
              <a:t> + 2.3% </a:t>
            </a:r>
            <a:endParaRPr lang="fa-IR" sz="1100" dirty="0"/>
          </a:p>
        </p:txBody>
      </p:sp>
      <p:sp>
        <p:nvSpPr>
          <p:cNvPr id="30" name="TextBox 29">
            <a:extLst>
              <a:ext uri="{FF2B5EF4-FFF2-40B4-BE49-F238E27FC236}">
                <a16:creationId xmlns:a16="http://schemas.microsoft.com/office/drawing/2014/main" id="{E0290D63-1655-4C5D-A858-AD6D9D831ED7}"/>
              </a:ext>
            </a:extLst>
          </p:cNvPr>
          <p:cNvSpPr txBox="1"/>
          <p:nvPr/>
        </p:nvSpPr>
        <p:spPr>
          <a:xfrm>
            <a:off x="5236803" y="3057329"/>
            <a:ext cx="920750" cy="430887"/>
          </a:xfrm>
          <a:prstGeom prst="rect">
            <a:avLst/>
          </a:prstGeom>
          <a:noFill/>
        </p:spPr>
        <p:txBody>
          <a:bodyPr wrap="square" rtlCol="1">
            <a:spAutoFit/>
          </a:bodyPr>
          <a:lstStyle/>
          <a:p>
            <a:pPr algn="ctr"/>
            <a:r>
              <a:rPr lang="fa-IR" sz="1100" dirty="0"/>
              <a:t>62،528 +</a:t>
            </a:r>
          </a:p>
          <a:p>
            <a:pPr algn="ctr"/>
            <a:r>
              <a:rPr lang="en-US" sz="1100" dirty="0">
                <a:solidFill>
                  <a:srgbClr val="FF0000"/>
                </a:solidFill>
                <a:latin typeface="Calibri" panose="020F0502020204030204" pitchFamily="34" charset="0"/>
                <a:cs typeface="Arial" panose="020B0604020202020204" pitchFamily="34" charset="0"/>
              </a:rPr>
              <a:t> + 4.2% </a:t>
            </a:r>
            <a:endParaRPr lang="fa-IR" sz="1100" dirty="0"/>
          </a:p>
        </p:txBody>
      </p:sp>
      <p:sp>
        <p:nvSpPr>
          <p:cNvPr id="31" name="TextBox 30">
            <a:extLst>
              <a:ext uri="{FF2B5EF4-FFF2-40B4-BE49-F238E27FC236}">
                <a16:creationId xmlns:a16="http://schemas.microsoft.com/office/drawing/2014/main" id="{DE6780BC-47D5-4E82-AFF5-CA0698D3A1B2}"/>
              </a:ext>
            </a:extLst>
          </p:cNvPr>
          <p:cNvSpPr txBox="1"/>
          <p:nvPr/>
        </p:nvSpPr>
        <p:spPr>
          <a:xfrm>
            <a:off x="5236803" y="2710493"/>
            <a:ext cx="920750" cy="430887"/>
          </a:xfrm>
          <a:prstGeom prst="rect">
            <a:avLst/>
          </a:prstGeom>
          <a:noFill/>
        </p:spPr>
        <p:txBody>
          <a:bodyPr wrap="square" rtlCol="1">
            <a:spAutoFit/>
          </a:bodyPr>
          <a:lstStyle/>
          <a:p>
            <a:pPr algn="ctr"/>
            <a:r>
              <a:rPr lang="fa-IR" sz="1100" dirty="0"/>
              <a:t>68،206 +</a:t>
            </a:r>
          </a:p>
          <a:p>
            <a:pPr algn="ctr"/>
            <a:r>
              <a:rPr lang="en-US" sz="1100" dirty="0">
                <a:solidFill>
                  <a:srgbClr val="FF0000"/>
                </a:solidFill>
                <a:latin typeface="Calibri" panose="020F0502020204030204" pitchFamily="34" charset="0"/>
                <a:cs typeface="Arial" panose="020B0604020202020204" pitchFamily="34" charset="0"/>
              </a:rPr>
              <a:t> + 4.8% </a:t>
            </a:r>
            <a:endParaRPr lang="fa-IR" sz="1100" dirty="0"/>
          </a:p>
        </p:txBody>
      </p:sp>
      <p:sp>
        <p:nvSpPr>
          <p:cNvPr id="32" name="TextBox 31">
            <a:extLst>
              <a:ext uri="{FF2B5EF4-FFF2-40B4-BE49-F238E27FC236}">
                <a16:creationId xmlns:a16="http://schemas.microsoft.com/office/drawing/2014/main" id="{46BA315B-DD00-4D35-8E4F-A7D33A7E9933}"/>
              </a:ext>
            </a:extLst>
          </p:cNvPr>
          <p:cNvSpPr txBox="1"/>
          <p:nvPr/>
        </p:nvSpPr>
        <p:spPr>
          <a:xfrm>
            <a:off x="5249503" y="2357384"/>
            <a:ext cx="920750" cy="430887"/>
          </a:xfrm>
          <a:prstGeom prst="rect">
            <a:avLst/>
          </a:prstGeom>
          <a:noFill/>
        </p:spPr>
        <p:txBody>
          <a:bodyPr wrap="square" rtlCol="1">
            <a:spAutoFit/>
          </a:bodyPr>
          <a:lstStyle/>
          <a:p>
            <a:pPr algn="ctr"/>
            <a:r>
              <a:rPr lang="fa-IR" sz="1100" dirty="0"/>
              <a:t>43،915 +</a:t>
            </a:r>
          </a:p>
          <a:p>
            <a:pPr algn="ctr"/>
            <a:r>
              <a:rPr lang="en-US" sz="1100" dirty="0">
                <a:solidFill>
                  <a:srgbClr val="FF0000"/>
                </a:solidFill>
                <a:latin typeface="Calibri" panose="020F0502020204030204" pitchFamily="34" charset="0"/>
                <a:cs typeface="Arial" panose="020B0604020202020204" pitchFamily="34" charset="0"/>
              </a:rPr>
              <a:t> + 3.2% </a:t>
            </a:r>
            <a:endParaRPr lang="fa-IR" sz="1100" dirty="0"/>
          </a:p>
        </p:txBody>
      </p:sp>
      <p:sp>
        <p:nvSpPr>
          <p:cNvPr id="33" name="Content Placeholder 2">
            <a:extLst>
              <a:ext uri="{FF2B5EF4-FFF2-40B4-BE49-F238E27FC236}">
                <a16:creationId xmlns:a16="http://schemas.microsoft.com/office/drawing/2014/main" id="{C61547A0-01F0-4275-8E9B-CB8CE8098CFA}"/>
              </a:ext>
            </a:extLst>
          </p:cNvPr>
          <p:cNvSpPr>
            <a:spLocks noGrp="1"/>
          </p:cNvSpPr>
          <p:nvPr>
            <p:ph idx="1"/>
          </p:nvPr>
        </p:nvSpPr>
        <p:spPr>
          <a:xfrm>
            <a:off x="8024495" y="2478960"/>
            <a:ext cx="3964737" cy="5148038"/>
          </a:xfrm>
        </p:spPr>
        <p:txBody>
          <a:bodyPr>
            <a:normAutofit lnSpcReduction="10000"/>
          </a:bodyPr>
          <a:lstStyle/>
          <a:p>
            <a:pPr algn="just" rtl="1">
              <a:lnSpc>
                <a:spcPct val="105000"/>
              </a:lnSpc>
            </a:pPr>
            <a:r>
              <a:rPr lang="fa-IR" sz="2000" b="1" dirty="0">
                <a:latin typeface="Calibri" panose="020F0502020204030204" pitchFamily="34" charset="0"/>
                <a:cs typeface="B Nazanin" panose="00000400000000000000" pitchFamily="2" charset="-78"/>
              </a:rPr>
              <a:t>از سال 1395 روند کاهشی ولادتها آغاز شد. این در حالی بود که کل زنان در سن باروری رو به افزایش بودند (از شروع قانون 332هزار افزایش داشت). </a:t>
            </a:r>
          </a:p>
          <a:p>
            <a:pPr algn="just" rtl="1">
              <a:lnSpc>
                <a:spcPct val="105000"/>
              </a:lnSpc>
            </a:pPr>
            <a:r>
              <a:rPr lang="fa-IR" sz="2000" b="1" dirty="0">
                <a:latin typeface="Calibri" panose="020F0502020204030204" pitchFamily="34" charset="0"/>
                <a:cs typeface="B Nazanin" panose="00000400000000000000" pitchFamily="2" charset="-78"/>
              </a:rPr>
              <a:t>ولی زنان 20تا39 ساله که عمده فرزندآوری را محقق می کنند (متولدین قبل از 1370) رو به کاهش رفتند (از شروع قانون </a:t>
            </a:r>
            <a:r>
              <a:rPr lang="fa-IR" sz="2000" b="1">
                <a:latin typeface="Calibri" panose="020F0502020204030204" pitchFamily="34" charset="0"/>
                <a:cs typeface="B Nazanin" panose="00000400000000000000" pitchFamily="2" charset="-78"/>
              </a:rPr>
              <a:t>1 میلیون و 85هزار </a:t>
            </a:r>
            <a:r>
              <a:rPr lang="fa-IR" sz="2000" b="1" dirty="0">
                <a:latin typeface="Calibri" panose="020F0502020204030204" pitchFamily="34" charset="0"/>
                <a:cs typeface="B Nazanin" panose="00000400000000000000" pitchFamily="2" charset="-78"/>
              </a:rPr>
              <a:t>کاهش داشتند). </a:t>
            </a:r>
          </a:p>
          <a:p>
            <a:pPr algn="just" rtl="1">
              <a:lnSpc>
                <a:spcPct val="105000"/>
              </a:lnSpc>
            </a:pPr>
            <a:r>
              <a:rPr lang="fa-IR" sz="2000" b="1" dirty="0">
                <a:latin typeface="Calibri" panose="020F0502020204030204" pitchFamily="34" charset="0"/>
                <a:cs typeface="B Nazanin" panose="00000400000000000000" pitchFamily="2" charset="-78"/>
              </a:rPr>
              <a:t>این روند اهمیت فرزندآوری افراد زیر 20 و  بالای 40 سال را نشان میدهد. </a:t>
            </a:r>
          </a:p>
          <a:p>
            <a:pPr algn="just" rtl="1">
              <a:lnSpc>
                <a:spcPct val="105000"/>
              </a:lnSpc>
            </a:pPr>
            <a:r>
              <a:rPr lang="fa-IR" sz="2000" b="1" dirty="0">
                <a:latin typeface="Calibri" panose="020F0502020204030204" pitchFamily="34" charset="0"/>
                <a:cs typeface="B Nazanin" panose="00000400000000000000" pitchFamily="2" charset="-78"/>
              </a:rPr>
              <a:t>کاهش موالید که در سال 1398 به بیش از 170هزار در سال رسیده بود در سال 1402 با قانون جوانی جمعیت به 17هزار رسید ولی در سال 1403 کاهش موالید به 78هزار تنزل یافت.   </a:t>
            </a:r>
            <a:endParaRPr lang="fa-IR" sz="3200" b="1" dirty="0"/>
          </a:p>
        </p:txBody>
      </p:sp>
      <p:sp>
        <p:nvSpPr>
          <p:cNvPr id="40" name="Rectangle 39">
            <a:extLst>
              <a:ext uri="{FF2B5EF4-FFF2-40B4-BE49-F238E27FC236}">
                <a16:creationId xmlns:a16="http://schemas.microsoft.com/office/drawing/2014/main" id="{B51ACB58-29E6-43E9-A5FA-246B5AC9F641}"/>
              </a:ext>
            </a:extLst>
          </p:cNvPr>
          <p:cNvSpPr/>
          <p:nvPr/>
        </p:nvSpPr>
        <p:spPr>
          <a:xfrm>
            <a:off x="8024495" y="1156034"/>
            <a:ext cx="3638891" cy="125141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801"/>
          </a:p>
        </p:txBody>
      </p:sp>
      <p:cxnSp>
        <p:nvCxnSpPr>
          <p:cNvPr id="34" name="Straight Connector 33">
            <a:extLst>
              <a:ext uri="{FF2B5EF4-FFF2-40B4-BE49-F238E27FC236}">
                <a16:creationId xmlns:a16="http://schemas.microsoft.com/office/drawing/2014/main" id="{030EA5DB-C38D-48DF-9A24-BA23272D8F59}"/>
              </a:ext>
            </a:extLst>
          </p:cNvPr>
          <p:cNvCxnSpPr>
            <a:cxnSpLocks/>
          </p:cNvCxnSpPr>
          <p:nvPr/>
        </p:nvCxnSpPr>
        <p:spPr>
          <a:xfrm>
            <a:off x="8106180" y="1781741"/>
            <a:ext cx="2438149" cy="0"/>
          </a:xfrm>
          <a:prstGeom prst="line">
            <a:avLst/>
          </a:prstGeom>
          <a:ln w="19050"/>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CC4CD33C-41F3-4CB5-8185-A94451EEB5A6}"/>
              </a:ext>
            </a:extLst>
          </p:cNvPr>
          <p:cNvSpPr txBox="1"/>
          <p:nvPr/>
        </p:nvSpPr>
        <p:spPr>
          <a:xfrm>
            <a:off x="7821858" y="1825892"/>
            <a:ext cx="2927319" cy="338554"/>
          </a:xfrm>
          <a:prstGeom prst="rect">
            <a:avLst/>
          </a:prstGeom>
          <a:noFill/>
        </p:spPr>
        <p:txBody>
          <a:bodyPr wrap="square" rtlCol="1">
            <a:spAutoFit/>
          </a:bodyPr>
          <a:lstStyle/>
          <a:p>
            <a:pPr algn="ctr"/>
            <a:r>
              <a:rPr lang="fa-IR" sz="1600" b="1" dirty="0">
                <a:cs typeface="B Nazanin" panose="00000400000000000000" pitchFamily="2" charset="-78"/>
              </a:rPr>
              <a:t>تعداد زنان در سن باروری در سال</a:t>
            </a:r>
          </a:p>
        </p:txBody>
      </p:sp>
      <p:sp>
        <p:nvSpPr>
          <p:cNvPr id="36" name="TextBox 35">
            <a:extLst>
              <a:ext uri="{FF2B5EF4-FFF2-40B4-BE49-F238E27FC236}">
                <a16:creationId xmlns:a16="http://schemas.microsoft.com/office/drawing/2014/main" id="{BC143F4B-232C-4CC4-865B-A3E239FD3EB0}"/>
              </a:ext>
            </a:extLst>
          </p:cNvPr>
          <p:cNvSpPr txBox="1"/>
          <p:nvPr/>
        </p:nvSpPr>
        <p:spPr>
          <a:xfrm>
            <a:off x="7821859" y="1425254"/>
            <a:ext cx="2927319" cy="338554"/>
          </a:xfrm>
          <a:prstGeom prst="rect">
            <a:avLst/>
          </a:prstGeom>
          <a:noFill/>
        </p:spPr>
        <p:txBody>
          <a:bodyPr wrap="square" rtlCol="1">
            <a:spAutoFit/>
          </a:bodyPr>
          <a:lstStyle/>
          <a:p>
            <a:pPr algn="ctr"/>
            <a:r>
              <a:rPr lang="fa-IR" sz="1600" b="1" dirty="0">
                <a:cs typeface="B Nazanin" panose="00000400000000000000" pitchFamily="2" charset="-78"/>
              </a:rPr>
              <a:t>تعداد ولادتها در سال</a:t>
            </a:r>
          </a:p>
        </p:txBody>
      </p:sp>
      <p:sp>
        <p:nvSpPr>
          <p:cNvPr id="37" name="TextBox 36">
            <a:extLst>
              <a:ext uri="{FF2B5EF4-FFF2-40B4-BE49-F238E27FC236}">
                <a16:creationId xmlns:a16="http://schemas.microsoft.com/office/drawing/2014/main" id="{CDA2DBF4-20D5-4F99-B508-6EF1EB6F572A}"/>
              </a:ext>
            </a:extLst>
          </p:cNvPr>
          <p:cNvSpPr txBox="1"/>
          <p:nvPr/>
        </p:nvSpPr>
        <p:spPr>
          <a:xfrm>
            <a:off x="10448861" y="1597078"/>
            <a:ext cx="1271137" cy="369460"/>
          </a:xfrm>
          <a:prstGeom prst="rect">
            <a:avLst/>
          </a:prstGeom>
          <a:noFill/>
        </p:spPr>
        <p:txBody>
          <a:bodyPr wrap="square" rtlCol="1">
            <a:spAutoFit/>
          </a:bodyPr>
          <a:lstStyle/>
          <a:p>
            <a:pPr algn="ctr"/>
            <a:r>
              <a:rPr lang="fa-IR" sz="1801" b="1" dirty="0">
                <a:cs typeface="B Nazanin" panose="00000400000000000000" pitchFamily="2" charset="-78"/>
              </a:rPr>
              <a:t>نرخ باروری =</a:t>
            </a:r>
          </a:p>
        </p:txBody>
      </p:sp>
      <p:sp>
        <p:nvSpPr>
          <p:cNvPr id="38" name="TextBox 37">
            <a:extLst>
              <a:ext uri="{FF2B5EF4-FFF2-40B4-BE49-F238E27FC236}">
                <a16:creationId xmlns:a16="http://schemas.microsoft.com/office/drawing/2014/main" id="{EA777589-CF08-4EB6-B3C1-8111E76ABA97}"/>
              </a:ext>
            </a:extLst>
          </p:cNvPr>
          <p:cNvSpPr txBox="1"/>
          <p:nvPr/>
        </p:nvSpPr>
        <p:spPr>
          <a:xfrm>
            <a:off x="5183030" y="241813"/>
            <a:ext cx="6686069" cy="461665"/>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دلیل اصلی کم شدن موالید در ده سال گذشته چیست؟</a:t>
            </a:r>
          </a:p>
        </p:txBody>
      </p:sp>
    </p:spTree>
    <p:extLst>
      <p:ext uri="{BB962C8B-B14F-4D97-AF65-F5344CB8AC3E}">
        <p14:creationId xmlns:p14="http://schemas.microsoft.com/office/powerpoint/2010/main" val="2715183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190A633-4E7F-4374-B5EC-2A9CF17210B3}"/>
              </a:ext>
            </a:extLst>
          </p:cNvPr>
          <p:cNvSpPr>
            <a:spLocks noGrp="1"/>
          </p:cNvSpPr>
          <p:nvPr>
            <p:ph idx="1"/>
          </p:nvPr>
        </p:nvSpPr>
        <p:spPr>
          <a:xfrm>
            <a:off x="506051" y="2084802"/>
            <a:ext cx="11179897" cy="2580514"/>
          </a:xfrm>
        </p:spPr>
        <p:txBody>
          <a:bodyPr>
            <a:normAutofit/>
          </a:bodyPr>
          <a:lstStyle/>
          <a:p>
            <a:pPr algn="just" rtl="1"/>
            <a:endParaRPr lang="fa-IR" sz="2201" b="1" dirty="0">
              <a:latin typeface="Calibri" panose="020F0502020204030204" pitchFamily="34" charset="0"/>
              <a:ea typeface="Calibri" panose="020F0502020204030204" pitchFamily="34" charset="0"/>
              <a:cs typeface="B Nazanin" panose="00000400000000000000" pitchFamily="2" charset="-78"/>
            </a:endParaRPr>
          </a:p>
          <a:p>
            <a:pPr algn="just" rtl="1"/>
            <a:r>
              <a:rPr lang="fa-IR" sz="2201" b="1" dirty="0">
                <a:latin typeface="Calibri" panose="020F0502020204030204" pitchFamily="34" charset="0"/>
                <a:ea typeface="Calibri" panose="020F0502020204030204" pitchFamily="34" charset="0"/>
                <a:cs typeface="B Nazanin" panose="00000400000000000000" pitchFamily="2" charset="-78"/>
              </a:rPr>
              <a:t>بر اساس جدول زیر حدود 87% تولدهای سالیانه مربوط به مادران متاهل 20-39 ساله است و کاهش جمعیت آنها بر کاهش موالید اثر مستقیم خواهد داشت. این موضوع در نمودارهای قبلی نیز ثابت شد.</a:t>
            </a:r>
          </a:p>
        </p:txBody>
      </p:sp>
      <p:sp>
        <p:nvSpPr>
          <p:cNvPr id="4" name="TextBox 3">
            <a:extLst>
              <a:ext uri="{FF2B5EF4-FFF2-40B4-BE49-F238E27FC236}">
                <a16:creationId xmlns:a16="http://schemas.microsoft.com/office/drawing/2014/main" id="{B03B0D77-8E1D-4CC4-9553-C0552972FEB1}"/>
              </a:ext>
            </a:extLst>
          </p:cNvPr>
          <p:cNvSpPr txBox="1"/>
          <p:nvPr/>
        </p:nvSpPr>
        <p:spPr>
          <a:xfrm>
            <a:off x="3039035" y="1078673"/>
            <a:ext cx="8772273" cy="461665"/>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سهم گروههای مختلف سنی مادران از موالید </a:t>
            </a:r>
          </a:p>
        </p:txBody>
      </p:sp>
      <p:graphicFrame>
        <p:nvGraphicFramePr>
          <p:cNvPr id="5" name="Table 4">
            <a:extLst>
              <a:ext uri="{FF2B5EF4-FFF2-40B4-BE49-F238E27FC236}">
                <a16:creationId xmlns:a16="http://schemas.microsoft.com/office/drawing/2014/main" id="{04E12D72-42F0-495E-9695-E6864BD2C20C}"/>
              </a:ext>
            </a:extLst>
          </p:cNvPr>
          <p:cNvGraphicFramePr>
            <a:graphicFrameLocks noGrp="1"/>
          </p:cNvGraphicFramePr>
          <p:nvPr/>
        </p:nvGraphicFramePr>
        <p:xfrm>
          <a:off x="807498" y="4397341"/>
          <a:ext cx="10827725" cy="2305356"/>
        </p:xfrm>
        <a:graphic>
          <a:graphicData uri="http://schemas.openxmlformats.org/drawingml/2006/table">
            <a:tbl>
              <a:tblPr rtl="1" firstRow="1" firstCol="1" bandRow="1">
                <a:tableStyleId>{5C22544A-7EE6-4342-B048-85BDC9FD1C3A}</a:tableStyleId>
              </a:tblPr>
              <a:tblGrid>
                <a:gridCol w="1707748">
                  <a:extLst>
                    <a:ext uri="{9D8B030D-6E8A-4147-A177-3AD203B41FA5}">
                      <a16:colId xmlns:a16="http://schemas.microsoft.com/office/drawing/2014/main" val="613837495"/>
                    </a:ext>
                  </a:extLst>
                </a:gridCol>
                <a:gridCol w="1125834">
                  <a:extLst>
                    <a:ext uri="{9D8B030D-6E8A-4147-A177-3AD203B41FA5}">
                      <a16:colId xmlns:a16="http://schemas.microsoft.com/office/drawing/2014/main" val="3221203974"/>
                    </a:ext>
                  </a:extLst>
                </a:gridCol>
                <a:gridCol w="1126919">
                  <a:extLst>
                    <a:ext uri="{9D8B030D-6E8A-4147-A177-3AD203B41FA5}">
                      <a16:colId xmlns:a16="http://schemas.microsoft.com/office/drawing/2014/main" val="4015092454"/>
                    </a:ext>
                  </a:extLst>
                </a:gridCol>
                <a:gridCol w="1126919">
                  <a:extLst>
                    <a:ext uri="{9D8B030D-6E8A-4147-A177-3AD203B41FA5}">
                      <a16:colId xmlns:a16="http://schemas.microsoft.com/office/drawing/2014/main" val="2355125796"/>
                    </a:ext>
                  </a:extLst>
                </a:gridCol>
                <a:gridCol w="1126919">
                  <a:extLst>
                    <a:ext uri="{9D8B030D-6E8A-4147-A177-3AD203B41FA5}">
                      <a16:colId xmlns:a16="http://schemas.microsoft.com/office/drawing/2014/main" val="3779556809"/>
                    </a:ext>
                  </a:extLst>
                </a:gridCol>
                <a:gridCol w="1126919">
                  <a:extLst>
                    <a:ext uri="{9D8B030D-6E8A-4147-A177-3AD203B41FA5}">
                      <a16:colId xmlns:a16="http://schemas.microsoft.com/office/drawing/2014/main" val="584974729"/>
                    </a:ext>
                  </a:extLst>
                </a:gridCol>
                <a:gridCol w="1125834">
                  <a:extLst>
                    <a:ext uri="{9D8B030D-6E8A-4147-A177-3AD203B41FA5}">
                      <a16:colId xmlns:a16="http://schemas.microsoft.com/office/drawing/2014/main" val="2651726029"/>
                    </a:ext>
                  </a:extLst>
                </a:gridCol>
                <a:gridCol w="1125834">
                  <a:extLst>
                    <a:ext uri="{9D8B030D-6E8A-4147-A177-3AD203B41FA5}">
                      <a16:colId xmlns:a16="http://schemas.microsoft.com/office/drawing/2014/main" val="2409526081"/>
                    </a:ext>
                  </a:extLst>
                </a:gridCol>
                <a:gridCol w="1234799">
                  <a:extLst>
                    <a:ext uri="{9D8B030D-6E8A-4147-A177-3AD203B41FA5}">
                      <a16:colId xmlns:a16="http://schemas.microsoft.com/office/drawing/2014/main" val="1189733534"/>
                    </a:ext>
                  </a:extLst>
                </a:gridCol>
              </a:tblGrid>
              <a:tr h="1110604">
                <a:tc>
                  <a:txBody>
                    <a:bodyPr/>
                    <a:lstStyle/>
                    <a:p>
                      <a:pPr marL="0" marR="0" algn="ctr" rtl="1">
                        <a:lnSpc>
                          <a:spcPct val="107000"/>
                        </a:lnSpc>
                        <a:spcBef>
                          <a:spcPts val="600"/>
                        </a:spcBef>
                        <a:spcAft>
                          <a:spcPts val="1400"/>
                        </a:spcAft>
                      </a:pPr>
                      <a:r>
                        <a:rPr lang="fa-IR" sz="1600" b="1" dirty="0">
                          <a:effectLst/>
                          <a:cs typeface="B Nazanin" panose="00000400000000000000" pitchFamily="2" charset="-78"/>
                        </a:rPr>
                        <a:t>گروه سنی زنان زایمان کرده</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50000"/>
                      </a:schemeClr>
                    </a:solidFill>
                  </a:tcPr>
                </a:tc>
                <a:tc>
                  <a:txBody>
                    <a:bodyPr/>
                    <a:lstStyle/>
                    <a:p>
                      <a:pPr marL="0" marR="0" algn="ctr" rtl="1">
                        <a:lnSpc>
                          <a:spcPct val="107000"/>
                        </a:lnSpc>
                        <a:spcBef>
                          <a:spcPts val="600"/>
                        </a:spcBef>
                        <a:spcAft>
                          <a:spcPts val="1400"/>
                        </a:spcAft>
                      </a:pPr>
                      <a:r>
                        <a:rPr lang="fa-IR" sz="1800" b="1" dirty="0">
                          <a:effectLst/>
                          <a:cs typeface="B Nazanin" panose="00000400000000000000" pitchFamily="2" charset="-78"/>
                        </a:rPr>
                        <a:t>15-19 سال</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50000"/>
                      </a:schemeClr>
                    </a:solidFill>
                  </a:tcPr>
                </a:tc>
                <a:tc>
                  <a:txBody>
                    <a:bodyPr/>
                    <a:lstStyle/>
                    <a:p>
                      <a:pPr marL="0" marR="0" algn="ctr" rtl="1">
                        <a:lnSpc>
                          <a:spcPct val="107000"/>
                        </a:lnSpc>
                        <a:spcBef>
                          <a:spcPts val="600"/>
                        </a:spcBef>
                        <a:spcAft>
                          <a:spcPts val="1400"/>
                        </a:spcAft>
                      </a:pPr>
                      <a:r>
                        <a:rPr lang="fa-IR" sz="1800" b="1" dirty="0">
                          <a:effectLst/>
                          <a:cs typeface="B Nazanin" panose="00000400000000000000" pitchFamily="2" charset="-78"/>
                        </a:rPr>
                        <a:t>20-24 سال</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50000"/>
                      </a:schemeClr>
                    </a:solidFill>
                  </a:tcPr>
                </a:tc>
                <a:tc>
                  <a:txBody>
                    <a:bodyPr/>
                    <a:lstStyle/>
                    <a:p>
                      <a:pPr marL="0" marR="0" algn="ctr" rtl="1">
                        <a:lnSpc>
                          <a:spcPct val="107000"/>
                        </a:lnSpc>
                        <a:spcBef>
                          <a:spcPts val="600"/>
                        </a:spcBef>
                        <a:spcAft>
                          <a:spcPts val="1400"/>
                        </a:spcAft>
                      </a:pPr>
                      <a:r>
                        <a:rPr lang="fa-IR" sz="1800" b="1" dirty="0">
                          <a:effectLst/>
                          <a:cs typeface="B Nazanin" panose="00000400000000000000" pitchFamily="2" charset="-78"/>
                        </a:rPr>
                        <a:t>25-29 سال</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50000"/>
                      </a:schemeClr>
                    </a:solidFill>
                  </a:tcPr>
                </a:tc>
                <a:tc>
                  <a:txBody>
                    <a:bodyPr/>
                    <a:lstStyle/>
                    <a:p>
                      <a:pPr marL="0" marR="0" algn="ctr" rtl="1">
                        <a:lnSpc>
                          <a:spcPct val="107000"/>
                        </a:lnSpc>
                        <a:spcBef>
                          <a:spcPts val="600"/>
                        </a:spcBef>
                        <a:spcAft>
                          <a:spcPts val="1400"/>
                        </a:spcAft>
                      </a:pPr>
                      <a:r>
                        <a:rPr lang="fa-IR" sz="1800" b="1" dirty="0">
                          <a:effectLst/>
                          <a:cs typeface="B Nazanin" panose="00000400000000000000" pitchFamily="2" charset="-78"/>
                        </a:rPr>
                        <a:t>30-34 سال</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50000"/>
                      </a:schemeClr>
                    </a:solidFill>
                  </a:tcPr>
                </a:tc>
                <a:tc>
                  <a:txBody>
                    <a:bodyPr/>
                    <a:lstStyle/>
                    <a:p>
                      <a:pPr marL="0" marR="0" algn="ctr" rtl="1">
                        <a:lnSpc>
                          <a:spcPct val="107000"/>
                        </a:lnSpc>
                        <a:spcBef>
                          <a:spcPts val="600"/>
                        </a:spcBef>
                        <a:spcAft>
                          <a:spcPts val="1400"/>
                        </a:spcAft>
                      </a:pPr>
                      <a:r>
                        <a:rPr lang="fa-IR" sz="1800" b="1" dirty="0">
                          <a:effectLst/>
                          <a:cs typeface="B Nazanin" panose="00000400000000000000" pitchFamily="2" charset="-78"/>
                        </a:rPr>
                        <a:t>35-39 سال</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50000"/>
                      </a:schemeClr>
                    </a:solidFill>
                  </a:tcPr>
                </a:tc>
                <a:tc>
                  <a:txBody>
                    <a:bodyPr/>
                    <a:lstStyle/>
                    <a:p>
                      <a:pPr marL="0" marR="0" algn="ctr" rtl="1">
                        <a:lnSpc>
                          <a:spcPct val="107000"/>
                        </a:lnSpc>
                        <a:spcBef>
                          <a:spcPts val="600"/>
                        </a:spcBef>
                        <a:spcAft>
                          <a:spcPts val="1400"/>
                        </a:spcAft>
                      </a:pPr>
                      <a:r>
                        <a:rPr lang="fa-IR" sz="1800" b="1" dirty="0">
                          <a:effectLst/>
                          <a:cs typeface="B Nazanin" panose="00000400000000000000" pitchFamily="2" charset="-78"/>
                        </a:rPr>
                        <a:t>40-44 سال</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50000"/>
                      </a:schemeClr>
                    </a:solidFill>
                  </a:tcPr>
                </a:tc>
                <a:tc>
                  <a:txBody>
                    <a:bodyPr/>
                    <a:lstStyle/>
                    <a:p>
                      <a:pPr marL="0" marR="0" algn="ctr" rtl="1">
                        <a:lnSpc>
                          <a:spcPct val="107000"/>
                        </a:lnSpc>
                        <a:spcBef>
                          <a:spcPts val="600"/>
                        </a:spcBef>
                        <a:spcAft>
                          <a:spcPts val="1400"/>
                        </a:spcAft>
                      </a:pPr>
                      <a:r>
                        <a:rPr lang="fa-IR" sz="1800" b="1" dirty="0">
                          <a:effectLst/>
                          <a:cs typeface="B Nazanin" panose="00000400000000000000" pitchFamily="2" charset="-78"/>
                        </a:rPr>
                        <a:t>45-49 سال</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50000"/>
                      </a:schemeClr>
                    </a:solidFill>
                  </a:tcPr>
                </a:tc>
                <a:tc>
                  <a:txBody>
                    <a:bodyPr/>
                    <a:lstStyle/>
                    <a:p>
                      <a:pPr marL="0" marR="0" algn="ctr" rtl="1">
                        <a:lnSpc>
                          <a:spcPct val="107000"/>
                        </a:lnSpc>
                        <a:spcBef>
                          <a:spcPts val="600"/>
                        </a:spcBef>
                        <a:spcAft>
                          <a:spcPts val="1400"/>
                        </a:spcAft>
                      </a:pPr>
                      <a:r>
                        <a:rPr lang="fa-IR" sz="1800" b="1" dirty="0">
                          <a:effectLst/>
                          <a:cs typeface="B Nazanin" panose="00000400000000000000" pitchFamily="2" charset="-78"/>
                        </a:rPr>
                        <a:t>50-54 سال</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50000"/>
                      </a:schemeClr>
                    </a:solidFill>
                  </a:tcPr>
                </a:tc>
                <a:extLst>
                  <a:ext uri="{0D108BD9-81ED-4DB2-BD59-A6C34878D82A}">
                    <a16:rowId xmlns:a16="http://schemas.microsoft.com/office/drawing/2014/main" val="3541144420"/>
                  </a:ext>
                </a:extLst>
              </a:tr>
              <a:tr h="401398">
                <a:tc rowSpan="2">
                  <a:txBody>
                    <a:bodyPr/>
                    <a:lstStyle/>
                    <a:p>
                      <a:pPr marL="0" marR="0" algn="ctr" rtl="1">
                        <a:lnSpc>
                          <a:spcPct val="107000"/>
                        </a:lnSpc>
                        <a:spcBef>
                          <a:spcPts val="600"/>
                        </a:spcBef>
                        <a:spcAft>
                          <a:spcPts val="1400"/>
                        </a:spcAft>
                      </a:pPr>
                      <a:r>
                        <a:rPr lang="fa-IR" sz="2500" b="1" dirty="0">
                          <a:effectLst/>
                          <a:cs typeface="B Nazanin" panose="00000400000000000000" pitchFamily="2" charset="-78"/>
                        </a:rPr>
                        <a:t>سهم از کل ولادتها</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50000"/>
                      </a:schemeClr>
                    </a:solidFill>
                  </a:tcPr>
                </a:tc>
                <a:tc>
                  <a:txBody>
                    <a:bodyPr/>
                    <a:lstStyle/>
                    <a:p>
                      <a:pPr marL="0" marR="0" algn="ctr" rtl="1">
                        <a:lnSpc>
                          <a:spcPct val="107000"/>
                        </a:lnSpc>
                        <a:spcBef>
                          <a:spcPts val="600"/>
                        </a:spcBef>
                        <a:spcAft>
                          <a:spcPts val="1400"/>
                        </a:spcAft>
                      </a:pPr>
                      <a:r>
                        <a:rPr lang="fa-IR" sz="2500" b="1">
                          <a:effectLst/>
                          <a:cs typeface="B Nazanin" panose="00000400000000000000" pitchFamily="2" charset="-78"/>
                        </a:rPr>
                        <a:t>5.69%</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600"/>
                        </a:spcBef>
                        <a:spcAft>
                          <a:spcPts val="1400"/>
                        </a:spcAft>
                      </a:pPr>
                      <a:r>
                        <a:rPr lang="fa-IR" sz="2500" b="1">
                          <a:effectLst/>
                          <a:cs typeface="B Nazanin" panose="00000400000000000000" pitchFamily="2" charset="-78"/>
                        </a:rPr>
                        <a:t>17.03%</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600"/>
                        </a:spcBef>
                        <a:spcAft>
                          <a:spcPts val="1400"/>
                        </a:spcAft>
                      </a:pPr>
                      <a:r>
                        <a:rPr lang="fa-IR" sz="2500" b="1" dirty="0">
                          <a:effectLst/>
                          <a:cs typeface="B Nazanin" panose="00000400000000000000" pitchFamily="2" charset="-78"/>
                        </a:rPr>
                        <a:t>23.02%</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600"/>
                        </a:spcBef>
                        <a:spcAft>
                          <a:spcPts val="1400"/>
                        </a:spcAft>
                      </a:pPr>
                      <a:r>
                        <a:rPr lang="fa-IR" sz="2500" b="1">
                          <a:effectLst/>
                          <a:cs typeface="B Nazanin" panose="00000400000000000000" pitchFamily="2" charset="-78"/>
                        </a:rPr>
                        <a:t>26.00%</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600"/>
                        </a:spcBef>
                        <a:spcAft>
                          <a:spcPts val="1400"/>
                        </a:spcAft>
                      </a:pPr>
                      <a:r>
                        <a:rPr lang="fa-IR" sz="2500" b="1">
                          <a:effectLst/>
                          <a:cs typeface="B Nazanin" panose="00000400000000000000" pitchFamily="2" charset="-78"/>
                        </a:rPr>
                        <a:t>20.75%</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600"/>
                        </a:spcBef>
                        <a:spcAft>
                          <a:spcPts val="1400"/>
                        </a:spcAft>
                      </a:pPr>
                      <a:r>
                        <a:rPr lang="fa-IR" sz="2500" b="1">
                          <a:effectLst/>
                          <a:cs typeface="B Nazanin" panose="00000400000000000000" pitchFamily="2" charset="-78"/>
                        </a:rPr>
                        <a:t>6.77%</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600"/>
                        </a:spcBef>
                        <a:spcAft>
                          <a:spcPts val="1400"/>
                        </a:spcAft>
                      </a:pPr>
                      <a:r>
                        <a:rPr lang="fa-IR" sz="2500" b="1">
                          <a:effectLst/>
                          <a:cs typeface="B Nazanin" panose="00000400000000000000" pitchFamily="2" charset="-78"/>
                        </a:rPr>
                        <a:t>0.64%</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600"/>
                        </a:spcBef>
                        <a:spcAft>
                          <a:spcPts val="1400"/>
                        </a:spcAft>
                      </a:pPr>
                      <a:r>
                        <a:rPr lang="fa-IR" sz="2500" b="1">
                          <a:effectLst/>
                          <a:cs typeface="B Nazanin" panose="00000400000000000000" pitchFamily="2" charset="-78"/>
                        </a:rPr>
                        <a:t>0.06%</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2903773590"/>
                  </a:ext>
                </a:extLst>
              </a:tr>
              <a:tr h="787082">
                <a:tc vMerge="1">
                  <a:txBody>
                    <a:bodyPr/>
                    <a:lstStyle/>
                    <a:p>
                      <a:pPr rtl="1"/>
                      <a:endParaRPr lang="fa-IR"/>
                    </a:p>
                  </a:txBody>
                  <a:tcPr/>
                </a:tc>
                <a:tc>
                  <a:txBody>
                    <a:bodyPr/>
                    <a:lstStyle/>
                    <a:p>
                      <a:pPr marL="0" marR="0" algn="ctr" rtl="1">
                        <a:lnSpc>
                          <a:spcPct val="107000"/>
                        </a:lnSpc>
                        <a:spcBef>
                          <a:spcPts val="600"/>
                        </a:spcBef>
                        <a:spcAft>
                          <a:spcPts val="1400"/>
                        </a:spcAft>
                      </a:pPr>
                      <a:r>
                        <a:rPr lang="fa-IR" sz="2500" b="1" dirty="0">
                          <a:effectLst/>
                          <a:cs typeface="B Nazanin" panose="00000400000000000000" pitchFamily="2" charset="-78"/>
                        </a:rPr>
                        <a:t>5.69%</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40000"/>
                        <a:lumOff val="60000"/>
                      </a:schemeClr>
                    </a:solidFill>
                  </a:tcPr>
                </a:tc>
                <a:tc gridSpan="4">
                  <a:txBody>
                    <a:bodyPr/>
                    <a:lstStyle/>
                    <a:p>
                      <a:pPr marL="0" marR="0" algn="ctr" rtl="1">
                        <a:lnSpc>
                          <a:spcPct val="107000"/>
                        </a:lnSpc>
                        <a:spcBef>
                          <a:spcPts val="600"/>
                        </a:spcBef>
                        <a:spcAft>
                          <a:spcPts val="1400"/>
                        </a:spcAft>
                      </a:pPr>
                      <a:r>
                        <a:rPr lang="fa-IR" sz="2500" b="1" dirty="0">
                          <a:effectLst/>
                          <a:cs typeface="B Nazanin" panose="00000400000000000000" pitchFamily="2" charset="-78"/>
                        </a:rPr>
                        <a:t>86.8%</a:t>
                      </a:r>
                    </a:p>
                  </a:txBody>
                  <a:tcPr marL="68580" marR="68580" marT="0" marB="0" anchor="ctr">
                    <a:solidFill>
                      <a:schemeClr val="accent1">
                        <a:lumMod val="40000"/>
                        <a:lumOff val="60000"/>
                      </a:schemeClr>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3">
                  <a:txBody>
                    <a:bodyPr/>
                    <a:lstStyle/>
                    <a:p>
                      <a:pPr marL="0" marR="0" algn="ctr" rtl="1">
                        <a:lnSpc>
                          <a:spcPct val="107000"/>
                        </a:lnSpc>
                        <a:spcBef>
                          <a:spcPts val="600"/>
                        </a:spcBef>
                        <a:spcAft>
                          <a:spcPts val="1400"/>
                        </a:spcAft>
                      </a:pPr>
                      <a:r>
                        <a:rPr lang="fa-IR" sz="2500" b="1" dirty="0">
                          <a:effectLst/>
                          <a:cs typeface="B Nazanin" panose="00000400000000000000" pitchFamily="2" charset="-78"/>
                        </a:rPr>
                        <a:t>7.47%</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1">
                        <a:lumMod val="40000"/>
                        <a:lumOff val="60000"/>
                      </a:schemeClr>
                    </a:solidFill>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721691405"/>
                  </a:ext>
                </a:extLst>
              </a:tr>
            </a:tbl>
          </a:graphicData>
        </a:graphic>
      </p:graphicFrame>
    </p:spTree>
    <p:extLst>
      <p:ext uri="{BB962C8B-B14F-4D97-AF65-F5344CB8AC3E}">
        <p14:creationId xmlns:p14="http://schemas.microsoft.com/office/powerpoint/2010/main" val="1322409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386C74-3A91-452B-BB1D-456C79CC7795}"/>
              </a:ext>
            </a:extLst>
          </p:cNvPr>
          <p:cNvSpPr>
            <a:spLocks noGrp="1"/>
          </p:cNvSpPr>
          <p:nvPr>
            <p:ph idx="1"/>
          </p:nvPr>
        </p:nvSpPr>
        <p:spPr>
          <a:xfrm>
            <a:off x="6588345" y="1206419"/>
            <a:ext cx="5285619" cy="2466899"/>
          </a:xfrm>
        </p:spPr>
        <p:txBody>
          <a:bodyPr>
            <a:normAutofit fontScale="92500" lnSpcReduction="10000"/>
          </a:bodyPr>
          <a:lstStyle/>
          <a:p>
            <a:pPr algn="just" rtl="1"/>
            <a:r>
              <a:rPr lang="fa-IR" sz="2400" b="1" dirty="0">
                <a:latin typeface="Calibri" panose="020F0502020204030204" pitchFamily="34" charset="0"/>
                <a:ea typeface="Calibri" panose="020F0502020204030204" pitchFamily="34" charset="0"/>
                <a:cs typeface="B Nazanin" panose="00000400000000000000" pitchFamily="2" charset="-78"/>
              </a:rPr>
              <a:t>تعداد زنان متاهل در سن باروری همواره افزایشی بوده است.</a:t>
            </a:r>
          </a:p>
          <a:p>
            <a:pPr algn="just" rtl="1"/>
            <a:r>
              <a:rPr lang="fa-IR" sz="2400" b="1" dirty="0">
                <a:latin typeface="Calibri" panose="020F0502020204030204" pitchFamily="34" charset="0"/>
                <a:ea typeface="Calibri" panose="020F0502020204030204" pitchFamily="34" charset="0"/>
                <a:cs typeface="B Nazanin" panose="00000400000000000000" pitchFamily="2" charset="-78"/>
              </a:rPr>
              <a:t>از سال 1394 تعداد موالید کاهشی شده است</a:t>
            </a:r>
          </a:p>
          <a:p>
            <a:pPr algn="just" rtl="1"/>
            <a:r>
              <a:rPr lang="fa-IR" sz="2400" b="1" dirty="0">
                <a:latin typeface="Calibri" panose="020F0502020204030204" pitchFamily="34" charset="0"/>
                <a:ea typeface="Calibri" panose="020F0502020204030204" pitchFamily="34" charset="0"/>
                <a:cs typeface="B Nazanin" panose="00000400000000000000" pitchFamily="2" charset="-78"/>
              </a:rPr>
              <a:t>زنان متاهل 20-39سال هم از سال 1395 روند کاهشی پیدا کردند.</a:t>
            </a:r>
          </a:p>
          <a:p>
            <a:pPr algn="just" rtl="1"/>
            <a:r>
              <a:rPr lang="fa-IR" sz="2400" b="1" dirty="0">
                <a:latin typeface="Calibri" panose="020F0502020204030204" pitchFamily="34" charset="0"/>
                <a:ea typeface="Calibri" panose="020F0502020204030204" pitchFamily="34" charset="0"/>
                <a:cs typeface="B Nazanin" panose="00000400000000000000" pitchFamily="2" charset="-78"/>
              </a:rPr>
              <a:t>روند کاهش مواید بیشتر متاثر از تعداد زنان متاهل 20-39 ساله است.</a:t>
            </a:r>
          </a:p>
        </p:txBody>
      </p:sp>
      <p:graphicFrame>
        <p:nvGraphicFramePr>
          <p:cNvPr id="11" name="Chart 10">
            <a:extLst>
              <a:ext uri="{FF2B5EF4-FFF2-40B4-BE49-F238E27FC236}">
                <a16:creationId xmlns:a16="http://schemas.microsoft.com/office/drawing/2014/main" id="{0A59B930-4DF7-4CC7-B173-A8FA72210066}"/>
              </a:ext>
            </a:extLst>
          </p:cNvPr>
          <p:cNvGraphicFramePr/>
          <p:nvPr/>
        </p:nvGraphicFramePr>
        <p:xfrm>
          <a:off x="6048186" y="3861080"/>
          <a:ext cx="6060332" cy="3633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1141C7FA-64EC-4D58-996D-429C36C01EA1}"/>
              </a:ext>
            </a:extLst>
          </p:cNvPr>
          <p:cNvGraphicFramePr/>
          <p:nvPr/>
        </p:nvGraphicFramePr>
        <p:xfrm>
          <a:off x="185529" y="3861080"/>
          <a:ext cx="5862658" cy="36330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94B09201-637D-48AC-A24B-4AB14A73C6AC}"/>
              </a:ext>
            </a:extLst>
          </p:cNvPr>
          <p:cNvGraphicFramePr/>
          <p:nvPr/>
        </p:nvGraphicFramePr>
        <p:xfrm>
          <a:off x="185529" y="201448"/>
          <a:ext cx="5862657" cy="366145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9DF12135-AF4F-4987-A746-360280F05019}"/>
              </a:ext>
            </a:extLst>
          </p:cNvPr>
          <p:cNvSpPr txBox="1"/>
          <p:nvPr/>
        </p:nvSpPr>
        <p:spPr>
          <a:xfrm>
            <a:off x="4210956" y="281227"/>
            <a:ext cx="7663008" cy="461665"/>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تغییرات موالید و نسبت آن با تعداد زنان متاهل</a:t>
            </a:r>
          </a:p>
        </p:txBody>
      </p:sp>
    </p:spTree>
    <p:extLst>
      <p:ext uri="{BB962C8B-B14F-4D97-AF65-F5344CB8AC3E}">
        <p14:creationId xmlns:p14="http://schemas.microsoft.com/office/powerpoint/2010/main" val="31967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F0CE-0D67-4FB2-BB25-13A5BEA998D2}"/>
              </a:ext>
            </a:extLst>
          </p:cNvPr>
          <p:cNvSpPr>
            <a:spLocks noGrp="1"/>
          </p:cNvSpPr>
          <p:nvPr>
            <p:ph type="title"/>
          </p:nvPr>
        </p:nvSpPr>
        <p:spPr>
          <a:xfrm>
            <a:off x="0" y="2999039"/>
            <a:ext cx="9961419" cy="1325563"/>
          </a:xfrm>
          <a:solidFill>
            <a:schemeClr val="accent1">
              <a:lumMod val="40000"/>
              <a:lumOff val="60000"/>
            </a:schemeClr>
          </a:solidFill>
        </p:spPr>
        <p:txBody>
          <a:bodyPr/>
          <a:lstStyle/>
          <a:p>
            <a:pPr algn="ctr" rtl="1"/>
            <a:r>
              <a:rPr lang="fa-IR" dirty="0">
                <a:solidFill>
                  <a:schemeClr val="accent1">
                    <a:lumMod val="50000"/>
                  </a:schemeClr>
                </a:solidFill>
                <a:effectLst>
                  <a:glow rad="101600">
                    <a:schemeClr val="bg1">
                      <a:alpha val="60000"/>
                    </a:schemeClr>
                  </a:glow>
                </a:effectLst>
                <a:cs typeface="B Titr" panose="00000700000000000000" pitchFamily="2" charset="-78"/>
              </a:rPr>
              <a:t>دستاوردهای اصلی قانون حمایت از خانواده و جوانی جمعیت</a:t>
            </a:r>
          </a:p>
        </p:txBody>
      </p:sp>
    </p:spTree>
    <p:extLst>
      <p:ext uri="{BB962C8B-B14F-4D97-AF65-F5344CB8AC3E}">
        <p14:creationId xmlns:p14="http://schemas.microsoft.com/office/powerpoint/2010/main" val="585385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29148F52-FDA3-43E5-9FA8-AB3B5D24CBAF}"/>
              </a:ext>
            </a:extLst>
          </p:cNvPr>
          <p:cNvSpPr>
            <a:spLocks noGrp="1"/>
          </p:cNvSpPr>
          <p:nvPr>
            <p:ph type="title"/>
          </p:nvPr>
        </p:nvSpPr>
        <p:spPr>
          <a:xfrm>
            <a:off x="6808494" y="599448"/>
            <a:ext cx="5164369" cy="1325563"/>
          </a:xfrm>
        </p:spPr>
        <p:txBody>
          <a:bodyPr/>
          <a:lstStyle/>
          <a:p>
            <a:pPr algn="r" rtl="1"/>
            <a:r>
              <a:rPr lang="fa-IR" sz="2400" dirty="0">
                <a:solidFill>
                  <a:srgbClr val="0070C0"/>
                </a:solidFill>
                <a:latin typeface="+mn-lt"/>
                <a:ea typeface="+mn-ea"/>
                <a:cs typeface="B Titr" panose="00000700000000000000" pitchFamily="2" charset="-78"/>
              </a:rPr>
              <a:t>الف) تغییر مثبت در الگوی فرزندان سوم به بعد</a:t>
            </a:r>
          </a:p>
        </p:txBody>
      </p:sp>
      <p:graphicFrame>
        <p:nvGraphicFramePr>
          <p:cNvPr id="22" name="Chart 21">
            <a:extLst>
              <a:ext uri="{FF2B5EF4-FFF2-40B4-BE49-F238E27FC236}">
                <a16:creationId xmlns:a16="http://schemas.microsoft.com/office/drawing/2014/main" id="{9348561D-A58C-4646-B138-327EA911300B}"/>
              </a:ext>
            </a:extLst>
          </p:cNvPr>
          <p:cNvGraphicFramePr/>
          <p:nvPr>
            <p:extLst>
              <p:ext uri="{D42A27DB-BD31-4B8C-83A1-F6EECF244321}">
                <p14:modId xmlns:p14="http://schemas.microsoft.com/office/powerpoint/2010/main" val="1345949184"/>
              </p:ext>
            </p:extLst>
          </p:nvPr>
        </p:nvGraphicFramePr>
        <p:xfrm>
          <a:off x="1282808" y="998071"/>
          <a:ext cx="5297286" cy="5907501"/>
        </p:xfrm>
        <a:graphic>
          <a:graphicData uri="http://schemas.openxmlformats.org/drawingml/2006/chart">
            <c:chart xmlns:c="http://schemas.openxmlformats.org/drawingml/2006/chart" xmlns:r="http://schemas.openxmlformats.org/officeDocument/2006/relationships" r:id="rId2"/>
          </a:graphicData>
        </a:graphic>
      </p:graphicFrame>
      <p:sp>
        <p:nvSpPr>
          <p:cNvPr id="23" name="Content Placeholder 2">
            <a:extLst>
              <a:ext uri="{FF2B5EF4-FFF2-40B4-BE49-F238E27FC236}">
                <a16:creationId xmlns:a16="http://schemas.microsoft.com/office/drawing/2014/main" id="{9BEC7971-CDF3-42A5-B601-1BB3B52A2F92}"/>
              </a:ext>
            </a:extLst>
          </p:cNvPr>
          <p:cNvSpPr>
            <a:spLocks noGrp="1"/>
          </p:cNvSpPr>
          <p:nvPr>
            <p:ph idx="1"/>
          </p:nvPr>
        </p:nvSpPr>
        <p:spPr>
          <a:xfrm>
            <a:off x="7146298" y="1971605"/>
            <a:ext cx="4542879" cy="4357449"/>
          </a:xfrm>
        </p:spPr>
        <p:txBody>
          <a:bodyPr>
            <a:noAutofit/>
          </a:bodyPr>
          <a:lstStyle/>
          <a:p>
            <a:pPr algn="just" rtl="1"/>
            <a:r>
              <a:rPr lang="fa-IR" sz="2201" b="1" dirty="0">
                <a:latin typeface="Calibri" panose="020F0502020204030204" pitchFamily="34" charset="0"/>
                <a:cs typeface="B Nazanin" panose="00000400000000000000" pitchFamily="2" charset="-78"/>
              </a:rPr>
              <a:t>برای جلوگیری از پیری جمعیت، الگوی تک فرزندی و دو فرزندی رهاورد تنظیم خانواده حتما باید به الگوی سه فرزند و بیشتر تغییر مسیر دهد. </a:t>
            </a:r>
          </a:p>
          <a:p>
            <a:pPr algn="just" rtl="1"/>
            <a:r>
              <a:rPr lang="fa-IR" sz="2201" b="1" dirty="0">
                <a:latin typeface="Calibri" panose="020F0502020204030204" pitchFamily="34" charset="0"/>
                <a:cs typeface="B Nazanin" panose="00000400000000000000" pitchFamily="2" charset="-78"/>
              </a:rPr>
              <a:t>علیرغم وجود روند کاهشی در آمار موالید، تغییر تدریجی گفتمان فرزندآوری ناشی از تاکید مقام معظم رهبری و در وهله بعد متاثر از تلاشهای مختلف حاکمیت و گروههای مردمی از جمله قانون جوانی جمعیت، منجر به روند افزایشی فرزندان سوم، چهارم و پنجم به بعد پس از قانون شد. به نحویکه درصد فرزندان سوم به بعد از حدود 18% در سال 1399 به حدود 27% در سال 1403 رسید. (رشد50% بعد از قانون)</a:t>
            </a:r>
          </a:p>
        </p:txBody>
      </p:sp>
    </p:spTree>
    <p:extLst>
      <p:ext uri="{BB962C8B-B14F-4D97-AF65-F5344CB8AC3E}">
        <p14:creationId xmlns:p14="http://schemas.microsoft.com/office/powerpoint/2010/main" val="4250924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E4B23E5-352E-4BA3-ACAA-E572AB49304F}"/>
              </a:ext>
            </a:extLst>
          </p:cNvPr>
          <p:cNvGraphicFramePr/>
          <p:nvPr>
            <p:extLst>
              <p:ext uri="{D42A27DB-BD31-4B8C-83A1-F6EECF244321}">
                <p14:modId xmlns:p14="http://schemas.microsoft.com/office/powerpoint/2010/main" val="1293593519"/>
              </p:ext>
            </p:extLst>
          </p:nvPr>
        </p:nvGraphicFramePr>
        <p:xfrm>
          <a:off x="-702525" y="623191"/>
          <a:ext cx="7085853" cy="69895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BE1A7B5D-EBE1-4C37-94B3-01846476B702}"/>
              </a:ext>
            </a:extLst>
          </p:cNvPr>
          <p:cNvGraphicFramePr/>
          <p:nvPr>
            <p:extLst>
              <p:ext uri="{D42A27DB-BD31-4B8C-83A1-F6EECF244321}">
                <p14:modId xmlns:p14="http://schemas.microsoft.com/office/powerpoint/2010/main" val="750506403"/>
              </p:ext>
            </p:extLst>
          </p:nvPr>
        </p:nvGraphicFramePr>
        <p:xfrm>
          <a:off x="7437508" y="1391218"/>
          <a:ext cx="3890568" cy="477002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F95732A9-190D-4D09-AE4C-489FFD5BE3D3}"/>
              </a:ext>
            </a:extLst>
          </p:cNvPr>
          <p:cNvSpPr txBox="1"/>
          <p:nvPr/>
        </p:nvSpPr>
        <p:spPr>
          <a:xfrm>
            <a:off x="4001895" y="322770"/>
            <a:ext cx="7663008" cy="461665"/>
          </a:xfrm>
          <a:prstGeom prst="rect">
            <a:avLst/>
          </a:prstGeom>
          <a:noFill/>
        </p:spPr>
        <p:txBody>
          <a:bodyPr wrap="square" rtlCol="1">
            <a:spAutoFit/>
          </a:bodyPr>
          <a:lstStyle/>
          <a:p>
            <a:pPr algn="r" rtl="1"/>
            <a:r>
              <a:rPr lang="fa-IR" sz="2400" dirty="0">
                <a:solidFill>
                  <a:srgbClr val="0070C0"/>
                </a:solidFill>
                <a:cs typeface="B Titr" panose="00000700000000000000" pitchFamily="2" charset="-78"/>
              </a:rPr>
              <a:t>وضعیت ولادتها از نظر سهم مرتبه ولادت در هر سال</a:t>
            </a:r>
          </a:p>
        </p:txBody>
      </p:sp>
      <p:sp>
        <p:nvSpPr>
          <p:cNvPr id="17" name="TextBox 16">
            <a:extLst>
              <a:ext uri="{FF2B5EF4-FFF2-40B4-BE49-F238E27FC236}">
                <a16:creationId xmlns:a16="http://schemas.microsoft.com/office/drawing/2014/main" id="{D999263A-6BB4-4ACC-81A8-AC077EAE9A54}"/>
              </a:ext>
            </a:extLst>
          </p:cNvPr>
          <p:cNvSpPr txBox="1"/>
          <p:nvPr/>
        </p:nvSpPr>
        <p:spPr>
          <a:xfrm>
            <a:off x="3686579" y="3409002"/>
            <a:ext cx="507623" cy="369460"/>
          </a:xfrm>
          <a:prstGeom prst="rect">
            <a:avLst/>
          </a:prstGeom>
          <a:noFill/>
        </p:spPr>
        <p:txBody>
          <a:bodyPr wrap="square" rtlCol="1">
            <a:spAutoFit/>
          </a:bodyPr>
          <a:lstStyle/>
          <a:p>
            <a:r>
              <a:rPr lang="fa-IR" sz="1801" dirty="0">
                <a:cs typeface="B Nazanin" panose="00000400000000000000" pitchFamily="2" charset="-78"/>
              </a:rPr>
              <a:t>اول</a:t>
            </a:r>
          </a:p>
        </p:txBody>
      </p:sp>
      <p:sp>
        <p:nvSpPr>
          <p:cNvPr id="23" name="TextBox 22">
            <a:extLst>
              <a:ext uri="{FF2B5EF4-FFF2-40B4-BE49-F238E27FC236}">
                <a16:creationId xmlns:a16="http://schemas.microsoft.com/office/drawing/2014/main" id="{FD44A38F-EFA0-4E04-B431-C7FB1F3CE274}"/>
              </a:ext>
            </a:extLst>
          </p:cNvPr>
          <p:cNvSpPr txBox="1"/>
          <p:nvPr/>
        </p:nvSpPr>
        <p:spPr>
          <a:xfrm>
            <a:off x="9977668" y="3136221"/>
            <a:ext cx="507623" cy="369460"/>
          </a:xfrm>
          <a:prstGeom prst="rect">
            <a:avLst/>
          </a:prstGeom>
          <a:noFill/>
        </p:spPr>
        <p:txBody>
          <a:bodyPr wrap="square" rtlCol="1">
            <a:spAutoFit/>
          </a:bodyPr>
          <a:lstStyle/>
          <a:p>
            <a:r>
              <a:rPr lang="fa-IR" sz="1801" dirty="0">
                <a:cs typeface="B Nazanin" panose="00000400000000000000" pitchFamily="2" charset="-78"/>
              </a:rPr>
              <a:t>اول</a:t>
            </a:r>
          </a:p>
        </p:txBody>
      </p:sp>
      <p:sp>
        <p:nvSpPr>
          <p:cNvPr id="25" name="TextBox 16">
            <a:extLst>
              <a:ext uri="{FF2B5EF4-FFF2-40B4-BE49-F238E27FC236}">
                <a16:creationId xmlns:a16="http://schemas.microsoft.com/office/drawing/2014/main" id="{FCB87A5D-DBAE-4B21-9FFA-1D21652D7856}"/>
              </a:ext>
            </a:extLst>
          </p:cNvPr>
          <p:cNvSpPr txBox="1"/>
          <p:nvPr/>
        </p:nvSpPr>
        <p:spPr>
          <a:xfrm rot="2407373">
            <a:off x="8281017" y="3068465"/>
            <a:ext cx="1001092" cy="369332"/>
          </a:xfrm>
          <a:prstGeom prst="rect">
            <a:avLst/>
          </a:prstGeom>
          <a:noFill/>
        </p:spPr>
        <p:txBody>
          <a:bodyPr wrap="square" rtlCol="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a-IR" sz="1800" dirty="0">
                <a:cs typeface="B Nazanin" panose="00000400000000000000" pitchFamily="2" charset="-78"/>
              </a:rPr>
              <a:t>سوم به بعد</a:t>
            </a:r>
          </a:p>
        </p:txBody>
      </p:sp>
      <p:pic>
        <p:nvPicPr>
          <p:cNvPr id="2" name="Picture 1">
            <a:extLst>
              <a:ext uri="{FF2B5EF4-FFF2-40B4-BE49-F238E27FC236}">
                <a16:creationId xmlns:a16="http://schemas.microsoft.com/office/drawing/2014/main" id="{E29E4BAF-D2AB-493F-85EF-597C74B6404B}"/>
              </a:ext>
            </a:extLst>
          </p:cNvPr>
          <p:cNvPicPr>
            <a:picLocks noChangeAspect="1"/>
          </p:cNvPicPr>
          <p:nvPr/>
        </p:nvPicPr>
        <p:blipFill>
          <a:blip r:embed="rId4"/>
          <a:stretch>
            <a:fillRect/>
          </a:stretch>
        </p:blipFill>
        <p:spPr>
          <a:xfrm>
            <a:off x="8630988" y="4445253"/>
            <a:ext cx="652329" cy="493819"/>
          </a:xfrm>
          <a:prstGeom prst="rect">
            <a:avLst/>
          </a:prstGeom>
        </p:spPr>
      </p:pic>
      <p:sp>
        <p:nvSpPr>
          <p:cNvPr id="3" name="Arrow: Right 2">
            <a:extLst>
              <a:ext uri="{FF2B5EF4-FFF2-40B4-BE49-F238E27FC236}">
                <a16:creationId xmlns:a16="http://schemas.microsoft.com/office/drawing/2014/main" id="{9A5E3D30-208A-4FA8-B109-A7655CD2CFE5}"/>
              </a:ext>
            </a:extLst>
          </p:cNvPr>
          <p:cNvSpPr/>
          <p:nvPr/>
        </p:nvSpPr>
        <p:spPr>
          <a:xfrm>
            <a:off x="5521345" y="2351443"/>
            <a:ext cx="1351216" cy="2773856"/>
          </a:xfrm>
          <a:prstGeom prst="rightArrow">
            <a:avLst>
              <a:gd name="adj1" fmla="val 55459"/>
              <a:gd name="adj2" fmla="val 5129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6435993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22889</TotalTime>
  <Words>4755</Words>
  <Application>Microsoft Office PowerPoint</Application>
  <PresentationFormat>Custom</PresentationFormat>
  <Paragraphs>716</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B Nazanin</vt:lpstr>
      <vt:lpstr>Calibri</vt:lpstr>
      <vt:lpstr>Calibri Light</vt:lpstr>
      <vt:lpstr>Narkisim</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دستاوردهای اصلی قانون حمایت از خانواده و جوانی جمعیت</vt:lpstr>
      <vt:lpstr>الف) تغییر مثبت در الگوی فرزندان سوم به بعد</vt:lpstr>
      <vt:lpstr>PowerPoint Presentation</vt:lpstr>
      <vt:lpstr>ب) وضعیت آمار سقط جنین</vt:lpstr>
      <vt:lpstr>PowerPoint Presentation</vt:lpstr>
      <vt:lpstr>PowerPoint Presentation</vt:lpstr>
      <vt:lpstr>PowerPoint Presentation</vt:lpstr>
      <vt:lpstr>وضعیت عملکرد دستگاهها در اجرای  قانون «حمایت از خانواده و جوانی جمعیت»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پیشنهادات</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Ketabchi</dc:creator>
  <cp:lastModifiedBy>E Ketabchi</cp:lastModifiedBy>
  <cp:revision>192</cp:revision>
  <dcterms:created xsi:type="dcterms:W3CDTF">2025-05-21T01:36:44Z</dcterms:created>
  <dcterms:modified xsi:type="dcterms:W3CDTF">2025-11-07T06:38:10Z</dcterms:modified>
</cp:coreProperties>
</file>