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autoCompressPictures="0" embedTrueTypeFonts="true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embeddedFontLst>
    <p:embeddedFont>
      <p:font typeface="Raleway ExtraBold"/>
      <p:regular r:id="rId201314"/>
    </p:embeddedFont>
    <p:embeddedFont>
      <p:font typeface="Raleway Medium"/>
      <p:regular r:id="rId201315"/>
    </p:embeddedFont>
    <p:embeddedFont>
      <p:font typeface="Raleway SemiBold"/>
      <p:regular r:id="rId201316"/>
    </p:embeddedFont>
    <p:embeddedFont>
      <p:font typeface="Raleway Bold"/>
      <p:regular r:id="rId201317"/>
    </p:embeddedFont>
    <p:embeddedFont>
      <p:font typeface="Raleway Black"/>
      <p:regular r:id="rId201318"/>
    </p:embeddedFont>
    <p:embeddedFont>
      <p:font typeface="Raleway Thin"/>
      <p:regular r:id="rId201319"/>
    </p:embeddedFont>
    <p:embeddedFont>
      <p:font typeface="Raleway ExtraLight"/>
      <p:regular r:id="rId201320"/>
    </p:embeddedFont>
    <p:embeddedFont>
      <p:font typeface="Raleway Light"/>
      <p:regular r:id="rId201321"/>
    </p:embeddedFont>
    <p:embeddedFont>
      <p:font typeface="Raleway"/>
      <p:regular r:id="rId201322"/>
    </p:embeddedFont>
    <p:embeddedFont>
      <p:font typeface="Roboto Light"/>
      <p:regular r:id="rId201323"/>
    </p:embeddedFont>
    <p:embeddedFont>
      <p:font typeface="Roboto"/>
      <p:regular r:id="rId201324"/>
    </p:embeddedFont>
    <p:embeddedFont>
      <p:font typeface="Roboto Thin"/>
      <p:regular r:id="rId201325"/>
    </p:embeddedFont>
    <p:embeddedFont>
      <p:font typeface="Roboto ExtraLight"/>
      <p:regular r:id="rId201326"/>
    </p:embeddedFont>
    <p:embeddedFont>
      <p:font typeface="Roboto Medium"/>
      <p:regular r:id="rId201327"/>
    </p:embeddedFont>
    <p:embeddedFont>
      <p:font typeface="Roboto SemiBold"/>
      <p:regular r:id="rId201328"/>
    </p:embeddedFont>
    <p:embeddedFont>
      <p:font typeface="Roboto Bold"/>
      <p:regular r:id="rId201329"/>
    </p:embeddedFont>
    <p:embeddedFont>
      <p:font typeface="Roboto ExtraBold"/>
      <p:regular r:id="rId201330"/>
    </p:embeddedFont>
    <p:embeddedFont>
      <p:font typeface="Roboto Black"/>
      <p:regular r:id="rId20133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201314" Target="fonts/201314.fntdata" Type="http://schemas.openxmlformats.org/officeDocument/2006/relationships/font"/><Relationship Id="rId201315" Target="fonts/201315.fntdata" Type="http://schemas.openxmlformats.org/officeDocument/2006/relationships/font"/><Relationship Id="rId201316" Target="fonts/201316.fntdata" Type="http://schemas.openxmlformats.org/officeDocument/2006/relationships/font"/><Relationship Id="rId201317" Target="fonts/201317.fntdata" Type="http://schemas.openxmlformats.org/officeDocument/2006/relationships/font"/><Relationship Id="rId201318" Target="fonts/201318.fntdata" Type="http://schemas.openxmlformats.org/officeDocument/2006/relationships/font"/><Relationship Id="rId201319" Target="fonts/201319.fntdata" Type="http://schemas.openxmlformats.org/officeDocument/2006/relationships/font"/><Relationship Id="rId201320" Target="fonts/201320.fntdata" Type="http://schemas.openxmlformats.org/officeDocument/2006/relationships/font"/><Relationship Id="rId201321" Target="fonts/201321.fntdata" Type="http://schemas.openxmlformats.org/officeDocument/2006/relationships/font"/><Relationship Id="rId201322" Target="fonts/201322.fntdata" Type="http://schemas.openxmlformats.org/officeDocument/2006/relationships/font"/><Relationship Id="rId201323" Target="fonts/201323.fntdata" Type="http://schemas.openxmlformats.org/officeDocument/2006/relationships/font"/><Relationship Id="rId201324" Target="fonts/201324.fntdata" Type="http://schemas.openxmlformats.org/officeDocument/2006/relationships/font"/><Relationship Id="rId201325" Target="fonts/201325.fntdata" Type="http://schemas.openxmlformats.org/officeDocument/2006/relationships/font"/><Relationship Id="rId201326" Target="fonts/201326.fntdata" Type="http://schemas.openxmlformats.org/officeDocument/2006/relationships/font"/><Relationship Id="rId201327" Target="fonts/201327.fntdata" Type="http://schemas.openxmlformats.org/officeDocument/2006/relationships/font"/><Relationship Id="rId201328" Target="fonts/201328.fntdata" Type="http://schemas.openxmlformats.org/officeDocument/2006/relationships/font"/><Relationship Id="rId201329" Target="fonts/201329.fntdata" Type="http://schemas.openxmlformats.org/officeDocument/2006/relationships/font"/><Relationship Id="rId201330" Target="fonts/201330.fntdata" Type="http://schemas.openxmlformats.org/officeDocument/2006/relationships/font"/><Relationship Id="rId201331" Target="fonts/201331.fntdata" Type="http://schemas.openxmlformats.org/officeDocument/2006/relationships/font"/><Relationship Id="rId201332" Target="fonts/201332.fntdata" Type="http://schemas.openxmlformats.org/officeDocument/2006/relationships/font"/><Relationship Id="rId201333" Target="fonts/201333.fntdata" Type="http://schemas.openxmlformats.org/officeDocument/2006/relationships/font"/><Relationship Id="rId201334" Target="fonts/201334.fntdata" Type="http://schemas.openxmlformats.org/officeDocument/2006/relationships/font"/><Relationship Id="rId201335" Target="fonts/201335.fntdata" Type="http://schemas.openxmlformats.org/officeDocument/2006/relationships/font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1.png"/><Relationship Id="rId4" Type="http://schemas.openxmlformats.org/officeDocument/2006/relationships/image" Target="../media/image-3-2.svg"/><Relationship Id="rId5" Type="http://schemas.openxmlformats.org/officeDocument/2006/relationships/image" Target="../media/image-3-1.png"/><Relationship Id="rId6" Type="http://schemas.openxmlformats.org/officeDocument/2006/relationships/image" Target="../media/image-3-2.svg"/><Relationship Id="rId7" Type="http://schemas.openxmlformats.org/officeDocument/2006/relationships/image" Target="../media/image-3-1.png"/><Relationship Id="rId8" Type="http://schemas.openxmlformats.org/officeDocument/2006/relationships/image" Target="../media/image-3-2.svg"/><Relationship Id="rId9" Type="http://schemas.openxmlformats.org/officeDocument/2006/relationships/image" Target="../media/image-3-1.png"/><Relationship Id="rId10" Type="http://schemas.openxmlformats.org/officeDocument/2006/relationships/image" Target="../media/image-3-2.svg"/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svg"/><Relationship Id="rId3" Type="http://schemas.openxmlformats.org/officeDocument/2006/relationships/image" Target="../media/image-5-3.png"/><Relationship Id="rId4" Type="http://schemas.openxmlformats.org/officeDocument/2006/relationships/image" Target="../media/image-5-4.svg"/><Relationship Id="rId5" Type="http://schemas.openxmlformats.org/officeDocument/2006/relationships/image" Target="../media/image-5-5.png"/><Relationship Id="rId6" Type="http://schemas.openxmlformats.org/officeDocument/2006/relationships/image" Target="../media/image-5-6.svg"/><Relationship Id="rId7" Type="http://schemas.openxmlformats.org/officeDocument/2006/relationships/image" Target="../media/image-5-7.png"/><Relationship Id="rId8" Type="http://schemas.openxmlformats.org/officeDocument/2006/relationships/image" Target="../media/image-5-8.svg"/><Relationship Id="rId9" Type="http://schemas.openxmlformats.org/officeDocument/2006/relationships/image" Target="../media/image-5-9.png"/><Relationship Id="rId10" Type="http://schemas.openxmlformats.org/officeDocument/2006/relationships/image" Target="../media/image-5-10.svg"/><Relationship Id="rId11" Type="http://schemas.openxmlformats.org/officeDocument/2006/relationships/image" Target="../media/image-5-11.png"/><Relationship Id="rId12" Type="http://schemas.openxmlformats.org/officeDocument/2006/relationships/image" Target="../media/image-5-12.svg"/><Relationship Id="rId13" Type="http://schemas.openxmlformats.org/officeDocument/2006/relationships/slideLayout" Target="../slideLayouts/slideLayout2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image" Target="../media/image-7-1.png"/><Relationship Id="rId4" Type="http://schemas.openxmlformats.org/officeDocument/2006/relationships/image" Target="../media/image-7-2.svg"/><Relationship Id="rId5" Type="http://schemas.openxmlformats.org/officeDocument/2006/relationships/image" Target="../media/image-7-5.png"/><Relationship Id="rId6" Type="http://schemas.openxmlformats.org/officeDocument/2006/relationships/image" Target="../media/image-7-6.svg"/><Relationship Id="rId7" Type="http://schemas.openxmlformats.org/officeDocument/2006/relationships/image" Target="../media/image-7-5.png"/><Relationship Id="rId8" Type="http://schemas.openxmlformats.org/officeDocument/2006/relationships/image" Target="../media/image-7-6.svg"/><Relationship Id="rId9" Type="http://schemas.openxmlformats.org/officeDocument/2006/relationships/image" Target="../media/image-7-1.png"/><Relationship Id="rId10" Type="http://schemas.openxmlformats.org/officeDocument/2006/relationships/image" Target="../media/image-7-2.svg"/><Relationship Id="rId11" Type="http://schemas.openxmlformats.org/officeDocument/2006/relationships/image" Target="../media/image-7-1.png"/><Relationship Id="rId12" Type="http://schemas.openxmlformats.org/officeDocument/2006/relationships/image" Target="../media/image-7-2.svg"/><Relationship Id="rId13" Type="http://schemas.openxmlformats.org/officeDocument/2006/relationships/image" Target="../media/image-7-1.png"/><Relationship Id="rId14" Type="http://schemas.openxmlformats.org/officeDocument/2006/relationships/image" Target="../media/image-7-2.svg"/><Relationship Id="rId15" Type="http://schemas.openxmlformats.org/officeDocument/2006/relationships/image" Target="../media/image-7-1.png"/><Relationship Id="rId16" Type="http://schemas.openxmlformats.org/officeDocument/2006/relationships/image" Target="../media/image-7-2.svg"/><Relationship Id="rId17" Type="http://schemas.openxmlformats.org/officeDocument/2006/relationships/image" Target="../media/image-7-1.png"/><Relationship Id="rId18" Type="http://schemas.openxmlformats.org/officeDocument/2006/relationships/image" Target="../media/image-7-2.svg"/><Relationship Id="rId19" Type="http://schemas.openxmlformats.org/officeDocument/2006/relationships/image" Target="../media/image-7-1.png"/><Relationship Id="rId20" Type="http://schemas.openxmlformats.org/officeDocument/2006/relationships/image" Target="../media/image-7-2.svg"/><Relationship Id="rId21" Type="http://schemas.openxmlformats.org/officeDocument/2006/relationships/image" Target="../media/image-7-1.png"/><Relationship Id="rId22" Type="http://schemas.openxmlformats.org/officeDocument/2006/relationships/image" Target="../media/image-7-2.svg"/><Relationship Id="rId23" Type="http://schemas.openxmlformats.org/officeDocument/2006/relationships/image" Target="../media/image-7-1.png"/><Relationship Id="rId24" Type="http://schemas.openxmlformats.org/officeDocument/2006/relationships/image" Target="../media/image-7-2.svg"/><Relationship Id="rId25" Type="http://schemas.openxmlformats.org/officeDocument/2006/relationships/image" Target="../media/image-7-1.png"/><Relationship Id="rId26" Type="http://schemas.openxmlformats.org/officeDocument/2006/relationships/image" Target="../media/image-7-2.svg"/><Relationship Id="rId27" Type="http://schemas.openxmlformats.org/officeDocument/2006/relationships/image" Target="../media/image-7-1.png"/><Relationship Id="rId28" Type="http://schemas.openxmlformats.org/officeDocument/2006/relationships/image" Target="../media/image-7-2.svg"/><Relationship Id="rId29" Type="http://schemas.openxmlformats.org/officeDocument/2006/relationships/image" Target="../media/image-7-5.png"/><Relationship Id="rId30" Type="http://schemas.openxmlformats.org/officeDocument/2006/relationships/image" Target="../media/image-7-6.svg"/><Relationship Id="rId31" Type="http://schemas.openxmlformats.org/officeDocument/2006/relationships/slideLayout" Target="../slideLayouts/slideLayout2.xml"/><Relationship Id="rId3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956122"/>
            <a:ext cx="8151763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104000"/>
              </a:lnSpc>
              <a:buNone/>
            </a:pPr>
            <a:r>
              <a:rPr lang="fa-IR" altLang="en-US" sz="2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روایت راهبری جمعیت در حوزه‌های علمیه</a:t>
            </a:r>
            <a:endParaRPr lang="fa-IR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2393231"/>
            <a:ext cx="8151763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معرفی و کارنامه ستاد راهبری جمعیت و خانواده حوزه‌های علمیه</a:t>
            </a:r>
            <a:endParaRPr lang="fa-IR" sz="1200" dirty="0"/>
          </a:p>
        </p:txBody>
      </p:sp>
      <p:sp>
        <p:nvSpPr>
          <p:cNvPr id="4" name="Shape 2"/>
          <p:cNvSpPr/>
          <p:nvPr/>
        </p:nvSpPr>
        <p:spPr>
          <a:xfrm>
            <a:off x="496119" y="2804071"/>
            <a:ext cx="8151763" cy="14288"/>
          </a:xfrm>
          <a:prstGeom prst="roundRect">
            <a:avLst>
              <a:gd name="adj" fmla="val 59998"/>
            </a:avLst>
          </a:prstGeom>
          <a:solidFill>
            <a:srgbClr val="3C3939">
              <a:alpha val="50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267519" y="2988841"/>
            <a:ext cx="8608963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اولین همایش ملی مدیران استانی حوزه‌های علمیه با محوریت جمعیت و خانواده</a:t>
            </a:r>
            <a:endParaRPr lang="fa-IR" sz="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353244"/>
            <a:ext cx="8151763" cy="381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2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حضور حوزه در فرآیند قانون‌گذاری</a:t>
            </a:r>
            <a:endParaRPr lang="fa-IR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782836"/>
            <a:ext cx="8151763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از ارائه نظر تا مشارکت در تدوین قانون</a:t>
            </a:r>
            <a:endParaRPr lang="fa-IR" sz="1200" dirty="0"/>
          </a:p>
        </p:txBody>
      </p:sp>
      <p:sp>
        <p:nvSpPr>
          <p:cNvPr id="4" name="Shape 2"/>
          <p:cNvSpPr/>
          <p:nvPr/>
        </p:nvSpPr>
        <p:spPr>
          <a:xfrm>
            <a:off x="4564856" y="1153790"/>
            <a:ext cx="14288" cy="3636392"/>
          </a:xfrm>
          <a:prstGeom prst="roundRect">
            <a:avLst>
              <a:gd name="adj" fmla="val 358941"/>
            </a:avLst>
          </a:prstGeom>
          <a:solidFill>
            <a:srgbClr val="C7C7D0"/>
          </a:solidFill>
          <a:ln/>
        </p:spPr>
      </p:sp>
      <p:sp>
        <p:nvSpPr>
          <p:cNvPr id="5" name="Shape 3"/>
          <p:cNvSpPr/>
          <p:nvPr/>
        </p:nvSpPr>
        <p:spPr>
          <a:xfrm>
            <a:off x="4695081" y="1284015"/>
            <a:ext cx="366266" cy="14288"/>
          </a:xfrm>
          <a:prstGeom prst="roundRect">
            <a:avLst>
              <a:gd name="adj" fmla="val 358941"/>
            </a:avLst>
          </a:prstGeom>
          <a:solidFill>
            <a:srgbClr val="C7C7D0"/>
          </a:solidFill>
          <a:ln/>
        </p:spPr>
      </p:sp>
      <p:sp>
        <p:nvSpPr>
          <p:cNvPr id="6" name="Shape 4"/>
          <p:cNvSpPr/>
          <p:nvPr/>
        </p:nvSpPr>
        <p:spPr>
          <a:xfrm>
            <a:off x="4434632" y="1153790"/>
            <a:ext cx="274737" cy="274737"/>
          </a:xfrm>
          <a:prstGeom prst="roundRect">
            <a:avLst>
              <a:gd name="adj" fmla="val 18667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480433" y="1176710"/>
            <a:ext cx="183133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rtl="1"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182493" y="1195760"/>
            <a:ext cx="3465388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l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پیشنهاددهی</a:t>
            </a:r>
            <a:endParaRPr lang="fa-IR" sz="1200" dirty="0"/>
          </a:p>
        </p:txBody>
      </p:sp>
      <p:sp>
        <p:nvSpPr>
          <p:cNvPr id="9" name="Text 7"/>
          <p:cNvSpPr/>
          <p:nvPr/>
        </p:nvSpPr>
        <p:spPr>
          <a:xfrm>
            <a:off x="5182493" y="1458590"/>
            <a:ext cx="346538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l" indent="0" marL="0">
              <a:lnSpc>
                <a:spcPct val="132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ارائه پیشنهاد و متن اولیه به مراجع قانون‌گذار</a:t>
            </a:r>
            <a:endParaRPr lang="fa-IR" sz="950" dirty="0"/>
          </a:p>
        </p:txBody>
      </p:sp>
      <p:sp>
        <p:nvSpPr>
          <p:cNvPr id="10" name="Shape 8"/>
          <p:cNvSpPr/>
          <p:nvPr/>
        </p:nvSpPr>
        <p:spPr>
          <a:xfrm>
            <a:off x="4082653" y="2012752"/>
            <a:ext cx="366266" cy="14288"/>
          </a:xfrm>
          <a:prstGeom prst="roundRect">
            <a:avLst>
              <a:gd name="adj" fmla="val 358941"/>
            </a:avLst>
          </a:prstGeom>
          <a:solidFill>
            <a:srgbClr val="C7C7D0"/>
          </a:solidFill>
          <a:ln/>
        </p:spPr>
      </p:sp>
      <p:sp>
        <p:nvSpPr>
          <p:cNvPr id="11" name="Shape 9"/>
          <p:cNvSpPr/>
          <p:nvPr/>
        </p:nvSpPr>
        <p:spPr>
          <a:xfrm>
            <a:off x="4434632" y="1882527"/>
            <a:ext cx="274737" cy="274737"/>
          </a:xfrm>
          <a:prstGeom prst="roundRect">
            <a:avLst>
              <a:gd name="adj" fmla="val 18667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480433" y="1905446"/>
            <a:ext cx="183133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rtl="1"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96119" y="1924496"/>
            <a:ext cx="3465388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ar-SA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حضور فعال</a:t>
            </a:r>
            <a:endParaRPr lang="ar-SA" sz="1200" dirty="0"/>
          </a:p>
        </p:txBody>
      </p:sp>
      <p:sp>
        <p:nvSpPr>
          <p:cNvPr id="14" name="Text 12"/>
          <p:cNvSpPr/>
          <p:nvPr/>
        </p:nvSpPr>
        <p:spPr>
          <a:xfrm>
            <a:off x="496119" y="2187327"/>
            <a:ext cx="346538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2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حضور در جلسات تدوین قانون حمایت از خانواده و جوانی جمعیت</a:t>
            </a:r>
            <a:endParaRPr lang="fa-IR" sz="950" dirty="0"/>
          </a:p>
        </p:txBody>
      </p:sp>
      <p:sp>
        <p:nvSpPr>
          <p:cNvPr id="15" name="Shape 13"/>
          <p:cNvSpPr/>
          <p:nvPr/>
        </p:nvSpPr>
        <p:spPr>
          <a:xfrm>
            <a:off x="4695081" y="2642295"/>
            <a:ext cx="366266" cy="14288"/>
          </a:xfrm>
          <a:prstGeom prst="roundRect">
            <a:avLst>
              <a:gd name="adj" fmla="val 358941"/>
            </a:avLst>
          </a:prstGeom>
          <a:solidFill>
            <a:srgbClr val="C7C7D0"/>
          </a:solidFill>
          <a:ln/>
        </p:spPr>
      </p:sp>
      <p:sp>
        <p:nvSpPr>
          <p:cNvPr id="16" name="Shape 14"/>
          <p:cNvSpPr/>
          <p:nvPr/>
        </p:nvSpPr>
        <p:spPr>
          <a:xfrm>
            <a:off x="4434632" y="2512070"/>
            <a:ext cx="274737" cy="274737"/>
          </a:xfrm>
          <a:prstGeom prst="roundRect">
            <a:avLst>
              <a:gd name="adj" fmla="val 18667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480433" y="2534989"/>
            <a:ext cx="183133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rtl="1"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5182493" y="2554039"/>
            <a:ext cx="3465388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l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درج رسمی</a:t>
            </a:r>
            <a:endParaRPr lang="fa-IR" sz="1200" dirty="0"/>
          </a:p>
        </p:txBody>
      </p:sp>
      <p:sp>
        <p:nvSpPr>
          <p:cNvPr id="19" name="Text 17"/>
          <p:cNvSpPr/>
          <p:nvPr/>
        </p:nvSpPr>
        <p:spPr>
          <a:xfrm>
            <a:off x="5182493" y="2816870"/>
            <a:ext cx="346538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l" indent="0" marL="0">
              <a:lnSpc>
                <a:spcPct val="132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پیگیری درج نام و مسئولیت حوزه‌های علمیه در متن قانون</a:t>
            </a:r>
            <a:endParaRPr lang="fa-IR" sz="950" dirty="0"/>
          </a:p>
        </p:txBody>
      </p:sp>
      <p:sp>
        <p:nvSpPr>
          <p:cNvPr id="20" name="Shape 18"/>
          <p:cNvSpPr/>
          <p:nvPr/>
        </p:nvSpPr>
        <p:spPr>
          <a:xfrm>
            <a:off x="4082653" y="3271912"/>
            <a:ext cx="366266" cy="14288"/>
          </a:xfrm>
          <a:prstGeom prst="roundRect">
            <a:avLst>
              <a:gd name="adj" fmla="val 358941"/>
            </a:avLst>
          </a:prstGeom>
          <a:solidFill>
            <a:srgbClr val="C7C7D0"/>
          </a:solidFill>
          <a:ln/>
        </p:spPr>
      </p:sp>
      <p:sp>
        <p:nvSpPr>
          <p:cNvPr id="21" name="Shape 19"/>
          <p:cNvSpPr/>
          <p:nvPr/>
        </p:nvSpPr>
        <p:spPr>
          <a:xfrm>
            <a:off x="4434632" y="3141687"/>
            <a:ext cx="274737" cy="274737"/>
          </a:xfrm>
          <a:prstGeom prst="roundRect">
            <a:avLst>
              <a:gd name="adj" fmla="val 18667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480433" y="3164607"/>
            <a:ext cx="183133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rtl="1"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496119" y="3183657"/>
            <a:ext cx="3465388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تثبیت جایگاه</a:t>
            </a:r>
            <a:endParaRPr lang="fa-IR" sz="1200" dirty="0"/>
          </a:p>
        </p:txBody>
      </p:sp>
      <p:sp>
        <p:nvSpPr>
          <p:cNvPr id="24" name="Text 22"/>
          <p:cNvSpPr/>
          <p:nvPr/>
        </p:nvSpPr>
        <p:spPr>
          <a:xfrm>
            <a:off x="496119" y="3446487"/>
            <a:ext cx="346538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2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قرارگرفتن حوزه‌های علمیه در قانون حمایت از خانواده و جوانی جمعیت</a:t>
            </a:r>
            <a:endParaRPr lang="fa-IR" sz="950" dirty="0"/>
          </a:p>
        </p:txBody>
      </p:sp>
      <p:sp>
        <p:nvSpPr>
          <p:cNvPr id="25" name="Shape 23"/>
          <p:cNvSpPr/>
          <p:nvPr/>
        </p:nvSpPr>
        <p:spPr>
          <a:xfrm>
            <a:off x="4695081" y="3901529"/>
            <a:ext cx="366266" cy="14288"/>
          </a:xfrm>
          <a:prstGeom prst="roundRect">
            <a:avLst>
              <a:gd name="adj" fmla="val 358941"/>
            </a:avLst>
          </a:prstGeom>
          <a:solidFill>
            <a:srgbClr val="C7C7D0"/>
          </a:solidFill>
          <a:ln/>
        </p:spPr>
      </p:sp>
      <p:sp>
        <p:nvSpPr>
          <p:cNvPr id="26" name="Shape 24"/>
          <p:cNvSpPr/>
          <p:nvPr/>
        </p:nvSpPr>
        <p:spPr>
          <a:xfrm>
            <a:off x="4434632" y="3771305"/>
            <a:ext cx="274737" cy="274737"/>
          </a:xfrm>
          <a:prstGeom prst="roundRect">
            <a:avLst>
              <a:gd name="adj" fmla="val 18667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480433" y="3794224"/>
            <a:ext cx="183133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rtl="1"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5182493" y="3813274"/>
            <a:ext cx="3465388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l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حمایت مالی</a:t>
            </a:r>
            <a:endParaRPr lang="fa-IR" sz="1200" dirty="0"/>
          </a:p>
        </p:txBody>
      </p:sp>
      <p:sp>
        <p:nvSpPr>
          <p:cNvPr id="29" name="Text 27"/>
          <p:cNvSpPr/>
          <p:nvPr/>
        </p:nvSpPr>
        <p:spPr>
          <a:xfrm>
            <a:off x="5182493" y="4076105"/>
            <a:ext cx="346538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l" indent="0" marL="0">
              <a:lnSpc>
                <a:spcPct val="132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دریافت حمایت و بودجه از ستاد ملی جوانی جمعیت</a:t>
            </a:r>
            <a:endParaRPr lang="fa-IR" sz="9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96639"/>
            <a:ext cx="8151763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2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صیانت از حیات جنین؛ حضور مسئله‌محور</a:t>
            </a:r>
            <a:endParaRPr lang="fa-IR" sz="2400" dirty="0"/>
          </a:p>
        </p:txBody>
      </p:sp>
      <p:sp>
        <p:nvSpPr>
          <p:cNvPr id="3" name="Shape 1"/>
          <p:cNvSpPr/>
          <p:nvPr/>
        </p:nvSpPr>
        <p:spPr>
          <a:xfrm>
            <a:off x="406822" y="1070223"/>
            <a:ext cx="4103191" cy="3576638"/>
          </a:xfrm>
          <a:prstGeom prst="roundRect">
            <a:avLst>
              <a:gd name="adj" fmla="val 2497"/>
            </a:avLst>
          </a:prstGeom>
          <a:solidFill>
            <a:srgbClr val="1B1B27">
              <a:alpha val="9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530796" y="1194197"/>
            <a:ext cx="3855244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رویکرد راهبردی</a:t>
            </a:r>
            <a:endParaRPr lang="fa-IR" sz="1200" dirty="0"/>
          </a:p>
        </p:txBody>
      </p:sp>
      <p:sp>
        <p:nvSpPr>
          <p:cNvPr id="5" name="Shape 3"/>
          <p:cNvSpPr/>
          <p:nvPr/>
        </p:nvSpPr>
        <p:spPr>
          <a:xfrm>
            <a:off x="4371752" y="1527572"/>
            <a:ext cx="14288" cy="421704"/>
          </a:xfrm>
          <a:prstGeom prst="roundRect">
            <a:avLst>
              <a:gd name="adj" fmla="val 59998"/>
            </a:avLst>
          </a:prstGeom>
          <a:solidFill>
            <a:srgbClr val="1B1B27"/>
          </a:solidFill>
          <a:ln/>
        </p:spPr>
      </p:sp>
      <p:sp>
        <p:nvSpPr>
          <p:cNvPr id="6" name="Text 4"/>
          <p:cNvSpPr/>
          <p:nvPr/>
        </p:nvSpPr>
        <p:spPr>
          <a:xfrm>
            <a:off x="73596" y="1639193"/>
            <a:ext cx="4126409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نقد سیاست‌ها، بدون تقابل با دستگاه‌ها</a:t>
            </a:r>
            <a:endParaRPr lang="fa-IR" sz="950" dirty="0"/>
          </a:p>
        </p:txBody>
      </p:sp>
      <p:sp>
        <p:nvSpPr>
          <p:cNvPr id="7" name="Text 5"/>
          <p:cNvSpPr/>
          <p:nvPr/>
        </p:nvSpPr>
        <p:spPr>
          <a:xfrm>
            <a:off x="530796" y="2088803"/>
            <a:ext cx="3855244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ستاد با رویکردی سازنده و مسئله‌محور، ضمن شناسایی اشکالات سیاست‌های موجود، پیشنهادهای اصلاحی مشخص ارائه داده است.</a:t>
            </a:r>
            <a:endParaRPr lang="fa-IR" sz="950" dirty="0"/>
          </a:p>
        </p:txBody>
      </p:sp>
      <p:sp>
        <p:nvSpPr>
          <p:cNvPr id="8" name="Text 6"/>
          <p:cNvSpPr/>
          <p:nvPr/>
        </p:nvSpPr>
        <p:spPr>
          <a:xfrm>
            <a:off x="4728046" y="1194197"/>
            <a:ext cx="392459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ar-SA" altLang="en-US" sz="1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اقدامات انجام‌شده</a:t>
            </a:r>
            <a:endParaRPr lang="ar-SA" sz="1200" dirty="0"/>
          </a:p>
        </p:txBody>
      </p:sp>
      <p:sp>
        <p:nvSpPr>
          <p:cNvPr id="9" name="Shape 7"/>
          <p:cNvSpPr/>
          <p:nvPr/>
        </p:nvSpPr>
        <p:spPr>
          <a:xfrm>
            <a:off x="8373591" y="1527572"/>
            <a:ext cx="279053" cy="279053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420100" y="1550826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rtl="1" algn="ctr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1450" dirty="0"/>
          </a:p>
        </p:txBody>
      </p:sp>
      <p:sp>
        <p:nvSpPr>
          <p:cNvPr id="11" name="Text 9"/>
          <p:cNvSpPr/>
          <p:nvPr/>
        </p:nvSpPr>
        <p:spPr>
          <a:xfrm>
            <a:off x="4728046" y="1570211"/>
            <a:ext cx="352157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برگزاری جلسات هم‌اندیشی تخصصی</a:t>
            </a:r>
            <a:endParaRPr lang="fa-IR" sz="1200" dirty="0"/>
          </a:p>
        </p:txBody>
      </p:sp>
      <p:sp>
        <p:nvSpPr>
          <p:cNvPr id="12" name="Text 10"/>
          <p:cNvSpPr/>
          <p:nvPr/>
        </p:nvSpPr>
        <p:spPr>
          <a:xfrm>
            <a:off x="4728046" y="1888034"/>
            <a:ext cx="3521571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گردهمایی متخصصان برای بررسی ابعاد فقهی و حقوقی حیات جنین</a:t>
            </a:r>
            <a:endParaRPr lang="fa-IR" sz="950" dirty="0"/>
          </a:p>
        </p:txBody>
      </p:sp>
      <p:sp>
        <p:nvSpPr>
          <p:cNvPr id="13" name="Shape 11"/>
          <p:cNvSpPr/>
          <p:nvPr/>
        </p:nvSpPr>
        <p:spPr>
          <a:xfrm>
            <a:off x="8373591" y="2334518"/>
            <a:ext cx="279053" cy="279053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420100" y="2357772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rtl="1" algn="ctr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4728046" y="2377157"/>
            <a:ext cx="352157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بررسی آیین‌نامه‌های مرتبط</a:t>
            </a:r>
            <a:endParaRPr lang="fa-IR" sz="1200" dirty="0"/>
          </a:p>
        </p:txBody>
      </p:sp>
      <p:sp>
        <p:nvSpPr>
          <p:cNvPr id="16" name="Text 14"/>
          <p:cNvSpPr/>
          <p:nvPr/>
        </p:nvSpPr>
        <p:spPr>
          <a:xfrm>
            <a:off x="4728046" y="2694980"/>
            <a:ext cx="3521571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تحلیل دقیق مقررات و آیین‌نامه‌های مرتبط با حیات جنین</a:t>
            </a:r>
            <a:endParaRPr lang="fa-IR" sz="950" dirty="0"/>
          </a:p>
        </p:txBody>
      </p:sp>
      <p:sp>
        <p:nvSpPr>
          <p:cNvPr id="17" name="Shape 15"/>
          <p:cNvSpPr/>
          <p:nvPr/>
        </p:nvSpPr>
        <p:spPr>
          <a:xfrm>
            <a:off x="8373591" y="3141464"/>
            <a:ext cx="279053" cy="279053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420100" y="3164718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rtl="1" algn="ctr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1450" dirty="0"/>
          </a:p>
        </p:txBody>
      </p:sp>
      <p:sp>
        <p:nvSpPr>
          <p:cNvPr id="19" name="Text 17"/>
          <p:cNvSpPr/>
          <p:nvPr/>
        </p:nvSpPr>
        <p:spPr>
          <a:xfrm>
            <a:off x="4728046" y="3184103"/>
            <a:ext cx="352157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شناسایی اشکالات و پیامدها</a:t>
            </a:r>
            <a:endParaRPr lang="fa-IR" sz="1200" dirty="0"/>
          </a:p>
        </p:txBody>
      </p:sp>
      <p:sp>
        <p:nvSpPr>
          <p:cNvPr id="20" name="Text 18"/>
          <p:cNvSpPr/>
          <p:nvPr/>
        </p:nvSpPr>
        <p:spPr>
          <a:xfrm>
            <a:off x="4728046" y="3501926"/>
            <a:ext cx="3521571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مستندسازی نقاط ضعف و پیامدهای سیاست‌های موجود</a:t>
            </a:r>
            <a:endParaRPr lang="fa-IR" sz="950" dirty="0"/>
          </a:p>
        </p:txBody>
      </p:sp>
      <p:sp>
        <p:nvSpPr>
          <p:cNvPr id="21" name="Shape 19"/>
          <p:cNvSpPr/>
          <p:nvPr/>
        </p:nvSpPr>
        <p:spPr>
          <a:xfrm>
            <a:off x="8373591" y="3948410"/>
            <a:ext cx="279053" cy="279053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420100" y="3971665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rtl="1" algn="ctr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4728046" y="3991049"/>
            <a:ext cx="352157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ارائه پیشنهادهای اصلاحی</a:t>
            </a:r>
            <a:endParaRPr lang="fa-IR" sz="1200" dirty="0"/>
          </a:p>
        </p:txBody>
      </p:sp>
      <p:sp>
        <p:nvSpPr>
          <p:cNvPr id="24" name="Text 22"/>
          <p:cNvSpPr/>
          <p:nvPr/>
        </p:nvSpPr>
        <p:spPr>
          <a:xfrm>
            <a:off x="4728046" y="4308872"/>
            <a:ext cx="3521571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ارسال پیشنهادهای مدون به دستگاه‌های مربوط</a:t>
            </a:r>
            <a:endParaRPr lang="fa-IR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623640"/>
            <a:ext cx="8151763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2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مسئله جمعیت، مسئله یک معاونت یا دستگاه نیست</a:t>
            </a:r>
            <a:endParaRPr lang="fa-IR" sz="2400" dirty="0"/>
          </a:p>
        </p:txBody>
      </p:sp>
      <p:sp>
        <p:nvSpPr>
          <p:cNvPr id="3" name="Text 1"/>
          <p:cNvSpPr/>
          <p:nvPr/>
        </p:nvSpPr>
        <p:spPr>
          <a:xfrm>
            <a:off x="38919" y="2259211"/>
            <a:ext cx="8608963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حل مسئله جمعیت، به یک برنامه پراکنده نیاز ندارد؛ به راهبری یک شبکه گسترده نیاز دارد.</a:t>
            </a:r>
            <a:endParaRPr lang="fa-IR" sz="950" dirty="0"/>
          </a:p>
        </p:txBody>
      </p:sp>
      <p:sp>
        <p:nvSpPr>
          <p:cNvPr id="4" name="Shape 2"/>
          <p:cNvSpPr/>
          <p:nvPr/>
        </p:nvSpPr>
        <p:spPr>
          <a:xfrm>
            <a:off x="6013326" y="2597200"/>
            <a:ext cx="2634555" cy="922660"/>
          </a:xfrm>
          <a:prstGeom prst="roundRect">
            <a:avLst>
              <a:gd name="adj" fmla="val 5647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142062" y="2725936"/>
            <a:ext cx="2377083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مسئله ملی</a:t>
            </a:r>
            <a:endParaRPr lang="fa-IR" sz="1200" dirty="0"/>
          </a:p>
        </p:txBody>
      </p:sp>
      <p:sp>
        <p:nvSpPr>
          <p:cNvPr id="6" name="Text 4"/>
          <p:cNvSpPr/>
          <p:nvPr/>
        </p:nvSpPr>
        <p:spPr>
          <a:xfrm>
            <a:off x="6142062" y="2994199"/>
            <a:ext cx="2377083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ابعاد علمی، فقهی، رسانه‌ای، مدیریتی و اجتماعی</a:t>
            </a:r>
            <a:endParaRPr lang="fa-IR" sz="950" dirty="0"/>
          </a:p>
        </p:txBody>
      </p:sp>
      <p:sp>
        <p:nvSpPr>
          <p:cNvPr id="7" name="Shape 5"/>
          <p:cNvSpPr/>
          <p:nvPr/>
        </p:nvSpPr>
        <p:spPr>
          <a:xfrm>
            <a:off x="3254722" y="2597200"/>
            <a:ext cx="2634630" cy="922660"/>
          </a:xfrm>
          <a:prstGeom prst="roundRect">
            <a:avLst>
              <a:gd name="adj" fmla="val 5647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383459" y="2725936"/>
            <a:ext cx="2377157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ظرفیت گسترده حوزه</a:t>
            </a:r>
            <a:endParaRPr lang="fa-IR" sz="1200" dirty="0"/>
          </a:p>
        </p:txBody>
      </p:sp>
      <p:sp>
        <p:nvSpPr>
          <p:cNvPr id="9" name="Text 7"/>
          <p:cNvSpPr/>
          <p:nvPr/>
        </p:nvSpPr>
        <p:spPr>
          <a:xfrm>
            <a:off x="3383459" y="2994199"/>
            <a:ext cx="2377157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توانایی پاسخ‌گویی به این ابعاد متنوع</a:t>
            </a:r>
            <a:endParaRPr lang="fa-IR" sz="950" dirty="0"/>
          </a:p>
        </p:txBody>
      </p:sp>
      <p:sp>
        <p:nvSpPr>
          <p:cNvPr id="10" name="Shape 8"/>
          <p:cNvSpPr/>
          <p:nvPr/>
        </p:nvSpPr>
        <p:spPr>
          <a:xfrm>
            <a:off x="496193" y="2597200"/>
            <a:ext cx="2634555" cy="922660"/>
          </a:xfrm>
          <a:prstGeom prst="roundRect">
            <a:avLst>
              <a:gd name="adj" fmla="val 5647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24929" y="2725936"/>
            <a:ext cx="2377083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ضرورت هماهنگی</a:t>
            </a:r>
            <a:endParaRPr lang="fa-IR" sz="1200" dirty="0"/>
          </a:p>
        </p:txBody>
      </p:sp>
      <p:sp>
        <p:nvSpPr>
          <p:cNvPr id="12" name="Text 10"/>
          <p:cNvSpPr/>
          <p:nvPr/>
        </p:nvSpPr>
        <p:spPr>
          <a:xfrm>
            <a:off x="624929" y="2994199"/>
            <a:ext cx="2377083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قرارگرفتن ظرفیت‌های مختلف حوزه در یک مسیر مشترک</a:t>
            </a:r>
            <a:endParaRPr lang="fa-IR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550590"/>
            <a:ext cx="8151763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2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چرا ستاد راهبری تشکیل شد؟</a:t>
            </a:r>
            <a:endParaRPr lang="fa-IR" sz="2400" dirty="0"/>
          </a:p>
        </p:txBody>
      </p:sp>
      <p:sp>
        <p:nvSpPr>
          <p:cNvPr id="3" name="Shape 1"/>
          <p:cNvSpPr/>
          <p:nvPr/>
        </p:nvSpPr>
        <p:spPr>
          <a:xfrm>
            <a:off x="406822" y="1124173"/>
            <a:ext cx="4103191" cy="3468663"/>
          </a:xfrm>
          <a:prstGeom prst="roundRect">
            <a:avLst>
              <a:gd name="adj" fmla="val 2575"/>
            </a:avLst>
          </a:prstGeom>
          <a:solidFill>
            <a:srgbClr val="1B1B27">
              <a:alpha val="9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530796" y="1248147"/>
            <a:ext cx="3855244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دلایل تأسیس</a:t>
            </a:r>
            <a:endParaRPr lang="fa-IR" sz="12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53495" y="1585317"/>
            <a:ext cx="186035" cy="18603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30796" y="1581522"/>
            <a:ext cx="3452217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ضرورت نقش‌آفرینی حوزه در مسئله جمعیت</a:t>
            </a:r>
            <a:endParaRPr lang="fa-IR" sz="12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3495" y="2209279"/>
            <a:ext cx="186035" cy="18603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30796" y="2205484"/>
            <a:ext cx="3452217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پراکندگی فعالیت‌ها و ظرفیت‌های موجود</a:t>
            </a:r>
            <a:endParaRPr lang="fa-IR" sz="12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3495" y="2833241"/>
            <a:ext cx="186035" cy="18603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30796" y="2829446"/>
            <a:ext cx="3452217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نیاز به تولید پشتوانه علمی و دینی</a:t>
            </a:r>
            <a:endParaRPr lang="fa-IR" sz="120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3495" y="3457203"/>
            <a:ext cx="186035" cy="18603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30796" y="3453408"/>
            <a:ext cx="3452217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ضرورت حضور حوزه در سیاست‌گذاری ملی</a:t>
            </a:r>
            <a:endParaRPr lang="fa-IR" sz="12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53495" y="4081165"/>
            <a:ext cx="186035" cy="18603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30796" y="4077370"/>
            <a:ext cx="3452217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نیاز به شبکه‌سازی و تقسیم کار</a:t>
            </a:r>
            <a:endParaRPr lang="fa-IR" sz="1200" dirty="0"/>
          </a:p>
        </p:txBody>
      </p:sp>
      <p:sp>
        <p:nvSpPr>
          <p:cNvPr id="15" name="Shape 8"/>
          <p:cNvSpPr/>
          <p:nvPr/>
        </p:nvSpPr>
        <p:spPr>
          <a:xfrm>
            <a:off x="8638356" y="1263700"/>
            <a:ext cx="14288" cy="818629"/>
          </a:xfrm>
          <a:prstGeom prst="roundRect">
            <a:avLst>
              <a:gd name="adj" fmla="val 59998"/>
            </a:avLst>
          </a:prstGeom>
          <a:solidFill>
            <a:srgbClr val="1B1B27"/>
          </a:solidFill>
          <a:ln/>
        </p:spPr>
      </p:sp>
      <p:sp>
        <p:nvSpPr>
          <p:cNvPr id="16" name="Text 9"/>
          <p:cNvSpPr/>
          <p:nvPr/>
        </p:nvSpPr>
        <p:spPr>
          <a:xfrm>
            <a:off x="4728046" y="1375321"/>
            <a:ext cx="3738562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ستاد برای افزودن یک ساختار اجرایی جدید تشکیل نشد؛ برای تبدیل فعالیت‌های پراکنده به یک مسیر هماهنگ، مسئله‌محور و قابل ارزیابی تشکیل شد.</a:t>
            </a:r>
            <a:endParaRPr lang="fa-IR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377354"/>
            <a:ext cx="8151763" cy="381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2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هویت رسمی ستاد</a:t>
            </a:r>
            <a:endParaRPr lang="fa-IR" sz="2400" dirty="0"/>
          </a:p>
        </p:txBody>
      </p:sp>
      <p:sp>
        <p:nvSpPr>
          <p:cNvPr id="3" name="Text 1"/>
          <p:cNvSpPr/>
          <p:nvPr/>
        </p:nvSpPr>
        <p:spPr>
          <a:xfrm>
            <a:off x="4647158" y="1060252"/>
            <a:ext cx="4000723" cy="402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83000"/>
              </a:lnSpc>
              <a:buNone/>
            </a:pPr>
            <a:r>
              <a:rPr lang="ar-SA" altLang="en-US" sz="3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۱۳۹۹</a:t>
            </a:r>
            <a:endParaRPr lang="ar-SA" sz="3150" dirty="0"/>
          </a:p>
        </p:txBody>
      </p:sp>
      <p:sp>
        <p:nvSpPr>
          <p:cNvPr id="4" name="Text 2"/>
          <p:cNvSpPr/>
          <p:nvPr/>
        </p:nvSpPr>
        <p:spPr>
          <a:xfrm>
            <a:off x="4647158" y="1614339"/>
            <a:ext cx="4000723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سال تأسیس رسمی</a:t>
            </a:r>
            <a:endParaRPr lang="fa-IR" sz="1200" dirty="0"/>
          </a:p>
        </p:txBody>
      </p:sp>
      <p:sp>
        <p:nvSpPr>
          <p:cNvPr id="5" name="Text 3"/>
          <p:cNvSpPr/>
          <p:nvPr/>
        </p:nvSpPr>
        <p:spPr>
          <a:xfrm>
            <a:off x="4647158" y="1877169"/>
            <a:ext cx="4000723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132000"/>
              </a:lnSpc>
              <a:buNone/>
            </a:pPr>
            <a:r>
              <a:rPr lang="ar-SA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اسفندماه ۱۳۹۹</a:t>
            </a:r>
            <a:endParaRPr lang="ar-SA" sz="950" dirty="0"/>
          </a:p>
        </p:txBody>
      </p:sp>
      <p:sp>
        <p:nvSpPr>
          <p:cNvPr id="6" name="Text 4"/>
          <p:cNvSpPr/>
          <p:nvPr/>
        </p:nvSpPr>
        <p:spPr>
          <a:xfrm>
            <a:off x="496119" y="1060252"/>
            <a:ext cx="4000798" cy="402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83000"/>
              </a:lnSpc>
              <a:buNone/>
            </a:pPr>
            <a:r>
              <a:rPr lang="ar-SA" altLang="en-US" sz="3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۴</a:t>
            </a:r>
            <a:endParaRPr lang="ar-SA" sz="3150" dirty="0"/>
          </a:p>
        </p:txBody>
      </p:sp>
      <p:sp>
        <p:nvSpPr>
          <p:cNvPr id="7" name="Text 5"/>
          <p:cNvSpPr/>
          <p:nvPr/>
        </p:nvSpPr>
        <p:spPr>
          <a:xfrm>
            <a:off x="496119" y="1614339"/>
            <a:ext cx="4000798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نقش اصلی</a:t>
            </a:r>
            <a:endParaRPr lang="fa-IR" sz="1200" dirty="0"/>
          </a:p>
        </p:txBody>
      </p:sp>
      <p:sp>
        <p:nvSpPr>
          <p:cNvPr id="8" name="Text 6"/>
          <p:cNvSpPr/>
          <p:nvPr/>
        </p:nvSpPr>
        <p:spPr>
          <a:xfrm>
            <a:off x="496119" y="1877169"/>
            <a:ext cx="400079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132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برنامه‌ریز، هدایت‌گر، ارزیاب، مطالبه‌گر</a:t>
            </a:r>
            <a:endParaRPr lang="fa-IR" sz="950" dirty="0"/>
          </a:p>
        </p:txBody>
      </p:sp>
      <p:sp>
        <p:nvSpPr>
          <p:cNvPr id="9" name="Text 7"/>
          <p:cNvSpPr/>
          <p:nvPr/>
        </p:nvSpPr>
        <p:spPr>
          <a:xfrm>
            <a:off x="496119" y="2251249"/>
            <a:ext cx="8151763" cy="3052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9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چهار نقش اصلی ستاد</a:t>
            </a:r>
            <a:endParaRPr lang="fa-IR" sz="1900" dirty="0"/>
          </a:p>
        </p:txBody>
      </p:sp>
      <p:sp>
        <p:nvSpPr>
          <p:cNvPr id="10" name="Shape 8"/>
          <p:cNvSpPr/>
          <p:nvPr/>
        </p:nvSpPr>
        <p:spPr>
          <a:xfrm>
            <a:off x="496119" y="2736726"/>
            <a:ext cx="8151763" cy="1411039"/>
          </a:xfrm>
          <a:prstGeom prst="roundRect">
            <a:avLst>
              <a:gd name="adj" fmla="val 3635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0" y="2741488"/>
            <a:ext cx="4071119" cy="700757"/>
          </a:xfrm>
          <a:prstGeom prst="rect">
            <a:avLst/>
          </a:prstGeom>
          <a:solidFill>
            <a:srgbClr val="E1E1EA"/>
          </a:solidFill>
          <a:ln/>
        </p:spPr>
      </p:sp>
      <p:sp>
        <p:nvSpPr>
          <p:cNvPr id="12" name="Text 10"/>
          <p:cNvSpPr/>
          <p:nvPr/>
        </p:nvSpPr>
        <p:spPr>
          <a:xfrm>
            <a:off x="4694039" y="2863528"/>
            <a:ext cx="3827041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برنامه‌ریز</a:t>
            </a:r>
            <a:endParaRPr lang="fa-IR" sz="1200" dirty="0"/>
          </a:p>
        </p:txBody>
      </p:sp>
      <p:sp>
        <p:nvSpPr>
          <p:cNvPr id="13" name="Text 11"/>
          <p:cNvSpPr/>
          <p:nvPr/>
        </p:nvSpPr>
        <p:spPr>
          <a:xfrm>
            <a:off x="4694039" y="3126358"/>
            <a:ext cx="382704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2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تدوین برنامه‌های راهبردی در حوزه جمعیت و خانواده</a:t>
            </a:r>
            <a:endParaRPr lang="fa-IR" sz="950" dirty="0"/>
          </a:p>
        </p:txBody>
      </p:sp>
      <p:sp>
        <p:nvSpPr>
          <p:cNvPr id="14" name="Shape 12"/>
          <p:cNvSpPr/>
          <p:nvPr/>
        </p:nvSpPr>
        <p:spPr>
          <a:xfrm>
            <a:off x="500881" y="2741488"/>
            <a:ext cx="4071119" cy="700757"/>
          </a:xfrm>
          <a:prstGeom prst="rect">
            <a:avLst/>
          </a:prstGeom>
          <a:solidFill>
            <a:srgbClr val="E1E1EA"/>
          </a:solidFill>
          <a:ln/>
        </p:spPr>
      </p:sp>
      <p:sp>
        <p:nvSpPr>
          <p:cNvPr id="15" name="Shape 13"/>
          <p:cNvSpPr/>
          <p:nvPr/>
        </p:nvSpPr>
        <p:spPr>
          <a:xfrm>
            <a:off x="500881" y="2741488"/>
            <a:ext cx="14288" cy="700757"/>
          </a:xfrm>
          <a:prstGeom prst="roundRect">
            <a:avLst>
              <a:gd name="adj" fmla="val 358941"/>
            </a:avLst>
          </a:prstGeom>
          <a:solidFill>
            <a:srgbClr val="C7C7D0"/>
          </a:solidFill>
          <a:ln/>
        </p:spPr>
      </p:sp>
      <p:sp>
        <p:nvSpPr>
          <p:cNvPr id="16" name="Text 14"/>
          <p:cNvSpPr/>
          <p:nvPr/>
        </p:nvSpPr>
        <p:spPr>
          <a:xfrm>
            <a:off x="622920" y="2863528"/>
            <a:ext cx="3827041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هدایت‌گر</a:t>
            </a:r>
            <a:endParaRPr lang="fa-IR" sz="1200" dirty="0"/>
          </a:p>
        </p:txBody>
      </p:sp>
      <p:sp>
        <p:nvSpPr>
          <p:cNvPr id="17" name="Text 15"/>
          <p:cNvSpPr/>
          <p:nvPr/>
        </p:nvSpPr>
        <p:spPr>
          <a:xfrm>
            <a:off x="622920" y="3126358"/>
            <a:ext cx="382704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2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جهت‌دهی به ظرفیت‌های مختلف حوزوی</a:t>
            </a:r>
            <a:endParaRPr lang="fa-IR" sz="950" dirty="0"/>
          </a:p>
        </p:txBody>
      </p:sp>
      <p:sp>
        <p:nvSpPr>
          <p:cNvPr id="18" name="Shape 16"/>
          <p:cNvSpPr/>
          <p:nvPr/>
        </p:nvSpPr>
        <p:spPr>
          <a:xfrm>
            <a:off x="4572000" y="3442246"/>
            <a:ext cx="4071119" cy="700757"/>
          </a:xfrm>
          <a:prstGeom prst="rect">
            <a:avLst/>
          </a:prstGeom>
          <a:solidFill>
            <a:srgbClr val="E1E1EA"/>
          </a:solidFill>
          <a:ln/>
        </p:spPr>
      </p:sp>
      <p:sp>
        <p:nvSpPr>
          <p:cNvPr id="19" name="Shape 17"/>
          <p:cNvSpPr/>
          <p:nvPr/>
        </p:nvSpPr>
        <p:spPr>
          <a:xfrm>
            <a:off x="4572000" y="3442246"/>
            <a:ext cx="4071119" cy="14288"/>
          </a:xfrm>
          <a:prstGeom prst="roundRect">
            <a:avLst>
              <a:gd name="adj" fmla="val 358941"/>
            </a:avLst>
          </a:prstGeom>
          <a:solidFill>
            <a:srgbClr val="C7C7D0"/>
          </a:solidFill>
          <a:ln/>
        </p:spPr>
      </p:sp>
      <p:sp>
        <p:nvSpPr>
          <p:cNvPr id="20" name="Text 18"/>
          <p:cNvSpPr/>
          <p:nvPr/>
        </p:nvSpPr>
        <p:spPr>
          <a:xfrm>
            <a:off x="4694039" y="3564285"/>
            <a:ext cx="3827041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ارزیاب</a:t>
            </a:r>
            <a:endParaRPr lang="fa-IR" sz="1200" dirty="0"/>
          </a:p>
        </p:txBody>
      </p:sp>
      <p:sp>
        <p:nvSpPr>
          <p:cNvPr id="21" name="Text 19"/>
          <p:cNvSpPr/>
          <p:nvPr/>
        </p:nvSpPr>
        <p:spPr>
          <a:xfrm>
            <a:off x="4694039" y="3827115"/>
            <a:ext cx="382704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2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سنجش و پایش نتایج اقدامات انجام‌شده</a:t>
            </a:r>
            <a:endParaRPr lang="fa-IR" sz="950" dirty="0"/>
          </a:p>
        </p:txBody>
      </p:sp>
      <p:sp>
        <p:nvSpPr>
          <p:cNvPr id="22" name="Shape 20"/>
          <p:cNvSpPr/>
          <p:nvPr/>
        </p:nvSpPr>
        <p:spPr>
          <a:xfrm>
            <a:off x="500881" y="3442246"/>
            <a:ext cx="4071119" cy="700757"/>
          </a:xfrm>
          <a:prstGeom prst="rect">
            <a:avLst/>
          </a:prstGeom>
          <a:solidFill>
            <a:srgbClr val="E1E1EA"/>
          </a:solidFill>
          <a:ln/>
        </p:spPr>
      </p:sp>
      <p:sp>
        <p:nvSpPr>
          <p:cNvPr id="23" name="Shape 21"/>
          <p:cNvSpPr/>
          <p:nvPr/>
        </p:nvSpPr>
        <p:spPr>
          <a:xfrm>
            <a:off x="500881" y="3442246"/>
            <a:ext cx="14288" cy="700757"/>
          </a:xfrm>
          <a:prstGeom prst="roundRect">
            <a:avLst>
              <a:gd name="adj" fmla="val 358941"/>
            </a:avLst>
          </a:prstGeom>
          <a:solidFill>
            <a:srgbClr val="C7C7D0"/>
          </a:solidFill>
          <a:ln/>
        </p:spPr>
      </p:sp>
      <p:sp>
        <p:nvSpPr>
          <p:cNvPr id="24" name="Shape 22"/>
          <p:cNvSpPr/>
          <p:nvPr/>
        </p:nvSpPr>
        <p:spPr>
          <a:xfrm>
            <a:off x="500881" y="3442246"/>
            <a:ext cx="4071119" cy="14288"/>
          </a:xfrm>
          <a:prstGeom prst="roundRect">
            <a:avLst>
              <a:gd name="adj" fmla="val 358941"/>
            </a:avLst>
          </a:prstGeom>
          <a:solidFill>
            <a:srgbClr val="C7C7D0"/>
          </a:solidFill>
          <a:ln/>
        </p:spPr>
      </p:sp>
      <p:sp>
        <p:nvSpPr>
          <p:cNvPr id="25" name="Text 23"/>
          <p:cNvSpPr/>
          <p:nvPr/>
        </p:nvSpPr>
        <p:spPr>
          <a:xfrm>
            <a:off x="622920" y="3564285"/>
            <a:ext cx="3827041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مطالبه‌گر</a:t>
            </a:r>
            <a:endParaRPr lang="fa-IR" sz="1200" dirty="0"/>
          </a:p>
        </p:txBody>
      </p:sp>
      <p:sp>
        <p:nvSpPr>
          <p:cNvPr id="26" name="Text 24"/>
          <p:cNvSpPr/>
          <p:nvPr/>
        </p:nvSpPr>
        <p:spPr>
          <a:xfrm>
            <a:off x="622920" y="3827115"/>
            <a:ext cx="382704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2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پیگیری تحقق تعهدات نهادی و ملی</a:t>
            </a:r>
            <a:endParaRPr lang="fa-IR" sz="950" dirty="0"/>
          </a:p>
        </p:txBody>
      </p:sp>
      <p:sp>
        <p:nvSpPr>
          <p:cNvPr id="27" name="Shape 25"/>
          <p:cNvSpPr/>
          <p:nvPr/>
        </p:nvSpPr>
        <p:spPr>
          <a:xfrm>
            <a:off x="496119" y="4282976"/>
            <a:ext cx="8151763" cy="483171"/>
          </a:xfrm>
          <a:prstGeom prst="roundRect">
            <a:avLst>
              <a:gd name="adj" fmla="val 10614"/>
            </a:avLst>
          </a:prstGeom>
          <a:solidFill>
            <a:srgbClr val="E1E1EA"/>
          </a:solidFill>
          <a:ln/>
        </p:spPr>
      </p:sp>
      <p:pic>
        <p:nvPicPr>
          <p:cNvPr id="2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158" y="4457328"/>
            <a:ext cx="152623" cy="122039"/>
          </a:xfrm>
          <a:prstGeom prst="rect">
            <a:avLst/>
          </a:prstGeom>
        </p:spPr>
      </p:pic>
      <p:sp>
        <p:nvSpPr>
          <p:cNvPr id="29" name="Text 26"/>
          <p:cNvSpPr/>
          <p:nvPr/>
        </p:nvSpPr>
        <p:spPr>
          <a:xfrm>
            <a:off x="435620" y="4433664"/>
            <a:ext cx="8090222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2000"/>
              </a:lnSpc>
              <a:buNone/>
            </a:pPr>
            <a:r>
              <a:rPr lang="fa-IR" altLang="en-US" sz="9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جایگاه سازمانی: زیر نظر مدیر حوزه‌های علمیه</a:t>
            </a:r>
            <a:endParaRPr lang="fa-IR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136824"/>
            <a:ext cx="8151763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2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ستاد چه مأموریتی دارد؟</a:t>
            </a:r>
            <a:endParaRPr lang="fa-IR" sz="2400" dirty="0"/>
          </a:p>
        </p:txBody>
      </p:sp>
      <p:sp>
        <p:nvSpPr>
          <p:cNvPr id="3" name="Text 1"/>
          <p:cNvSpPr/>
          <p:nvPr/>
        </p:nvSpPr>
        <p:spPr>
          <a:xfrm>
            <a:off x="38919" y="1772394"/>
            <a:ext cx="8608963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فعال‌سازی و هم‌افزایی ظرفیت‌های حوزه‌های علمیه برای نقش‌آفرینی مؤثر در مسئله جمعیت و خانواده</a:t>
            </a:r>
            <a:endParaRPr lang="fa-IR" sz="9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37798" y="2110383"/>
            <a:ext cx="310083" cy="31008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649539" y="2110383"/>
            <a:ext cx="3533254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تولید دانش</a:t>
            </a:r>
            <a:endParaRPr lang="fa-IR" sz="1200" dirty="0"/>
          </a:p>
        </p:txBody>
      </p:sp>
      <p:sp>
        <p:nvSpPr>
          <p:cNvPr id="6" name="Text 3"/>
          <p:cNvSpPr/>
          <p:nvPr/>
        </p:nvSpPr>
        <p:spPr>
          <a:xfrm>
            <a:off x="4649539" y="2378646"/>
            <a:ext cx="3533254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تولید پشتوانه علمی و دینی در حوزه جمعیت</a:t>
            </a:r>
            <a:endParaRPr lang="fa-IR" sz="9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4452" y="2110383"/>
            <a:ext cx="310083" cy="31008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96119" y="2110383"/>
            <a:ext cx="3533329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ar-SA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ارائه راهبرد</a:t>
            </a:r>
            <a:endParaRPr lang="ar-SA" sz="1200" dirty="0"/>
          </a:p>
        </p:txBody>
      </p:sp>
      <p:sp>
        <p:nvSpPr>
          <p:cNvPr id="9" name="Text 5"/>
          <p:cNvSpPr/>
          <p:nvPr/>
        </p:nvSpPr>
        <p:spPr>
          <a:xfrm>
            <a:off x="496119" y="2378646"/>
            <a:ext cx="3533329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طراحی مسیر راهبردی برای نقش‌آفرینی حوزه</a:t>
            </a:r>
            <a:endParaRPr lang="fa-IR" sz="9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7798" y="2825130"/>
            <a:ext cx="310083" cy="31008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649539" y="2825130"/>
            <a:ext cx="3533254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هماهنگی نهادی</a:t>
            </a:r>
            <a:endParaRPr lang="fa-IR" sz="1200" dirty="0"/>
          </a:p>
        </p:txBody>
      </p:sp>
      <p:sp>
        <p:nvSpPr>
          <p:cNvPr id="12" name="Text 7"/>
          <p:cNvSpPr/>
          <p:nvPr/>
        </p:nvSpPr>
        <p:spPr>
          <a:xfrm>
            <a:off x="4649539" y="3093393"/>
            <a:ext cx="3533254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ایجاد انسجام میان مجموعه‌های حوزوی و فراحوزوی</a:t>
            </a:r>
            <a:endParaRPr lang="fa-IR" sz="95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84452" y="2825130"/>
            <a:ext cx="310083" cy="31008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96119" y="2825130"/>
            <a:ext cx="3533329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تربیت و توانمندسازی</a:t>
            </a:r>
            <a:endParaRPr lang="fa-IR" sz="1200" dirty="0"/>
          </a:p>
        </p:txBody>
      </p:sp>
      <p:sp>
        <p:nvSpPr>
          <p:cNvPr id="15" name="Text 9"/>
          <p:cNvSpPr/>
          <p:nvPr/>
        </p:nvSpPr>
        <p:spPr>
          <a:xfrm>
            <a:off x="496119" y="3093393"/>
            <a:ext cx="3533329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آموزش و ارتقای ظرفیت نیروی انسانی</a:t>
            </a:r>
            <a:endParaRPr lang="fa-IR" sz="95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37798" y="3539877"/>
            <a:ext cx="310083" cy="310083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4649539" y="3539877"/>
            <a:ext cx="3533254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گفتمان‌سازی</a:t>
            </a:r>
            <a:endParaRPr lang="fa-IR" sz="1200" dirty="0"/>
          </a:p>
        </p:txBody>
      </p:sp>
      <p:sp>
        <p:nvSpPr>
          <p:cNvPr id="18" name="Text 11"/>
          <p:cNvSpPr/>
          <p:nvPr/>
        </p:nvSpPr>
        <p:spPr>
          <a:xfrm>
            <a:off x="4649539" y="3808140"/>
            <a:ext cx="3533254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شکل‌دهی به گفتمان دینی در مسئله جمعیت</a:t>
            </a:r>
            <a:endParaRPr lang="fa-IR" sz="950" dirty="0"/>
          </a:p>
        </p:txBody>
      </p:sp>
      <p:pic>
        <p:nvPicPr>
          <p:cNvPr id="19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84452" y="3539877"/>
            <a:ext cx="310083" cy="310083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496119" y="3539877"/>
            <a:ext cx="3533329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شبکه‌سازی و ارزیابی</a:t>
            </a:r>
            <a:endParaRPr lang="fa-IR" sz="1200" dirty="0"/>
          </a:p>
        </p:txBody>
      </p:sp>
      <p:sp>
        <p:nvSpPr>
          <p:cNvPr id="21" name="Text 13"/>
          <p:cNvSpPr/>
          <p:nvPr/>
        </p:nvSpPr>
        <p:spPr>
          <a:xfrm>
            <a:off x="496119" y="3808140"/>
            <a:ext cx="3533329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3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ایجاد شبکه همکاری و مطالبه‌گری مستمر</a:t>
            </a:r>
            <a:endParaRPr lang="fa-IR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343198"/>
            <a:ext cx="8151763" cy="339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21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ساختار راهبری ستاد</a:t>
            </a:r>
            <a:endParaRPr lang="fa-IR" sz="2100" dirty="0"/>
          </a:p>
        </p:txBody>
      </p:sp>
      <p:sp>
        <p:nvSpPr>
          <p:cNvPr id="3" name="Text 1"/>
          <p:cNvSpPr/>
          <p:nvPr/>
        </p:nvSpPr>
        <p:spPr>
          <a:xfrm>
            <a:off x="496119" y="919758"/>
            <a:ext cx="3943499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0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ارکان ساختاری</a:t>
            </a:r>
            <a:endParaRPr lang="fa-IR" sz="1050" dirty="0"/>
          </a:p>
        </p:txBody>
      </p:sp>
      <p:sp>
        <p:nvSpPr>
          <p:cNvPr id="4" name="Text 2"/>
          <p:cNvSpPr/>
          <p:nvPr/>
        </p:nvSpPr>
        <p:spPr>
          <a:xfrm>
            <a:off x="4222552" y="1196057"/>
            <a:ext cx="217066" cy="13565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rtl="1" algn="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01</a:t>
            </a:r>
            <a:endParaRPr lang="en-US" sz="850" dirty="0"/>
          </a:p>
        </p:txBody>
      </p:sp>
      <p:sp>
        <p:nvSpPr>
          <p:cNvPr id="5" name="Shape 3"/>
          <p:cNvSpPr/>
          <p:nvPr/>
        </p:nvSpPr>
        <p:spPr>
          <a:xfrm>
            <a:off x="496119" y="1366168"/>
            <a:ext cx="3943499" cy="14288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6" name="Text 4"/>
          <p:cNvSpPr/>
          <p:nvPr/>
        </p:nvSpPr>
        <p:spPr>
          <a:xfrm>
            <a:off x="496119" y="1448991"/>
            <a:ext cx="3943499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مجمع عمومی</a:t>
            </a:r>
            <a:endParaRPr lang="fa-IR" sz="1050" dirty="0"/>
          </a:p>
        </p:txBody>
      </p:sp>
      <p:sp>
        <p:nvSpPr>
          <p:cNvPr id="7" name="Text 5"/>
          <p:cNvSpPr/>
          <p:nvPr/>
        </p:nvSpPr>
        <p:spPr>
          <a:xfrm>
            <a:off x="4222552" y="1794793"/>
            <a:ext cx="217066" cy="13565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rtl="1" algn="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02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496119" y="1964903"/>
            <a:ext cx="3943499" cy="14288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9" name="Text 7"/>
          <p:cNvSpPr/>
          <p:nvPr/>
        </p:nvSpPr>
        <p:spPr>
          <a:xfrm>
            <a:off x="496119" y="2047726"/>
            <a:ext cx="3943499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۷ عضو حقیقی</a:t>
            </a:r>
            <a:endParaRPr lang="fa-IR" sz="1050" dirty="0"/>
          </a:p>
        </p:txBody>
      </p:sp>
      <p:sp>
        <p:nvSpPr>
          <p:cNvPr id="10" name="Text 8"/>
          <p:cNvSpPr/>
          <p:nvPr/>
        </p:nvSpPr>
        <p:spPr>
          <a:xfrm>
            <a:off x="4222552" y="2393528"/>
            <a:ext cx="217066" cy="13565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rtl="1" algn="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03</a:t>
            </a:r>
            <a:endParaRPr lang="en-US" sz="850" dirty="0"/>
          </a:p>
        </p:txBody>
      </p:sp>
      <p:sp>
        <p:nvSpPr>
          <p:cNvPr id="11" name="Shape 9"/>
          <p:cNvSpPr/>
          <p:nvPr/>
        </p:nvSpPr>
        <p:spPr>
          <a:xfrm>
            <a:off x="496119" y="2563639"/>
            <a:ext cx="3943499" cy="14288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12" name="Text 10"/>
          <p:cNvSpPr/>
          <p:nvPr/>
        </p:nvSpPr>
        <p:spPr>
          <a:xfrm>
            <a:off x="496119" y="2646462"/>
            <a:ext cx="3943499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اعضای حقوقی</a:t>
            </a:r>
            <a:endParaRPr lang="fa-IR" sz="1050" dirty="0"/>
          </a:p>
        </p:txBody>
      </p:sp>
      <p:sp>
        <p:nvSpPr>
          <p:cNvPr id="13" name="Text 11"/>
          <p:cNvSpPr/>
          <p:nvPr/>
        </p:nvSpPr>
        <p:spPr>
          <a:xfrm>
            <a:off x="4222552" y="2992264"/>
            <a:ext cx="217066" cy="13565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rtl="1" algn="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04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496119" y="3162374"/>
            <a:ext cx="3943499" cy="14288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15" name="Text 13"/>
          <p:cNvSpPr/>
          <p:nvPr/>
        </p:nvSpPr>
        <p:spPr>
          <a:xfrm>
            <a:off x="496119" y="3245197"/>
            <a:ext cx="3943499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رئیس و دبیر ستاد</a:t>
            </a:r>
            <a:endParaRPr lang="fa-IR" sz="1050" dirty="0"/>
          </a:p>
        </p:txBody>
      </p:sp>
      <p:sp>
        <p:nvSpPr>
          <p:cNvPr id="16" name="Text 14"/>
          <p:cNvSpPr/>
          <p:nvPr/>
        </p:nvSpPr>
        <p:spPr>
          <a:xfrm>
            <a:off x="4222552" y="3590999"/>
            <a:ext cx="217066" cy="13565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rtl="1" algn="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05</a:t>
            </a:r>
            <a:endParaRPr lang="en-US" sz="850" dirty="0"/>
          </a:p>
        </p:txBody>
      </p:sp>
      <p:sp>
        <p:nvSpPr>
          <p:cNvPr id="17" name="Shape 15"/>
          <p:cNvSpPr/>
          <p:nvPr/>
        </p:nvSpPr>
        <p:spPr>
          <a:xfrm>
            <a:off x="496119" y="3761110"/>
            <a:ext cx="3943499" cy="14288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18" name="Text 16"/>
          <p:cNvSpPr/>
          <p:nvPr/>
        </p:nvSpPr>
        <p:spPr>
          <a:xfrm>
            <a:off x="496119" y="3843933"/>
            <a:ext cx="3943499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دبیرخانه</a:t>
            </a:r>
            <a:endParaRPr lang="fa-IR" sz="1050" dirty="0"/>
          </a:p>
        </p:txBody>
      </p:sp>
      <p:sp>
        <p:nvSpPr>
          <p:cNvPr id="19" name="Text 17"/>
          <p:cNvSpPr/>
          <p:nvPr/>
        </p:nvSpPr>
        <p:spPr>
          <a:xfrm>
            <a:off x="4222552" y="4189735"/>
            <a:ext cx="217066" cy="13565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rtl="1" algn="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3C3939"/>
                </a:solidFill>
                <a:latin typeface="Raleway Light" pitchFamily="34" charset="0"/>
                <a:ea typeface="Raleway Light" pitchFamily="34" charset="-122"/>
                <a:cs typeface="Raleway Light" pitchFamily="34" charset="-120"/>
              </a:rPr>
              <a:t>06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496119" y="4359846"/>
            <a:ext cx="3943499" cy="14288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21" name="Text 19"/>
          <p:cNvSpPr/>
          <p:nvPr/>
        </p:nvSpPr>
        <p:spPr>
          <a:xfrm>
            <a:off x="496119" y="4442668"/>
            <a:ext cx="3943499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کمیته‌های تخصصی</a:t>
            </a:r>
            <a:endParaRPr lang="fa-IR" sz="1050" dirty="0"/>
          </a:p>
        </p:txBody>
      </p:sp>
      <p:sp>
        <p:nvSpPr>
          <p:cNvPr id="22" name="Shape 20"/>
          <p:cNvSpPr/>
          <p:nvPr/>
        </p:nvSpPr>
        <p:spPr>
          <a:xfrm>
            <a:off x="4631010" y="824805"/>
            <a:ext cx="4099768" cy="3975497"/>
          </a:xfrm>
          <a:prstGeom prst="roundRect">
            <a:avLst>
              <a:gd name="adj" fmla="val 1966"/>
            </a:avLst>
          </a:prstGeom>
          <a:solidFill>
            <a:srgbClr val="1B1B27">
              <a:alpha val="95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4739506" y="919758"/>
            <a:ext cx="3882777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05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مدل حکمرانی شبکه‌ای</a:t>
            </a:r>
            <a:endParaRPr lang="fa-IR" sz="1050" dirty="0"/>
          </a:p>
        </p:txBody>
      </p:sp>
      <p:sp>
        <p:nvSpPr>
          <p:cNvPr id="24" name="Text 22"/>
          <p:cNvSpPr/>
          <p:nvPr/>
        </p:nvSpPr>
        <p:spPr>
          <a:xfrm>
            <a:off x="4739506" y="1184225"/>
            <a:ext cx="3882777" cy="3256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rtl="1" algn="r" indent="0" marL="0">
              <a:lnSpc>
                <a:spcPct val="125000"/>
              </a:lnSpc>
              <a:buNone/>
            </a:pPr>
            <a:r>
              <a:rPr lang="fa-IR" altLang="en-US" sz="8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دبیرخانه هماهنگ‌کننده است و کمیته‌ها ظرفیت علمی و اجرایی مجموعه‌های عضو را به برنامه‌های مشترک متصل می‌کنند.</a:t>
            </a:r>
            <a:endParaRPr lang="fa-IR" sz="850" dirty="0"/>
          </a:p>
        </p:txBody>
      </p:sp>
      <p:pic>
        <p:nvPicPr>
          <p:cNvPr id="2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9506" y="1616646"/>
            <a:ext cx="3882777" cy="1776933"/>
          </a:xfrm>
          <a:prstGeom prst="rect">
            <a:avLst/>
          </a:prstGeom>
        </p:spPr>
      </p:pic>
      <p:sp>
        <p:nvSpPr>
          <p:cNvPr id="26" name="Text 23"/>
          <p:cNvSpPr/>
          <p:nvPr/>
        </p:nvSpPr>
        <p:spPr>
          <a:xfrm>
            <a:off x="4919224" y="1887491"/>
            <a:ext cx="858909" cy="107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65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مجموعه‌های عضو</a:t>
            </a:r>
            <a:endParaRPr lang="fa-IR" sz="650" dirty="0"/>
          </a:p>
        </p:txBody>
      </p:sp>
      <p:sp>
        <p:nvSpPr>
          <p:cNvPr id="27" name="Text 24"/>
          <p:cNvSpPr/>
          <p:nvPr/>
        </p:nvSpPr>
        <p:spPr>
          <a:xfrm>
            <a:off x="4831424" y="2025394"/>
            <a:ext cx="946709" cy="805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98000"/>
              </a:lnSpc>
              <a:buNone/>
            </a:pPr>
            <a:r>
              <a:rPr lang="fa-IR" altLang="en-US" sz="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اجراکنندگان برنامه‌ها و پروژه‌ها</a:t>
            </a:r>
            <a:endParaRPr lang="fa-IR" sz="500" dirty="0"/>
          </a:p>
        </p:txBody>
      </p:sp>
      <p:sp>
        <p:nvSpPr>
          <p:cNvPr id="28" name="Text 25"/>
          <p:cNvSpPr/>
          <p:nvPr/>
        </p:nvSpPr>
        <p:spPr>
          <a:xfrm>
            <a:off x="7660100" y="2431288"/>
            <a:ext cx="858910" cy="107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l" indent="0" marL="0">
              <a:lnSpc>
                <a:spcPct val="104000"/>
              </a:lnSpc>
              <a:buNone/>
            </a:pPr>
            <a:r>
              <a:rPr lang="fa-IR" altLang="en-US" sz="65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کمیته‌های تخصصی</a:t>
            </a:r>
            <a:endParaRPr lang="fa-IR" sz="650" dirty="0"/>
          </a:p>
        </p:txBody>
      </p:sp>
      <p:sp>
        <p:nvSpPr>
          <p:cNvPr id="29" name="Text 26"/>
          <p:cNvSpPr/>
          <p:nvPr/>
        </p:nvSpPr>
        <p:spPr>
          <a:xfrm>
            <a:off x="7660100" y="2569191"/>
            <a:ext cx="870362" cy="1610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rtl="1" algn="l" indent="0" marL="0">
              <a:lnSpc>
                <a:spcPct val="98000"/>
              </a:lnSpc>
              <a:buNone/>
            </a:pPr>
            <a:r>
              <a:rPr lang="fa-IR" altLang="en-US" sz="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واسط برنامه‌ریزی و هماهنگ‌سازی</a:t>
            </a:r>
            <a:endParaRPr lang="fa-IR" sz="500" dirty="0"/>
          </a:p>
        </p:txBody>
      </p:sp>
      <p:sp>
        <p:nvSpPr>
          <p:cNvPr id="30" name="Text 27"/>
          <p:cNvSpPr/>
          <p:nvPr/>
        </p:nvSpPr>
        <p:spPr>
          <a:xfrm>
            <a:off x="4919224" y="2773122"/>
            <a:ext cx="858909" cy="107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65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دبیرخانه</a:t>
            </a:r>
            <a:endParaRPr lang="fa-IR" sz="650" dirty="0"/>
          </a:p>
        </p:txBody>
      </p:sp>
      <p:sp>
        <p:nvSpPr>
          <p:cNvPr id="31" name="Text 28"/>
          <p:cNvSpPr/>
          <p:nvPr/>
        </p:nvSpPr>
        <p:spPr>
          <a:xfrm>
            <a:off x="4831424" y="2911025"/>
            <a:ext cx="946709" cy="805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98000"/>
              </a:lnSpc>
              <a:buNone/>
            </a:pPr>
            <a:r>
              <a:rPr lang="fa-IR" altLang="en-US" sz="5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هماهنگ‌کننده مرکزی و پشتیبان</a:t>
            </a:r>
            <a:endParaRPr lang="fa-IR" sz="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352276"/>
            <a:ext cx="8151763" cy="363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22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اعضای حقوقی؛ ترکیبی برای حکمرانی شبکه‌ای</a:t>
            </a:r>
            <a:endParaRPr lang="fa-IR" sz="2250" dirty="0"/>
          </a:p>
        </p:txBody>
      </p:sp>
      <p:sp>
        <p:nvSpPr>
          <p:cNvPr id="3" name="Text 1"/>
          <p:cNvSpPr/>
          <p:nvPr/>
        </p:nvSpPr>
        <p:spPr>
          <a:xfrm>
            <a:off x="496119" y="988144"/>
            <a:ext cx="3934048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اعضای حوزوی</a:t>
            </a:r>
            <a:endParaRPr lang="fa-IR" sz="11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17651" y="1292423"/>
            <a:ext cx="1912516" cy="62433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48173" y="1422946"/>
            <a:ext cx="159432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جامعه‌المصطفی العالمیه</a:t>
            </a:r>
            <a:endParaRPr lang="fa-IR" sz="11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119" y="1292423"/>
            <a:ext cx="1912516" cy="62433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26641" y="1422946"/>
            <a:ext cx="1594321" cy="3632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مرکز خدمات حوزه‌های علمیه</a:t>
            </a:r>
            <a:endParaRPr lang="fa-IR" sz="11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7651" y="2025774"/>
            <a:ext cx="1912516" cy="44268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648173" y="2156296"/>
            <a:ext cx="159432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حوزه علمیه خواهران</a:t>
            </a:r>
            <a:endParaRPr lang="fa-IR" sz="11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119" y="2025774"/>
            <a:ext cx="1912516" cy="44268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6641" y="2156296"/>
            <a:ext cx="159432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ar-SA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جامعه‌الزهرا</a:t>
            </a:r>
            <a:endParaRPr lang="ar-SA" sz="1100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17651" y="2577480"/>
            <a:ext cx="1912516" cy="62433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648173" y="2708002"/>
            <a:ext cx="159432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پژوهشکده زن و خانواده</a:t>
            </a:r>
            <a:endParaRPr lang="fa-IR" sz="1100" dirty="0"/>
          </a:p>
        </p:txBody>
      </p:sp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6119" y="2577480"/>
            <a:ext cx="1912516" cy="62433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26641" y="2708002"/>
            <a:ext cx="1594321" cy="3632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معاونت تبلیغ حوزه‌های علمیه</a:t>
            </a:r>
            <a:endParaRPr lang="fa-IR" sz="1100" dirty="0"/>
          </a:p>
        </p:txBody>
      </p:sp>
      <p:pic>
        <p:nvPicPr>
          <p:cNvPr id="16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17651" y="3310830"/>
            <a:ext cx="1912516" cy="624334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2648173" y="3441353"/>
            <a:ext cx="1594321" cy="3632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دفتر سیاسی ـ اجتماعی حوزه</a:t>
            </a:r>
            <a:endParaRPr lang="fa-IR" sz="1100" dirty="0"/>
          </a:p>
        </p:txBody>
      </p:sp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6119" y="3310830"/>
            <a:ext cx="1912516" cy="624334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626641" y="3441353"/>
            <a:ext cx="159432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دفتر تبلیغات اسلامی</a:t>
            </a:r>
            <a:endParaRPr lang="fa-IR" sz="1100" dirty="0"/>
          </a:p>
        </p:txBody>
      </p:sp>
      <p:pic>
        <p:nvPicPr>
          <p:cNvPr id="20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17651" y="4044181"/>
            <a:ext cx="1912516" cy="624334"/>
          </a:xfrm>
          <a:prstGeom prst="rect">
            <a:avLst/>
          </a:prstGeom>
        </p:spPr>
      </p:pic>
      <p:sp>
        <p:nvSpPr>
          <p:cNvPr id="21" name="Text 10"/>
          <p:cNvSpPr/>
          <p:nvPr/>
        </p:nvSpPr>
        <p:spPr>
          <a:xfrm>
            <a:off x="2648173" y="4174703"/>
            <a:ext cx="159432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رسانه و فضای مجازی حوزه</a:t>
            </a:r>
            <a:endParaRPr lang="fa-IR" sz="1100" dirty="0"/>
          </a:p>
        </p:txBody>
      </p:sp>
      <p:pic>
        <p:nvPicPr>
          <p:cNvPr id="22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96119" y="4044181"/>
            <a:ext cx="1912516" cy="624334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626641" y="4174703"/>
            <a:ext cx="1594321" cy="3632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دبیرخانه انجمن‌های علمی حوزه</a:t>
            </a:r>
            <a:endParaRPr lang="fa-IR" sz="1100" dirty="0"/>
          </a:p>
        </p:txBody>
      </p:sp>
      <p:sp>
        <p:nvSpPr>
          <p:cNvPr id="24" name="Text 12"/>
          <p:cNvSpPr/>
          <p:nvPr/>
        </p:nvSpPr>
        <p:spPr>
          <a:xfrm>
            <a:off x="4718596" y="988144"/>
            <a:ext cx="3934048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اعضای غیرحوزوی و اجتماعی</a:t>
            </a:r>
            <a:endParaRPr lang="fa-IR" sz="1100" dirty="0"/>
          </a:p>
        </p:txBody>
      </p:sp>
      <p:pic>
        <p:nvPicPr>
          <p:cNvPr id="25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740128" y="1292423"/>
            <a:ext cx="1912516" cy="624334"/>
          </a:xfrm>
          <a:prstGeom prst="rect">
            <a:avLst/>
          </a:prstGeom>
        </p:spPr>
      </p:pic>
      <p:sp>
        <p:nvSpPr>
          <p:cNvPr id="26" name="Text 13"/>
          <p:cNvSpPr/>
          <p:nvPr/>
        </p:nvSpPr>
        <p:spPr>
          <a:xfrm>
            <a:off x="6870650" y="1422946"/>
            <a:ext cx="1594321" cy="3632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شورای فرهنگی ـ اجتماعی زنان و خانواده</a:t>
            </a:r>
            <a:endParaRPr lang="fa-IR" sz="1100" dirty="0"/>
          </a:p>
        </p:txBody>
      </p:sp>
      <p:pic>
        <p:nvPicPr>
          <p:cNvPr id="27" name="Image 11" descr="preencoded.png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718596" y="1292423"/>
            <a:ext cx="1912516" cy="624334"/>
          </a:xfrm>
          <a:prstGeom prst="rect">
            <a:avLst/>
          </a:prstGeom>
        </p:spPr>
      </p:pic>
      <p:sp>
        <p:nvSpPr>
          <p:cNvPr id="28" name="Text 14"/>
          <p:cNvSpPr/>
          <p:nvPr/>
        </p:nvSpPr>
        <p:spPr>
          <a:xfrm>
            <a:off x="4849118" y="1422946"/>
            <a:ext cx="159432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سازمان اوقاف و امور خیریه</a:t>
            </a:r>
            <a:endParaRPr lang="fa-IR" sz="1100" dirty="0"/>
          </a:p>
        </p:txBody>
      </p:sp>
      <p:pic>
        <p:nvPicPr>
          <p:cNvPr id="29" name="Image 12" descr="preencoded.png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740128" y="2025774"/>
            <a:ext cx="1912516" cy="624334"/>
          </a:xfrm>
          <a:prstGeom prst="rect">
            <a:avLst/>
          </a:prstGeom>
        </p:spPr>
      </p:pic>
      <p:sp>
        <p:nvSpPr>
          <p:cNvPr id="30" name="Text 15"/>
          <p:cNvSpPr/>
          <p:nvPr/>
        </p:nvSpPr>
        <p:spPr>
          <a:xfrm>
            <a:off x="6870650" y="2156296"/>
            <a:ext cx="1594321" cy="3632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شورای سیاست‌گذاری ائمه جمعه</a:t>
            </a:r>
            <a:endParaRPr lang="fa-IR" sz="1100" dirty="0"/>
          </a:p>
        </p:txBody>
      </p:sp>
      <p:pic>
        <p:nvPicPr>
          <p:cNvPr id="31" name="Image 13" descr="preencoded.png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718596" y="2025774"/>
            <a:ext cx="1912516" cy="624334"/>
          </a:xfrm>
          <a:prstGeom prst="rect">
            <a:avLst/>
          </a:prstGeom>
        </p:spPr>
      </p:pic>
      <p:sp>
        <p:nvSpPr>
          <p:cNvPr id="32" name="Text 16"/>
          <p:cNvSpPr/>
          <p:nvPr/>
        </p:nvSpPr>
        <p:spPr>
          <a:xfrm>
            <a:off x="4849118" y="2156296"/>
            <a:ext cx="159432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سازمان تبلیغات اسلامی</a:t>
            </a:r>
            <a:endParaRPr lang="fa-IR" sz="1100" dirty="0"/>
          </a:p>
        </p:txBody>
      </p:sp>
      <p:pic>
        <p:nvPicPr>
          <p:cNvPr id="33" name="Image 14" descr="preencoded.png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740128" y="2759125"/>
            <a:ext cx="1912516" cy="442689"/>
          </a:xfrm>
          <a:prstGeom prst="rect">
            <a:avLst/>
          </a:prstGeom>
        </p:spPr>
      </p:pic>
      <p:sp>
        <p:nvSpPr>
          <p:cNvPr id="34" name="Text 17"/>
          <p:cNvSpPr/>
          <p:nvPr/>
        </p:nvSpPr>
        <p:spPr>
          <a:xfrm>
            <a:off x="6870650" y="2889647"/>
            <a:ext cx="159432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سازمان صداوسیما</a:t>
            </a:r>
            <a:endParaRPr lang="fa-IR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33536"/>
            <a:ext cx="8151763" cy="381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ar-SA" altLang="en-US" sz="2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مدل عمل ستاد</a:t>
            </a:r>
            <a:endParaRPr lang="ar-SA" sz="24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605" y="1055415"/>
            <a:ext cx="7792715" cy="305499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855275" y="1205238"/>
            <a:ext cx="1426548" cy="2292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l" indent="0" marL="0">
              <a:lnSpc>
                <a:spcPct val="104000"/>
              </a:lnSpc>
              <a:buNone/>
            </a:pPr>
            <a:r>
              <a:rPr lang="fa-IR" altLang="en-US" sz="1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مسئله‌یابی</a:t>
            </a:r>
            <a:endParaRPr lang="fa-IR" sz="1400" dirty="0"/>
          </a:p>
        </p:txBody>
      </p:sp>
      <p:sp>
        <p:nvSpPr>
          <p:cNvPr id="5" name="Text 2"/>
          <p:cNvSpPr/>
          <p:nvPr/>
        </p:nvSpPr>
        <p:spPr>
          <a:xfrm>
            <a:off x="862244" y="1205238"/>
            <a:ext cx="1426548" cy="2292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تحلیل علمی</a:t>
            </a:r>
            <a:endParaRPr lang="fa-IR" sz="1400" dirty="0"/>
          </a:p>
        </p:txBody>
      </p:sp>
      <p:sp>
        <p:nvSpPr>
          <p:cNvPr id="6" name="Text 3"/>
          <p:cNvSpPr/>
          <p:nvPr/>
        </p:nvSpPr>
        <p:spPr>
          <a:xfrm>
            <a:off x="862244" y="3731247"/>
            <a:ext cx="1426548" cy="2292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طراحی راهبرد</a:t>
            </a:r>
            <a:endParaRPr lang="fa-IR" sz="1400" dirty="0"/>
          </a:p>
        </p:txBody>
      </p:sp>
      <p:sp>
        <p:nvSpPr>
          <p:cNvPr id="7" name="Text 4"/>
          <p:cNvSpPr/>
          <p:nvPr/>
        </p:nvSpPr>
        <p:spPr>
          <a:xfrm>
            <a:off x="6855275" y="3731247"/>
            <a:ext cx="1426548" cy="2292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l" indent="0" marL="0">
              <a:lnSpc>
                <a:spcPct val="104000"/>
              </a:lnSpc>
              <a:buNone/>
            </a:pPr>
            <a:r>
              <a:rPr lang="fa-IR" altLang="en-US" sz="1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هماهنگی ظرفیت‌ها</a:t>
            </a:r>
            <a:endParaRPr lang="fa-IR" sz="1400" dirty="0"/>
          </a:p>
        </p:txBody>
      </p:sp>
      <p:sp>
        <p:nvSpPr>
          <p:cNvPr id="8" name="Shape 5"/>
          <p:cNvSpPr/>
          <p:nvPr/>
        </p:nvSpPr>
        <p:spPr>
          <a:xfrm>
            <a:off x="8633594" y="4245620"/>
            <a:ext cx="14288" cy="464269"/>
          </a:xfrm>
          <a:prstGeom prst="roundRect">
            <a:avLst>
              <a:gd name="adj" fmla="val 59998"/>
            </a:avLst>
          </a:prstGeom>
          <a:solidFill>
            <a:srgbClr val="1B1B27"/>
          </a:solidFill>
          <a:ln/>
        </p:spPr>
      </p:sp>
      <p:sp>
        <p:nvSpPr>
          <p:cNvPr id="9" name="Text 6"/>
          <p:cNvSpPr/>
          <p:nvPr/>
        </p:nvSpPr>
        <p:spPr>
          <a:xfrm>
            <a:off x="38919" y="4380830"/>
            <a:ext cx="8425830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32000"/>
              </a:lnSpc>
              <a:buNone/>
            </a:pPr>
            <a:r>
              <a:rPr lang="fa-IR" altLang="en-US" sz="9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ستاد جای مجموعه‌های عضو اجرا نمی‌کند؛ مسئله را شناسایی می‌کند، پشتوانه علمی و راهبردی فراهم می‌سازد، تقسیم کار ایجاد می‌کند و نتیجه اقدامات را ارزیابی می‌کند.</a:t>
            </a:r>
            <a:endParaRPr lang="fa-IR" sz="9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377949"/>
            <a:ext cx="8151763" cy="363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22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تصویری فشرده از کارنامه ستاد</a:t>
            </a:r>
            <a:endParaRPr lang="fa-IR" sz="2250" dirty="0"/>
          </a:p>
        </p:txBody>
      </p:sp>
      <p:sp>
        <p:nvSpPr>
          <p:cNvPr id="3" name="Text 1"/>
          <p:cNvSpPr/>
          <p:nvPr/>
        </p:nvSpPr>
        <p:spPr>
          <a:xfrm>
            <a:off x="4640163" y="1017463"/>
            <a:ext cx="4007718" cy="383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83000"/>
              </a:lnSpc>
              <a:buNone/>
            </a:pPr>
            <a:r>
              <a:rPr lang="ar-SA" altLang="en-US" sz="3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۲۳</a:t>
            </a:r>
            <a:endParaRPr lang="ar-SA" sz="3000" dirty="0"/>
          </a:p>
        </p:txBody>
      </p:sp>
      <p:sp>
        <p:nvSpPr>
          <p:cNvPr id="4" name="Text 2"/>
          <p:cNvSpPr/>
          <p:nvPr/>
        </p:nvSpPr>
        <p:spPr>
          <a:xfrm>
            <a:off x="4640163" y="1541041"/>
            <a:ext cx="4007718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104000"/>
              </a:lnSpc>
              <a:buNone/>
            </a:pPr>
            <a:r>
              <a:rPr lang="ar-SA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نهاد و وزارتخانه</a:t>
            </a:r>
            <a:endParaRPr lang="ar-SA" sz="1100" dirty="0"/>
          </a:p>
        </p:txBody>
      </p:sp>
      <p:sp>
        <p:nvSpPr>
          <p:cNvPr id="5" name="Text 3"/>
          <p:cNvSpPr/>
          <p:nvPr/>
        </p:nvSpPr>
        <p:spPr>
          <a:xfrm>
            <a:off x="4640163" y="1788096"/>
            <a:ext cx="4007718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129000"/>
              </a:lnSpc>
              <a:buNone/>
            </a:pPr>
            <a:r>
              <a:rPr lang="fa-IR" altLang="en-US" sz="9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همکاری در هفته جمعیت</a:t>
            </a:r>
            <a:endParaRPr lang="fa-IR" sz="900" dirty="0"/>
          </a:p>
        </p:txBody>
      </p:sp>
      <p:sp>
        <p:nvSpPr>
          <p:cNvPr id="6" name="Text 4"/>
          <p:cNvSpPr/>
          <p:nvPr/>
        </p:nvSpPr>
        <p:spPr>
          <a:xfrm>
            <a:off x="496119" y="1017463"/>
            <a:ext cx="4007793" cy="383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83000"/>
              </a:lnSpc>
              <a:buNone/>
            </a:pPr>
            <a:r>
              <a:rPr lang="ar-SA" altLang="en-US" sz="3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۸</a:t>
            </a:r>
            <a:endParaRPr lang="ar-SA" sz="3000" dirty="0"/>
          </a:p>
        </p:txBody>
      </p:sp>
      <p:sp>
        <p:nvSpPr>
          <p:cNvPr id="7" name="Text 5"/>
          <p:cNvSpPr/>
          <p:nvPr/>
        </p:nvSpPr>
        <p:spPr>
          <a:xfrm>
            <a:off x="496119" y="1541041"/>
            <a:ext cx="4007793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مجموعه ملی</a:t>
            </a:r>
            <a:endParaRPr lang="fa-IR" sz="1100" dirty="0"/>
          </a:p>
        </p:txBody>
      </p:sp>
      <p:sp>
        <p:nvSpPr>
          <p:cNvPr id="8" name="Text 6"/>
          <p:cNvSpPr/>
          <p:nvPr/>
        </p:nvSpPr>
        <p:spPr>
          <a:xfrm>
            <a:off x="496119" y="1788096"/>
            <a:ext cx="4007793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129000"/>
              </a:lnSpc>
              <a:buNone/>
            </a:pPr>
            <a:r>
              <a:rPr lang="fa-IR" altLang="en-US" sz="9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تعامل و همکاری مستمر</a:t>
            </a:r>
            <a:endParaRPr lang="fa-IR" sz="900" dirty="0"/>
          </a:p>
        </p:txBody>
      </p:sp>
      <p:sp>
        <p:nvSpPr>
          <p:cNvPr id="9" name="Text 7"/>
          <p:cNvSpPr/>
          <p:nvPr/>
        </p:nvSpPr>
        <p:spPr>
          <a:xfrm>
            <a:off x="4640163" y="2244477"/>
            <a:ext cx="4007718" cy="383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83000"/>
              </a:lnSpc>
              <a:buNone/>
            </a:pPr>
            <a:r>
              <a:rPr lang="ar-SA" altLang="en-US" sz="3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۱۲</a:t>
            </a:r>
            <a:endParaRPr lang="ar-SA" sz="3000" dirty="0"/>
          </a:p>
        </p:txBody>
      </p:sp>
      <p:sp>
        <p:nvSpPr>
          <p:cNvPr id="10" name="Text 8"/>
          <p:cNvSpPr/>
          <p:nvPr/>
        </p:nvSpPr>
        <p:spPr>
          <a:xfrm>
            <a:off x="4640163" y="2768054"/>
            <a:ext cx="4007718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کتاب تولیدشده</a:t>
            </a:r>
            <a:endParaRPr lang="fa-IR" sz="1100" dirty="0"/>
          </a:p>
        </p:txBody>
      </p:sp>
      <p:sp>
        <p:nvSpPr>
          <p:cNvPr id="11" name="Text 9"/>
          <p:cNvSpPr/>
          <p:nvPr/>
        </p:nvSpPr>
        <p:spPr>
          <a:xfrm>
            <a:off x="4640163" y="3015109"/>
            <a:ext cx="4007718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129000"/>
              </a:lnSpc>
              <a:buNone/>
            </a:pPr>
            <a:r>
              <a:rPr lang="fa-IR" altLang="en-US" sz="9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در حوزه جمعیت و خانواده</a:t>
            </a:r>
            <a:endParaRPr lang="fa-IR" sz="900" dirty="0"/>
          </a:p>
        </p:txBody>
      </p:sp>
      <p:sp>
        <p:nvSpPr>
          <p:cNvPr id="12" name="Text 10"/>
          <p:cNvSpPr/>
          <p:nvPr/>
        </p:nvSpPr>
        <p:spPr>
          <a:xfrm>
            <a:off x="496119" y="2244477"/>
            <a:ext cx="4007793" cy="383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83000"/>
              </a:lnSpc>
              <a:buNone/>
            </a:pPr>
            <a:r>
              <a:rPr lang="ar-SA" altLang="en-US" sz="3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۵</a:t>
            </a:r>
            <a:endParaRPr lang="ar-SA" sz="3000" dirty="0"/>
          </a:p>
        </p:txBody>
      </p:sp>
      <p:sp>
        <p:nvSpPr>
          <p:cNvPr id="13" name="Text 11"/>
          <p:cNvSpPr/>
          <p:nvPr/>
        </p:nvSpPr>
        <p:spPr>
          <a:xfrm>
            <a:off x="496119" y="2768054"/>
            <a:ext cx="4007793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طرح پژوهشی</a:t>
            </a:r>
            <a:endParaRPr lang="fa-IR" sz="1100" dirty="0"/>
          </a:p>
        </p:txBody>
      </p:sp>
      <p:sp>
        <p:nvSpPr>
          <p:cNvPr id="14" name="Text 12"/>
          <p:cNvSpPr/>
          <p:nvPr/>
        </p:nvSpPr>
        <p:spPr>
          <a:xfrm>
            <a:off x="496119" y="3015109"/>
            <a:ext cx="4007793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ctr" indent="0" marL="0">
              <a:lnSpc>
                <a:spcPct val="129000"/>
              </a:lnSpc>
              <a:buNone/>
            </a:pPr>
            <a:r>
              <a:rPr lang="fa-IR" altLang="en-US" sz="9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تدوین‌شده توسط ستاد</a:t>
            </a:r>
            <a:endParaRPr lang="fa-IR" sz="900" dirty="0"/>
          </a:p>
        </p:txBody>
      </p:sp>
      <p:sp>
        <p:nvSpPr>
          <p:cNvPr id="15" name="Shape 13"/>
          <p:cNvSpPr/>
          <p:nvPr/>
        </p:nvSpPr>
        <p:spPr>
          <a:xfrm>
            <a:off x="4626546" y="3317974"/>
            <a:ext cx="4021336" cy="669280"/>
          </a:xfrm>
          <a:prstGeom prst="roundRect">
            <a:avLst>
              <a:gd name="adj" fmla="val 7298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747543" y="3438971"/>
            <a:ext cx="377934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مشارکت در قانون‌گذاری</a:t>
            </a:r>
            <a:endParaRPr lang="fa-IR" sz="1100" dirty="0"/>
          </a:p>
        </p:txBody>
      </p:sp>
      <p:sp>
        <p:nvSpPr>
          <p:cNvPr id="17" name="Text 15"/>
          <p:cNvSpPr/>
          <p:nvPr/>
        </p:nvSpPr>
        <p:spPr>
          <a:xfrm>
            <a:off x="4747543" y="3686026"/>
            <a:ext cx="377934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29000"/>
              </a:lnSpc>
              <a:buNone/>
            </a:pPr>
            <a:r>
              <a:rPr lang="fa-IR" altLang="en-US" sz="9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مشارکت در تدوین قانون جوانی جمعیت</a:t>
            </a:r>
            <a:endParaRPr lang="fa-IR" sz="900" dirty="0"/>
          </a:p>
        </p:txBody>
      </p:sp>
      <p:sp>
        <p:nvSpPr>
          <p:cNvPr id="18" name="Shape 16"/>
          <p:cNvSpPr/>
          <p:nvPr/>
        </p:nvSpPr>
        <p:spPr>
          <a:xfrm>
            <a:off x="496119" y="3317974"/>
            <a:ext cx="4021410" cy="669280"/>
          </a:xfrm>
          <a:prstGeom prst="roundRect">
            <a:avLst>
              <a:gd name="adj" fmla="val 7298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17116" y="3438971"/>
            <a:ext cx="3779416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رویدادهای فرهنگی</a:t>
            </a:r>
            <a:endParaRPr lang="fa-IR" sz="1100" dirty="0"/>
          </a:p>
        </p:txBody>
      </p:sp>
      <p:sp>
        <p:nvSpPr>
          <p:cNvPr id="20" name="Text 18"/>
          <p:cNvSpPr/>
          <p:nvPr/>
        </p:nvSpPr>
        <p:spPr>
          <a:xfrm>
            <a:off x="617116" y="3686026"/>
            <a:ext cx="3779416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29000"/>
              </a:lnSpc>
              <a:buNone/>
            </a:pPr>
            <a:r>
              <a:rPr lang="fa-IR" altLang="en-US" sz="9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برگزاری ۲ محفل شعر و تولید و چاپ نمایشگاه</a:t>
            </a:r>
            <a:endParaRPr lang="fa-IR" sz="900" dirty="0"/>
          </a:p>
        </p:txBody>
      </p:sp>
      <p:sp>
        <p:nvSpPr>
          <p:cNvPr id="21" name="Shape 19"/>
          <p:cNvSpPr/>
          <p:nvPr/>
        </p:nvSpPr>
        <p:spPr>
          <a:xfrm>
            <a:off x="4626546" y="4096271"/>
            <a:ext cx="4021336" cy="669280"/>
          </a:xfrm>
          <a:prstGeom prst="roundRect">
            <a:avLst>
              <a:gd name="adj" fmla="val 7298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747543" y="4217268"/>
            <a:ext cx="377934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اسناد راهبردی</a:t>
            </a:r>
            <a:endParaRPr lang="fa-IR" sz="1100" dirty="0"/>
          </a:p>
        </p:txBody>
      </p:sp>
      <p:sp>
        <p:nvSpPr>
          <p:cNvPr id="23" name="Text 21"/>
          <p:cNvSpPr/>
          <p:nvPr/>
        </p:nvSpPr>
        <p:spPr>
          <a:xfrm>
            <a:off x="4747543" y="4464323"/>
            <a:ext cx="3779341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29000"/>
              </a:lnSpc>
              <a:buNone/>
            </a:pPr>
            <a:r>
              <a:rPr lang="fa-IR" altLang="en-US" sz="9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تدوین سند راهبردی و طراحی هویت بصری</a:t>
            </a:r>
            <a:endParaRPr lang="fa-IR" sz="900" dirty="0"/>
          </a:p>
        </p:txBody>
      </p:sp>
      <p:sp>
        <p:nvSpPr>
          <p:cNvPr id="24" name="Shape 22"/>
          <p:cNvSpPr/>
          <p:nvPr/>
        </p:nvSpPr>
        <p:spPr>
          <a:xfrm>
            <a:off x="496119" y="4096271"/>
            <a:ext cx="4021410" cy="669280"/>
          </a:xfrm>
          <a:prstGeom prst="roundRect">
            <a:avLst>
              <a:gd name="adj" fmla="val 7298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17116" y="4217268"/>
            <a:ext cx="3779416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04000"/>
              </a:lnSpc>
              <a:buNone/>
            </a:pPr>
            <a:r>
              <a:rPr lang="fa-IR" altLang="en-US" sz="1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محتوای آموزشی</a:t>
            </a:r>
            <a:endParaRPr lang="fa-IR" sz="1100" dirty="0"/>
          </a:p>
        </p:txBody>
      </p:sp>
      <p:sp>
        <p:nvSpPr>
          <p:cNvPr id="26" name="Text 24"/>
          <p:cNvSpPr/>
          <p:nvPr/>
        </p:nvSpPr>
        <p:spPr>
          <a:xfrm>
            <a:off x="617116" y="4464323"/>
            <a:ext cx="3779416" cy="18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rtl="1" algn="r" indent="0" marL="0">
              <a:lnSpc>
                <a:spcPct val="129000"/>
              </a:lnSpc>
              <a:buNone/>
            </a:pPr>
            <a:r>
              <a:rPr lang="fa-IR" altLang="en-US" sz="9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آماده‌سازی محتوا و سرفصل‌های آموزشی</a:t>
            </a:r>
            <a:endParaRPr lang="fa-IR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2026-07-17T20:29:12Z</dcterms:created>
  <dcterms:modified xsi:type="dcterms:W3CDTF">2026-07-17T20:29:12Z</dcterms:modified>
</cp:coreProperties>
</file>