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5" r:id="rId3"/>
  </p:sldMasterIdLst>
  <p:notesMasterIdLst>
    <p:notesMasterId r:id="rId92"/>
  </p:notesMasterIdLst>
  <p:sldIdLst>
    <p:sldId id="256" r:id="rId4"/>
    <p:sldId id="260" r:id="rId5"/>
    <p:sldId id="257" r:id="rId6"/>
    <p:sldId id="258" r:id="rId7"/>
    <p:sldId id="349"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348"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21" r:id="rId67"/>
    <p:sldId id="322" r:id="rId68"/>
    <p:sldId id="346" r:id="rId69"/>
    <p:sldId id="347" r:id="rId70"/>
    <p:sldId id="324" r:id="rId71"/>
    <p:sldId id="325" r:id="rId72"/>
    <p:sldId id="326" r:id="rId73"/>
    <p:sldId id="327" r:id="rId74"/>
    <p:sldId id="328" r:id="rId75"/>
    <p:sldId id="329" r:id="rId76"/>
    <p:sldId id="330" r:id="rId77"/>
    <p:sldId id="331"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theme" Target="theme/theme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mamad\Desktop\Book1.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amad\Desktop\Book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a-IR" sz="2000" dirty="0"/>
              <a:t>نرخ باروری کلی کشور</a:t>
            </a:r>
            <a:r>
              <a:rPr lang="fa-IR" sz="2000" baseline="0" dirty="0"/>
              <a:t> در فاصله سالهای 1395-1351</a:t>
            </a:r>
            <a:endParaRPr lang="en-US" sz="2000" dirty="0"/>
          </a:p>
        </c:rich>
      </c:tx>
      <c:layout>
        <c:manualLayout>
          <c:xMode val="edge"/>
          <c:yMode val="edge"/>
          <c:x val="0.23620759210654224"/>
          <c:y val="2.8060332808804008E-3"/>
        </c:manualLayout>
      </c:layout>
      <c:overlay val="0"/>
    </c:title>
    <c:autoTitleDeleted val="0"/>
    <c:plotArea>
      <c:layout>
        <c:manualLayout>
          <c:layoutTarget val="inner"/>
          <c:xMode val="edge"/>
          <c:yMode val="edge"/>
          <c:x val="4.3699316681554932E-2"/>
          <c:y val="5.3941112057313396E-2"/>
          <c:w val="0.95488398221962034"/>
          <c:h val="0.81540370620936498"/>
        </c:manualLayout>
      </c:layout>
      <c:lineChart>
        <c:grouping val="stacked"/>
        <c:varyColors val="0"/>
        <c:ser>
          <c:idx val="0"/>
          <c:order val="0"/>
          <c:tx>
            <c:strRef>
              <c:f>Sheet1!$B$1</c:f>
              <c:strCache>
                <c:ptCount val="1"/>
                <c:pt idx="0">
                  <c:v>TFR</c:v>
                </c:pt>
              </c:strCache>
            </c:strRef>
          </c:tx>
          <c:spPr>
            <a:ln w="38100">
              <a:solidFill>
                <a:sysClr val="windowText" lastClr="000000"/>
              </a:solidFill>
            </a:ln>
          </c:spPr>
          <c:marker>
            <c:spPr>
              <a:solidFill>
                <a:schemeClr val="tx1"/>
              </a:solidFill>
              <a:ln w="38100">
                <a:solidFill>
                  <a:sysClr val="windowText" lastClr="000000"/>
                </a:solidFill>
              </a:ln>
            </c:spPr>
          </c:marker>
          <c:dLbls>
            <c:dLbl>
              <c:idx val="0"/>
              <c:layout>
                <c:manualLayout>
                  <c:x val="-3.7037037037037056E-2"/>
                  <c:y val="-4.71685316618567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F1-4E6C-82FB-E6CFC27EABBE}"/>
                </c:ext>
              </c:extLst>
            </c:dLbl>
            <c:dLbl>
              <c:idx val="1"/>
              <c:layout>
                <c:manualLayout>
                  <c:x val="-3.2407407407407461E-2"/>
                  <c:y val="-3.69145030397139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F1-4E6C-82FB-E6CFC27EABBE}"/>
                </c:ext>
              </c:extLst>
            </c:dLbl>
            <c:dLbl>
              <c:idx val="2"/>
              <c:layout>
                <c:manualLayout>
                  <c:x val="-4.4753086419753133E-2"/>
                  <c:y val="-3.48636973152854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2F1-4E6C-82FB-E6CFC27EABBE}"/>
                </c:ext>
              </c:extLst>
            </c:dLbl>
            <c:dLbl>
              <c:idx val="3"/>
              <c:layout>
                <c:manualLayout>
                  <c:x val="-1.2345679012345753E-2"/>
                  <c:y val="-3.69145030397139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2F1-4E6C-82FB-E6CFC27EABBE}"/>
                </c:ext>
              </c:extLst>
            </c:dLbl>
            <c:dLbl>
              <c:idx val="9"/>
              <c:layout>
                <c:manualLayout>
                  <c:x val="-7.7160493827160663E-3"/>
                  <c:y val="-3.89653087641425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2F1-4E6C-82FB-E6CFC27EABBE}"/>
                </c:ext>
              </c:extLst>
            </c:dLbl>
            <c:dLbl>
              <c:idx val="10"/>
              <c:layout>
                <c:manualLayout>
                  <c:x val="-1.543209876543213E-3"/>
                  <c:y val="-4.92193373862853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2F1-4E6C-82FB-E6CFC27EABBE}"/>
                </c:ext>
              </c:extLst>
            </c:dLbl>
            <c:dLbl>
              <c:idx val="11"/>
              <c:layout>
                <c:manualLayout>
                  <c:x val="-2.3148148148148237E-2"/>
                  <c:y val="-4.71685316618567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2F1-4E6C-82FB-E6CFC27EABBE}"/>
                </c:ext>
              </c:extLst>
            </c:dLbl>
            <c:dLbl>
              <c:idx val="12"/>
              <c:layout>
                <c:manualLayout>
                  <c:x val="-1.1586589870710632E-2"/>
                  <c:y val="-3.60378239627122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2F1-4E6C-82FB-E6CFC27EABBE}"/>
                </c:ext>
              </c:extLst>
            </c:dLbl>
            <c:spPr>
              <a:noFill/>
              <a:ln>
                <a:noFill/>
              </a:ln>
              <a:effectLst/>
            </c:spPr>
            <c:txPr>
              <a:bodyPr wrap="square" lIns="38100" tIns="19050" rIns="38100" bIns="19050" anchor="ctr">
                <a:spAutoFit/>
              </a:bodyPr>
              <a:lstStyle/>
              <a:p>
                <a:pPr>
                  <a:defRPr sz="1200" b="1" i="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51-53</c:v>
                </c:pt>
                <c:pt idx="1">
                  <c:v>54-56</c:v>
                </c:pt>
                <c:pt idx="2">
                  <c:v>57-59</c:v>
                </c:pt>
                <c:pt idx="3">
                  <c:v>60-62</c:v>
                </c:pt>
                <c:pt idx="4">
                  <c:v>63-65</c:v>
                </c:pt>
                <c:pt idx="5">
                  <c:v>66-68</c:v>
                </c:pt>
                <c:pt idx="6">
                  <c:v>69-71</c:v>
                </c:pt>
                <c:pt idx="7">
                  <c:v>72-74</c:v>
                </c:pt>
                <c:pt idx="8">
                  <c:v>75-77</c:v>
                </c:pt>
                <c:pt idx="9">
                  <c:v>78-80</c:v>
                </c:pt>
                <c:pt idx="10">
                  <c:v>81-83</c:v>
                </c:pt>
                <c:pt idx="11">
                  <c:v>85-90</c:v>
                </c:pt>
                <c:pt idx="12">
                  <c:v>90-95</c:v>
                </c:pt>
              </c:strCache>
            </c:strRef>
          </c:cat>
          <c:val>
            <c:numRef>
              <c:f>Sheet1!$B$2:$B$14</c:f>
              <c:numCache>
                <c:formatCode>General</c:formatCode>
                <c:ptCount val="13"/>
                <c:pt idx="0">
                  <c:v>5.9</c:v>
                </c:pt>
                <c:pt idx="1">
                  <c:v>6</c:v>
                </c:pt>
                <c:pt idx="2">
                  <c:v>6.6</c:v>
                </c:pt>
                <c:pt idx="3">
                  <c:v>6.8</c:v>
                </c:pt>
                <c:pt idx="4">
                  <c:v>6.5</c:v>
                </c:pt>
                <c:pt idx="5">
                  <c:v>5.5</c:v>
                </c:pt>
                <c:pt idx="6">
                  <c:v>4.5999999999999996</c:v>
                </c:pt>
                <c:pt idx="7">
                  <c:v>3.3</c:v>
                </c:pt>
                <c:pt idx="8">
                  <c:v>2.5</c:v>
                </c:pt>
                <c:pt idx="9">
                  <c:v>2.1</c:v>
                </c:pt>
                <c:pt idx="10">
                  <c:v>2</c:v>
                </c:pt>
                <c:pt idx="11">
                  <c:v>1.8</c:v>
                </c:pt>
                <c:pt idx="12">
                  <c:v>2.0099999999999998</c:v>
                </c:pt>
              </c:numCache>
            </c:numRef>
          </c:val>
          <c:smooth val="0"/>
          <c:extLst>
            <c:ext xmlns:c16="http://schemas.microsoft.com/office/drawing/2014/chart" uri="{C3380CC4-5D6E-409C-BE32-E72D297353CC}">
              <c16:uniqueId val="{00000008-72F1-4E6C-82FB-E6CFC27EABBE}"/>
            </c:ext>
          </c:extLst>
        </c:ser>
        <c:dLbls>
          <c:showLegendKey val="0"/>
          <c:showVal val="0"/>
          <c:showCatName val="0"/>
          <c:showSerName val="0"/>
          <c:showPercent val="0"/>
          <c:showBubbleSize val="0"/>
        </c:dLbls>
        <c:hiLowLines/>
        <c:marker val="1"/>
        <c:smooth val="0"/>
        <c:axId val="36847616"/>
        <c:axId val="36849536"/>
      </c:lineChart>
      <c:catAx>
        <c:axId val="36847616"/>
        <c:scaling>
          <c:orientation val="minMax"/>
        </c:scaling>
        <c:delete val="0"/>
        <c:axPos val="b"/>
        <c:title>
          <c:tx>
            <c:rich>
              <a:bodyPr/>
              <a:lstStyle/>
              <a:p>
                <a:pPr algn="r" rtl="1">
                  <a:defRPr/>
                </a:pPr>
                <a:r>
                  <a:rPr lang="fa-IR" sz="1050"/>
                  <a:t>  منبع:مرکز</a:t>
                </a:r>
                <a:r>
                  <a:rPr lang="fa-IR" sz="1050" baseline="0"/>
                  <a:t> آمار ایران- بررسی های</a:t>
                </a:r>
                <a:r>
                  <a:rPr lang="fa-IR" sz="1050"/>
                  <a:t> عباسی شوازی و همکاران 1389 و </a:t>
                </a:r>
                <a:r>
                  <a:rPr lang="en-US" sz="1050"/>
                  <a:t>prb 2010</a:t>
                </a:r>
                <a:endParaRPr lang="fa-IR" sz="1050"/>
              </a:p>
            </c:rich>
          </c:tx>
          <c:layout>
            <c:manualLayout>
              <c:xMode val="edge"/>
              <c:yMode val="edge"/>
              <c:x val="0.45251631222952338"/>
              <c:y val="0.95257981986528184"/>
            </c:manualLayout>
          </c:layout>
          <c:overlay val="0"/>
        </c:title>
        <c:numFmt formatCode="General" sourceLinked="0"/>
        <c:majorTickMark val="none"/>
        <c:minorTickMark val="none"/>
        <c:tickLblPos val="nextTo"/>
        <c:txPr>
          <a:bodyPr rot="0" vert="horz"/>
          <a:lstStyle/>
          <a:p>
            <a:pPr>
              <a:defRPr sz="1200" b="0"/>
            </a:pPr>
            <a:endParaRPr lang="en-US"/>
          </a:p>
        </c:txPr>
        <c:crossAx val="36849536"/>
        <c:crosses val="autoZero"/>
        <c:auto val="1"/>
        <c:lblAlgn val="ctr"/>
        <c:lblOffset val="100"/>
        <c:noMultiLvlLbl val="0"/>
      </c:catAx>
      <c:valAx>
        <c:axId val="36849536"/>
        <c:scaling>
          <c:orientation val="minMax"/>
        </c:scaling>
        <c:delete val="0"/>
        <c:axPos val="l"/>
        <c:majorGridlines/>
        <c:numFmt formatCode="General" sourceLinked="1"/>
        <c:majorTickMark val="out"/>
        <c:minorTickMark val="none"/>
        <c:tickLblPos val="nextTo"/>
        <c:crossAx val="36847616"/>
        <c:crosses val="autoZero"/>
        <c:crossBetween val="between"/>
      </c:valAx>
    </c:plotArea>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a-IR" dirty="0"/>
              <a:t>درصد نوع سقط</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D07-4885-9858-6929D8C70D4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D07-4885-9858-6929D8C70D4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D07-4885-9858-6929D8C70D4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D07-4885-9858-6929D8C70D4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D07-4885-9858-6929D8C70D41}"/>
              </c:ext>
            </c:extLst>
          </c:dPt>
          <c:dLbls>
            <c:dLbl>
              <c:idx val="0"/>
              <c:layout>
                <c:manualLayout>
                  <c:x val="9.166666666666666E-2"/>
                  <c:y val="0.111111111111111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D07-4885-9858-6929D8C70D41}"/>
                </c:ext>
              </c:extLst>
            </c:dLbl>
            <c:dLbl>
              <c:idx val="3"/>
              <c:layout>
                <c:manualLayout>
                  <c:x val="-0.18888888888888891"/>
                  <c:y val="8.333333333333332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D07-4885-9858-6929D8C70D41}"/>
                </c:ext>
              </c:extLst>
            </c:dLbl>
            <c:dLbl>
              <c:idx val="4"/>
              <c:layout>
                <c:manualLayout>
                  <c:x val="0.20833333333333334"/>
                  <c:y val="3.240740740740740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D07-4885-9858-6929D8C70D41}"/>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Sheet5!$D$7:$H$7</c:f>
              <c:strCache>
                <c:ptCount val="5"/>
                <c:pt idx="0">
                  <c:v>عمدی</c:v>
                </c:pt>
                <c:pt idx="1">
                  <c:v>پزشکی</c:v>
                </c:pt>
                <c:pt idx="2">
                  <c:v>خودبه خودی</c:v>
                </c:pt>
                <c:pt idx="3">
                  <c:v>براثر حادثه</c:v>
                </c:pt>
                <c:pt idx="4">
                  <c:v>نمی دانم</c:v>
                </c:pt>
              </c:strCache>
            </c:strRef>
          </c:cat>
          <c:val>
            <c:numRef>
              <c:f>Sheet5!$D$8:$H$8</c:f>
              <c:numCache>
                <c:formatCode>General</c:formatCode>
                <c:ptCount val="5"/>
                <c:pt idx="0">
                  <c:v>34.9</c:v>
                </c:pt>
                <c:pt idx="1">
                  <c:v>7.9</c:v>
                </c:pt>
                <c:pt idx="2">
                  <c:v>53.5</c:v>
                </c:pt>
                <c:pt idx="3">
                  <c:v>1</c:v>
                </c:pt>
                <c:pt idx="4">
                  <c:v>2.7</c:v>
                </c:pt>
              </c:numCache>
            </c:numRef>
          </c:val>
          <c:extLst>
            <c:ext xmlns:c16="http://schemas.microsoft.com/office/drawing/2014/chart" uri="{C3380CC4-5D6E-409C-BE32-E72D297353CC}">
              <c16:uniqueId val="{0000000A-BD07-4885-9858-6929D8C70D41}"/>
            </c:ext>
          </c:extLst>
        </c:ser>
        <c:dLbls>
          <c:showLegendKey val="0"/>
          <c:showVal val="0"/>
          <c:showCatName val="0"/>
          <c:showSerName val="0"/>
          <c:showPercent val="0"/>
          <c:showBubbleSize val="0"/>
          <c:showLeaderLines val="0"/>
        </c:dLbls>
        <c:firstSliceAng val="36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a-IR" dirty="0"/>
              <a:t>تعداد نوع سقط</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Sheet5!$J$11:$J$15</c:f>
              <c:strCache>
                <c:ptCount val="5"/>
                <c:pt idx="0">
                  <c:v>خودبه خودی</c:v>
                </c:pt>
                <c:pt idx="1">
                  <c:v>عمدی</c:v>
                </c:pt>
                <c:pt idx="2">
                  <c:v>پزشکی</c:v>
                </c:pt>
                <c:pt idx="3">
                  <c:v>نمی دانم</c:v>
                </c:pt>
                <c:pt idx="4">
                  <c:v>براثر حادثه</c:v>
                </c:pt>
              </c:strCache>
            </c:strRef>
          </c:cat>
          <c:val>
            <c:numRef>
              <c:f>Sheet5!$K$11:$K$15</c:f>
              <c:numCache>
                <c:formatCode>#,##0</c:formatCode>
                <c:ptCount val="5"/>
                <c:pt idx="0">
                  <c:v>389735</c:v>
                </c:pt>
                <c:pt idx="1">
                  <c:v>254153</c:v>
                </c:pt>
                <c:pt idx="2">
                  <c:v>57699</c:v>
                </c:pt>
                <c:pt idx="3">
                  <c:v>19748</c:v>
                </c:pt>
                <c:pt idx="4">
                  <c:v>7535</c:v>
                </c:pt>
              </c:numCache>
            </c:numRef>
          </c:val>
          <c:extLst>
            <c:ext xmlns:c16="http://schemas.microsoft.com/office/drawing/2014/chart" uri="{C3380CC4-5D6E-409C-BE32-E72D297353CC}">
              <c16:uniqueId val="{00000000-8192-4BC4-9778-1DC5BDC7FBE2}"/>
            </c:ext>
          </c:extLst>
        </c:ser>
        <c:dLbls>
          <c:showLegendKey val="0"/>
          <c:showVal val="0"/>
          <c:showCatName val="0"/>
          <c:showSerName val="0"/>
          <c:showPercent val="0"/>
          <c:showBubbleSize val="0"/>
        </c:dLbls>
        <c:gapWidth val="219"/>
        <c:overlap val="-27"/>
        <c:axId val="975658464"/>
        <c:axId val="975659296"/>
      </c:barChart>
      <c:catAx>
        <c:axId val="975658464"/>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5659296"/>
        <c:crosses val="autoZero"/>
        <c:auto val="1"/>
        <c:lblAlgn val="ctr"/>
        <c:lblOffset val="100"/>
        <c:noMultiLvlLbl val="0"/>
      </c:catAx>
      <c:valAx>
        <c:axId val="975659296"/>
        <c:scaling>
          <c:orientation val="minMax"/>
        </c:scaling>
        <c:delete val="0"/>
        <c:axPos val="r"/>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5658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474005-DE32-456F-8DCD-92CB7017D783}" type="datetimeFigureOut">
              <a:rPr lang="en-US" smtClean="0"/>
              <a:t>7/16/2026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AAE1A4-6387-46EC-A794-A7A1E83612F9}" type="slidenum">
              <a:rPr lang="en-US" smtClean="0"/>
              <a:t>‹#›</a:t>
            </a:fld>
            <a:endParaRPr lang="en-US"/>
          </a:p>
        </p:txBody>
      </p:sp>
    </p:spTree>
    <p:extLst>
      <p:ext uri="{BB962C8B-B14F-4D97-AF65-F5344CB8AC3E}">
        <p14:creationId xmlns:p14="http://schemas.microsoft.com/office/powerpoint/2010/main" val="1278769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5B4AE2-CE8C-4CE9-8837-084B77BAB7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6686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E9482-4669-4975-A148-E7D396D0596E}"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888438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E683B5-D799-4969-8725-A4F9ACE4B4DA}" type="datetimeFigureOut">
              <a:rPr lang="en-US" smtClean="0"/>
              <a:t>7/16/2026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B385A-B6D6-4CC3-AD50-86AB8A06F4A3}" type="slidenum">
              <a:rPr lang="en-US" smtClean="0"/>
              <a:t>‹#›</a:t>
            </a:fld>
            <a:endParaRPr lang="en-US"/>
          </a:p>
        </p:txBody>
      </p:sp>
    </p:spTree>
    <p:extLst>
      <p:ext uri="{BB962C8B-B14F-4D97-AF65-F5344CB8AC3E}">
        <p14:creationId xmlns:p14="http://schemas.microsoft.com/office/powerpoint/2010/main" val="3483893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E683B5-D799-4969-8725-A4F9ACE4B4DA}" type="datetimeFigureOut">
              <a:rPr lang="en-US" smtClean="0"/>
              <a:t>7/16/2026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B385A-B6D6-4CC3-AD50-86AB8A06F4A3}" type="slidenum">
              <a:rPr lang="en-US" smtClean="0"/>
              <a:t>‹#›</a:t>
            </a:fld>
            <a:endParaRPr lang="en-US"/>
          </a:p>
        </p:txBody>
      </p:sp>
    </p:spTree>
    <p:extLst>
      <p:ext uri="{BB962C8B-B14F-4D97-AF65-F5344CB8AC3E}">
        <p14:creationId xmlns:p14="http://schemas.microsoft.com/office/powerpoint/2010/main" val="4078624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E683B5-D799-4969-8725-A4F9ACE4B4DA}" type="datetimeFigureOut">
              <a:rPr lang="en-US" smtClean="0"/>
              <a:t>7/16/2026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B385A-B6D6-4CC3-AD50-86AB8A06F4A3}" type="slidenum">
              <a:rPr lang="en-US" smtClean="0"/>
              <a:t>‹#›</a:t>
            </a:fld>
            <a:endParaRPr lang="en-US"/>
          </a:p>
        </p:txBody>
      </p:sp>
    </p:spTree>
    <p:extLst>
      <p:ext uri="{BB962C8B-B14F-4D97-AF65-F5344CB8AC3E}">
        <p14:creationId xmlns:p14="http://schemas.microsoft.com/office/powerpoint/2010/main" val="2597580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074900" y="959167"/>
            <a:ext cx="8822400" cy="9332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2" name="Google Shape;22;p5"/>
          <p:cNvSpPr txBox="1">
            <a:spLocks noGrp="1"/>
          </p:cNvSpPr>
          <p:nvPr>
            <p:ph type="body" idx="1"/>
          </p:nvPr>
        </p:nvSpPr>
        <p:spPr>
          <a:xfrm>
            <a:off x="2074900" y="1838428"/>
            <a:ext cx="8822400" cy="4056400"/>
          </a:xfrm>
          <a:prstGeom prst="rect">
            <a:avLst/>
          </a:prstGeom>
        </p:spPr>
        <p:txBody>
          <a:bodyPr spcFirstLastPara="1" wrap="square" lIns="91425" tIns="91425" rIns="91425" bIns="91425" anchor="t" anchorCtr="0">
            <a:noAutofit/>
          </a:bodyPr>
          <a:lstStyle>
            <a:lvl1pPr marL="609585" lvl="0" indent="-524920">
              <a:spcBef>
                <a:spcPts val="800"/>
              </a:spcBef>
              <a:spcAft>
                <a:spcPts val="0"/>
              </a:spcAft>
              <a:buSzPts val="2600"/>
              <a:buChar char="◈"/>
              <a:defRPr sz="3467"/>
            </a:lvl1pPr>
            <a:lvl2pPr marL="1219170" lvl="1" indent="-524920">
              <a:spcBef>
                <a:spcPts val="0"/>
              </a:spcBef>
              <a:spcAft>
                <a:spcPts val="0"/>
              </a:spcAft>
              <a:buSzPts val="2600"/>
              <a:buChar char="◆"/>
              <a:defRPr sz="3467"/>
            </a:lvl2pPr>
            <a:lvl3pPr marL="1828754" lvl="2" indent="-524920">
              <a:spcBef>
                <a:spcPts val="0"/>
              </a:spcBef>
              <a:spcAft>
                <a:spcPts val="0"/>
              </a:spcAft>
              <a:buSzPts val="2600"/>
              <a:buChar char="◇"/>
              <a:defRPr sz="3467"/>
            </a:lvl3pPr>
            <a:lvl4pPr marL="2438339" lvl="3" indent="-524920">
              <a:spcBef>
                <a:spcPts val="0"/>
              </a:spcBef>
              <a:spcAft>
                <a:spcPts val="0"/>
              </a:spcAft>
              <a:buSzPts val="2600"/>
              <a:buChar char="⬥"/>
              <a:defRPr sz="3467"/>
            </a:lvl4pPr>
            <a:lvl5pPr marL="3047924" lvl="4" indent="-524920">
              <a:spcBef>
                <a:spcPts val="0"/>
              </a:spcBef>
              <a:spcAft>
                <a:spcPts val="0"/>
              </a:spcAft>
              <a:buSzPts val="2600"/>
              <a:buChar char="⬦"/>
              <a:defRPr sz="3467"/>
            </a:lvl5pPr>
            <a:lvl6pPr marL="3657509" lvl="5" indent="-524920">
              <a:spcBef>
                <a:spcPts val="0"/>
              </a:spcBef>
              <a:spcAft>
                <a:spcPts val="0"/>
              </a:spcAft>
              <a:buSzPts val="2600"/>
              <a:buChar char="⬦"/>
              <a:defRPr sz="3467"/>
            </a:lvl6pPr>
            <a:lvl7pPr marL="4267093" lvl="6" indent="-524920">
              <a:spcBef>
                <a:spcPts val="0"/>
              </a:spcBef>
              <a:spcAft>
                <a:spcPts val="0"/>
              </a:spcAft>
              <a:buSzPts val="2600"/>
              <a:buChar char="⬦"/>
              <a:defRPr sz="3467"/>
            </a:lvl7pPr>
            <a:lvl8pPr marL="4876678" lvl="7" indent="-524920">
              <a:spcBef>
                <a:spcPts val="0"/>
              </a:spcBef>
              <a:spcAft>
                <a:spcPts val="0"/>
              </a:spcAft>
              <a:buSzPts val="2600"/>
              <a:buChar char="⬦"/>
              <a:defRPr sz="3467"/>
            </a:lvl8pPr>
            <a:lvl9pPr marL="5486263" lvl="8" indent="-524920">
              <a:spcBef>
                <a:spcPts val="0"/>
              </a:spcBef>
              <a:spcAft>
                <a:spcPts val="0"/>
              </a:spcAft>
              <a:buSzPts val="2600"/>
              <a:buChar char="⬦"/>
              <a:defRPr sz="3467"/>
            </a:lvl9pPr>
          </a:lstStyle>
          <a:p>
            <a:endParaRPr/>
          </a:p>
        </p:txBody>
      </p:sp>
      <p:sp>
        <p:nvSpPr>
          <p:cNvPr id="23" name="Google Shape;23;p5"/>
          <p:cNvSpPr txBox="1">
            <a:spLocks noGrp="1"/>
          </p:cNvSpPr>
          <p:nvPr>
            <p:ph type="sldNum" idx="12"/>
          </p:nvPr>
        </p:nvSpPr>
        <p:spPr>
          <a:xfrm>
            <a:off x="10532467" y="5464568"/>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600" b="0" i="0" u="none" strike="noStrike" kern="0" cap="none" spc="0" normalizeH="0" baseline="0" noProof="0" smtClean="0">
                <a:ln>
                  <a:noFill/>
                </a:ln>
                <a:solidFill>
                  <a:srgbClr val="797281"/>
                </a:solidFill>
                <a:effectLst/>
                <a:uLnTx/>
                <a:uFillTx/>
                <a:latin typeface="Tinos"/>
                <a:sym typeface="Tinos"/>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a:t>
            </a:fld>
            <a:endParaRPr kumimoji="0" lang="en" sz="1600" b="0" i="0" u="none" strike="noStrike" kern="0" cap="none" spc="0" normalizeH="0" baseline="0" noProof="0">
              <a:ln>
                <a:noFill/>
              </a:ln>
              <a:solidFill>
                <a:srgbClr val="797281"/>
              </a:solidFill>
              <a:effectLst/>
              <a:uLnTx/>
              <a:uFillTx/>
              <a:latin typeface="Tinos"/>
              <a:sym typeface="Tinos"/>
            </a:endParaRPr>
          </a:p>
        </p:txBody>
      </p:sp>
      <p:cxnSp>
        <p:nvCxnSpPr>
          <p:cNvPr id="24" name="Google Shape;24;p5"/>
          <p:cNvCxnSpPr/>
          <p:nvPr/>
        </p:nvCxnSpPr>
        <p:spPr>
          <a:xfrm>
            <a:off x="2219667" y="1809500"/>
            <a:ext cx="8701600" cy="0"/>
          </a:xfrm>
          <a:prstGeom prst="straightConnector1">
            <a:avLst/>
          </a:prstGeom>
          <a:noFill/>
          <a:ln w="9525" cap="flat" cmpd="sng">
            <a:solidFill>
              <a:srgbClr val="CCCCCC"/>
            </a:solidFill>
            <a:prstDash val="solid"/>
            <a:round/>
            <a:headEnd type="none" w="med" len="med"/>
            <a:tailEnd type="none" w="med" len="med"/>
          </a:ln>
        </p:spPr>
      </p:cxnSp>
    </p:spTree>
    <p:extLst>
      <p:ext uri="{BB962C8B-B14F-4D97-AF65-F5344CB8AC3E}">
        <p14:creationId xmlns:p14="http://schemas.microsoft.com/office/powerpoint/2010/main" val="2320395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466515" indent="0" algn="ctr">
              <a:buNone/>
              <a:defRPr>
                <a:solidFill>
                  <a:schemeClr val="tx1">
                    <a:tint val="75000"/>
                  </a:schemeClr>
                </a:solidFill>
              </a:defRPr>
            </a:lvl2pPr>
            <a:lvl3pPr marL="933031" indent="0" algn="ctr">
              <a:buNone/>
              <a:defRPr>
                <a:solidFill>
                  <a:schemeClr val="tx1">
                    <a:tint val="75000"/>
                  </a:schemeClr>
                </a:solidFill>
              </a:defRPr>
            </a:lvl3pPr>
            <a:lvl4pPr marL="1399546" indent="0" algn="ctr">
              <a:buNone/>
              <a:defRPr>
                <a:solidFill>
                  <a:schemeClr val="tx1">
                    <a:tint val="75000"/>
                  </a:schemeClr>
                </a:solidFill>
              </a:defRPr>
            </a:lvl4pPr>
            <a:lvl5pPr marL="1866062" indent="0" algn="ctr">
              <a:buNone/>
              <a:defRPr>
                <a:solidFill>
                  <a:schemeClr val="tx1">
                    <a:tint val="75000"/>
                  </a:schemeClr>
                </a:solidFill>
              </a:defRPr>
            </a:lvl5pPr>
            <a:lvl6pPr marL="2332577" indent="0" algn="ctr">
              <a:buNone/>
              <a:defRPr>
                <a:solidFill>
                  <a:schemeClr val="tx1">
                    <a:tint val="75000"/>
                  </a:schemeClr>
                </a:solidFill>
              </a:defRPr>
            </a:lvl6pPr>
            <a:lvl7pPr marL="2799093" indent="0" algn="ctr">
              <a:buNone/>
              <a:defRPr>
                <a:solidFill>
                  <a:schemeClr val="tx1">
                    <a:tint val="75000"/>
                  </a:schemeClr>
                </a:solidFill>
              </a:defRPr>
            </a:lvl7pPr>
            <a:lvl8pPr marL="3265608" indent="0" algn="ctr">
              <a:buNone/>
              <a:defRPr>
                <a:solidFill>
                  <a:schemeClr val="tx1">
                    <a:tint val="75000"/>
                  </a:schemeClr>
                </a:solidFill>
              </a:defRPr>
            </a:lvl8pPr>
            <a:lvl9pPr marL="373212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33031"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7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33031" rtl="0" eaLnBrk="1" fontAlgn="auto" latinLnBrk="0" hangingPunct="1">
                <a:lnSpc>
                  <a:spcPct val="100000"/>
                </a:lnSpc>
                <a:spcBef>
                  <a:spcPts val="0"/>
                </a:spcBef>
                <a:spcAft>
                  <a:spcPts val="0"/>
                </a:spcAft>
                <a:buClrTx/>
                <a:buSzTx/>
                <a:buFontTx/>
                <a:buNone/>
                <a:tabLst/>
                <a:defRPr/>
              </a:pPr>
              <a:t>7/16/2026</a:t>
            </a:fld>
            <a:endParaRPr kumimoji="0" lang="en-US" sz="127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33031" rtl="0" eaLnBrk="1" fontAlgn="auto" latinLnBrk="0" hangingPunct="1">
              <a:lnSpc>
                <a:spcPct val="100000"/>
              </a:lnSpc>
              <a:spcBef>
                <a:spcPts val="0"/>
              </a:spcBef>
              <a:spcAft>
                <a:spcPts val="0"/>
              </a:spcAft>
              <a:buClrTx/>
              <a:buSzTx/>
              <a:buFontTx/>
              <a:buNone/>
              <a:tabLst/>
              <a:defRPr/>
            </a:pPr>
            <a:endParaRPr kumimoji="0" lang="en-US" sz="127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33031"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7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33031" rtl="0" eaLnBrk="1" fontAlgn="auto" latinLnBrk="0" hangingPunct="1">
                <a:lnSpc>
                  <a:spcPct val="100000"/>
                </a:lnSpc>
                <a:spcBef>
                  <a:spcPts val="0"/>
                </a:spcBef>
                <a:spcAft>
                  <a:spcPts val="0"/>
                </a:spcAft>
                <a:buClrTx/>
                <a:buSzTx/>
                <a:buFontTx/>
                <a:buNone/>
                <a:tabLst/>
                <a:defRPr/>
              </a:pPr>
              <a:t>‹#›</a:t>
            </a:fld>
            <a:endParaRPr kumimoji="0" lang="en-US" sz="127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30656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33031"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7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33031" rtl="0" eaLnBrk="1" fontAlgn="auto" latinLnBrk="0" hangingPunct="1">
                <a:lnSpc>
                  <a:spcPct val="100000"/>
                </a:lnSpc>
                <a:spcBef>
                  <a:spcPts val="0"/>
                </a:spcBef>
                <a:spcAft>
                  <a:spcPts val="0"/>
                </a:spcAft>
                <a:buClrTx/>
                <a:buSzTx/>
                <a:buFontTx/>
                <a:buNone/>
                <a:tabLst/>
                <a:defRPr/>
              </a:pPr>
              <a:t>7/16/2026</a:t>
            </a:fld>
            <a:endParaRPr kumimoji="0" lang="en-US" sz="127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33031" rtl="0" eaLnBrk="1" fontAlgn="auto" latinLnBrk="0" hangingPunct="1">
              <a:lnSpc>
                <a:spcPct val="100000"/>
              </a:lnSpc>
              <a:spcBef>
                <a:spcPts val="0"/>
              </a:spcBef>
              <a:spcAft>
                <a:spcPts val="0"/>
              </a:spcAft>
              <a:buClrTx/>
              <a:buSzTx/>
              <a:buFontTx/>
              <a:buNone/>
              <a:tabLst/>
              <a:defRPr/>
            </a:pPr>
            <a:endParaRPr kumimoji="0" lang="en-US" sz="127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33031"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7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33031" rtl="0" eaLnBrk="1" fontAlgn="auto" latinLnBrk="0" hangingPunct="1">
                <a:lnSpc>
                  <a:spcPct val="100000"/>
                </a:lnSpc>
                <a:spcBef>
                  <a:spcPts val="0"/>
                </a:spcBef>
                <a:spcAft>
                  <a:spcPts val="0"/>
                </a:spcAft>
                <a:buClrTx/>
                <a:buSzTx/>
                <a:buFontTx/>
                <a:buNone/>
                <a:tabLst/>
                <a:defRPr/>
              </a:pPr>
              <a:t>‹#›</a:t>
            </a:fld>
            <a:endParaRPr kumimoji="0" lang="en-US" sz="127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01109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82"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86">
                <a:solidFill>
                  <a:schemeClr val="tx1">
                    <a:tint val="75000"/>
                  </a:schemeClr>
                </a:solidFill>
              </a:defRPr>
            </a:lvl1pPr>
            <a:lvl2pPr marL="466515" indent="0">
              <a:buNone/>
              <a:defRPr sz="1814">
                <a:solidFill>
                  <a:schemeClr val="tx1">
                    <a:tint val="75000"/>
                  </a:schemeClr>
                </a:solidFill>
              </a:defRPr>
            </a:lvl2pPr>
            <a:lvl3pPr marL="933031" indent="0">
              <a:buNone/>
              <a:defRPr sz="1633">
                <a:solidFill>
                  <a:schemeClr val="tx1">
                    <a:tint val="75000"/>
                  </a:schemeClr>
                </a:solidFill>
              </a:defRPr>
            </a:lvl3pPr>
            <a:lvl4pPr marL="1399546" indent="0">
              <a:buNone/>
              <a:defRPr sz="1451">
                <a:solidFill>
                  <a:schemeClr val="tx1">
                    <a:tint val="75000"/>
                  </a:schemeClr>
                </a:solidFill>
              </a:defRPr>
            </a:lvl4pPr>
            <a:lvl5pPr marL="1866062" indent="0">
              <a:buNone/>
              <a:defRPr sz="1451">
                <a:solidFill>
                  <a:schemeClr val="tx1">
                    <a:tint val="75000"/>
                  </a:schemeClr>
                </a:solidFill>
              </a:defRPr>
            </a:lvl5pPr>
            <a:lvl6pPr marL="2332577" indent="0">
              <a:buNone/>
              <a:defRPr sz="1451">
                <a:solidFill>
                  <a:schemeClr val="tx1">
                    <a:tint val="75000"/>
                  </a:schemeClr>
                </a:solidFill>
              </a:defRPr>
            </a:lvl6pPr>
            <a:lvl7pPr marL="2799093" indent="0">
              <a:buNone/>
              <a:defRPr sz="1451">
                <a:solidFill>
                  <a:schemeClr val="tx1">
                    <a:tint val="75000"/>
                  </a:schemeClr>
                </a:solidFill>
              </a:defRPr>
            </a:lvl7pPr>
            <a:lvl8pPr marL="3265608" indent="0">
              <a:buNone/>
              <a:defRPr sz="1451">
                <a:solidFill>
                  <a:schemeClr val="tx1">
                    <a:tint val="75000"/>
                  </a:schemeClr>
                </a:solidFill>
              </a:defRPr>
            </a:lvl8pPr>
            <a:lvl9pPr marL="3732124" indent="0">
              <a:buNone/>
              <a:defRPr sz="145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33031"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7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33031" rtl="0" eaLnBrk="1" fontAlgn="auto" latinLnBrk="0" hangingPunct="1">
                <a:lnSpc>
                  <a:spcPct val="100000"/>
                </a:lnSpc>
                <a:spcBef>
                  <a:spcPts val="0"/>
                </a:spcBef>
                <a:spcAft>
                  <a:spcPts val="0"/>
                </a:spcAft>
                <a:buClrTx/>
                <a:buSzTx/>
                <a:buFontTx/>
                <a:buNone/>
                <a:tabLst/>
                <a:defRPr/>
              </a:pPr>
              <a:t>7/16/2026</a:t>
            </a:fld>
            <a:endParaRPr kumimoji="0" lang="en-US" sz="127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33031" rtl="0" eaLnBrk="1" fontAlgn="auto" latinLnBrk="0" hangingPunct="1">
              <a:lnSpc>
                <a:spcPct val="100000"/>
              </a:lnSpc>
              <a:spcBef>
                <a:spcPts val="0"/>
              </a:spcBef>
              <a:spcAft>
                <a:spcPts val="0"/>
              </a:spcAft>
              <a:buClrTx/>
              <a:buSzTx/>
              <a:buFontTx/>
              <a:buNone/>
              <a:tabLst/>
              <a:defRPr/>
            </a:pPr>
            <a:endParaRPr kumimoji="0" lang="en-US" sz="127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33031"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7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33031" rtl="0" eaLnBrk="1" fontAlgn="auto" latinLnBrk="0" hangingPunct="1">
                <a:lnSpc>
                  <a:spcPct val="100000"/>
                </a:lnSpc>
                <a:spcBef>
                  <a:spcPts val="0"/>
                </a:spcBef>
                <a:spcAft>
                  <a:spcPts val="0"/>
                </a:spcAft>
                <a:buClrTx/>
                <a:buSzTx/>
                <a:buFontTx/>
                <a:buNone/>
                <a:tabLst/>
                <a:defRPr/>
              </a:pPr>
              <a:t>‹#›</a:t>
            </a:fld>
            <a:endParaRPr kumimoji="0" lang="en-US" sz="127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96057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25963"/>
          </a:xfrm>
        </p:spPr>
        <p:txBody>
          <a:bodyPr/>
          <a:lstStyle>
            <a:lvl1pPr>
              <a:defRPr sz="2902"/>
            </a:lvl1pPr>
            <a:lvl2pPr>
              <a:defRPr sz="2449"/>
            </a:lvl2pPr>
            <a:lvl3pPr>
              <a:defRPr sz="2086"/>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25963"/>
          </a:xfrm>
        </p:spPr>
        <p:txBody>
          <a:bodyPr/>
          <a:lstStyle>
            <a:lvl1pPr>
              <a:defRPr sz="2902"/>
            </a:lvl1pPr>
            <a:lvl2pPr>
              <a:defRPr sz="2449"/>
            </a:lvl2pPr>
            <a:lvl3pPr>
              <a:defRPr sz="2086"/>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33031"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7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33031" rtl="0" eaLnBrk="1" fontAlgn="auto" latinLnBrk="0" hangingPunct="1">
                <a:lnSpc>
                  <a:spcPct val="100000"/>
                </a:lnSpc>
                <a:spcBef>
                  <a:spcPts val="0"/>
                </a:spcBef>
                <a:spcAft>
                  <a:spcPts val="0"/>
                </a:spcAft>
                <a:buClrTx/>
                <a:buSzTx/>
                <a:buFontTx/>
                <a:buNone/>
                <a:tabLst/>
                <a:defRPr/>
              </a:pPr>
              <a:t>7/16/2026</a:t>
            </a:fld>
            <a:endParaRPr kumimoji="0" lang="en-US" sz="127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33031" rtl="0" eaLnBrk="1" fontAlgn="auto" latinLnBrk="0" hangingPunct="1">
              <a:lnSpc>
                <a:spcPct val="100000"/>
              </a:lnSpc>
              <a:spcBef>
                <a:spcPts val="0"/>
              </a:spcBef>
              <a:spcAft>
                <a:spcPts val="0"/>
              </a:spcAft>
              <a:buClrTx/>
              <a:buSzTx/>
              <a:buFontTx/>
              <a:buNone/>
              <a:tabLst/>
              <a:defRPr/>
            </a:pPr>
            <a:endParaRPr kumimoji="0" lang="en-US" sz="127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33031"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7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33031" rtl="0" eaLnBrk="1" fontAlgn="auto" latinLnBrk="0" hangingPunct="1">
                <a:lnSpc>
                  <a:spcPct val="100000"/>
                </a:lnSpc>
                <a:spcBef>
                  <a:spcPts val="0"/>
                </a:spcBef>
                <a:spcAft>
                  <a:spcPts val="0"/>
                </a:spcAft>
                <a:buClrTx/>
                <a:buSzTx/>
                <a:buFontTx/>
                <a:buNone/>
                <a:tabLst/>
                <a:defRPr/>
              </a:pPr>
              <a:t>‹#›</a:t>
            </a:fld>
            <a:endParaRPr kumimoji="0" lang="en-US" sz="127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22033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99" y="1535113"/>
            <a:ext cx="5386918" cy="639762"/>
          </a:xfrm>
        </p:spPr>
        <p:txBody>
          <a:bodyPr anchor="b"/>
          <a:lstStyle>
            <a:lvl1pPr marL="0" indent="0">
              <a:buNone/>
              <a:defRPr sz="2449" b="1"/>
            </a:lvl1pPr>
            <a:lvl2pPr marL="466515" indent="0">
              <a:buNone/>
              <a:defRPr sz="2086" b="1"/>
            </a:lvl2pPr>
            <a:lvl3pPr marL="933031" indent="0">
              <a:buNone/>
              <a:defRPr sz="1814" b="1"/>
            </a:lvl3pPr>
            <a:lvl4pPr marL="1399546" indent="0">
              <a:buNone/>
              <a:defRPr sz="1633" b="1"/>
            </a:lvl4pPr>
            <a:lvl5pPr marL="1866062" indent="0">
              <a:buNone/>
              <a:defRPr sz="1633" b="1"/>
            </a:lvl5pPr>
            <a:lvl6pPr marL="2332577" indent="0">
              <a:buNone/>
              <a:defRPr sz="1633" b="1"/>
            </a:lvl6pPr>
            <a:lvl7pPr marL="2799093" indent="0">
              <a:buNone/>
              <a:defRPr sz="1633" b="1"/>
            </a:lvl7pPr>
            <a:lvl8pPr marL="3265608" indent="0">
              <a:buNone/>
              <a:defRPr sz="1633" b="1"/>
            </a:lvl8pPr>
            <a:lvl9pPr marL="3732124" indent="0">
              <a:buNone/>
              <a:defRPr sz="1633" b="1"/>
            </a:lvl9pPr>
          </a:lstStyle>
          <a:p>
            <a:pPr lvl="0"/>
            <a:r>
              <a:rPr lang="en-US"/>
              <a:t>Click to edit Master text styles</a:t>
            </a:r>
          </a:p>
        </p:txBody>
      </p:sp>
      <p:sp>
        <p:nvSpPr>
          <p:cNvPr id="4" name="Content Placeholder 3"/>
          <p:cNvSpPr>
            <a:spLocks noGrp="1"/>
          </p:cNvSpPr>
          <p:nvPr>
            <p:ph sz="half" idx="2"/>
          </p:nvPr>
        </p:nvSpPr>
        <p:spPr>
          <a:xfrm>
            <a:off x="609599" y="2174875"/>
            <a:ext cx="5386918" cy="3951288"/>
          </a:xfrm>
        </p:spPr>
        <p:txBody>
          <a:bodyPr/>
          <a:lstStyle>
            <a:lvl1pPr>
              <a:defRPr sz="2449"/>
            </a:lvl1pPr>
            <a:lvl2pPr>
              <a:defRPr sz="2086"/>
            </a:lvl2pPr>
            <a:lvl3pPr>
              <a:defRPr sz="1814"/>
            </a:lvl3pPr>
            <a:lvl4pPr>
              <a:defRPr sz="1633"/>
            </a:lvl4pPr>
            <a:lvl5pPr>
              <a:defRPr sz="1633"/>
            </a:lvl5pPr>
            <a:lvl6pPr>
              <a:defRPr sz="1633"/>
            </a:lvl6pPr>
            <a:lvl7pPr>
              <a:defRPr sz="1633"/>
            </a:lvl7pPr>
            <a:lvl8pPr>
              <a:defRPr sz="1633"/>
            </a:lvl8pPr>
            <a:lvl9pPr>
              <a:defRPr sz="16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449" b="1"/>
            </a:lvl1pPr>
            <a:lvl2pPr marL="466515" indent="0">
              <a:buNone/>
              <a:defRPr sz="2086" b="1"/>
            </a:lvl2pPr>
            <a:lvl3pPr marL="933031" indent="0">
              <a:buNone/>
              <a:defRPr sz="1814" b="1"/>
            </a:lvl3pPr>
            <a:lvl4pPr marL="1399546" indent="0">
              <a:buNone/>
              <a:defRPr sz="1633" b="1"/>
            </a:lvl4pPr>
            <a:lvl5pPr marL="1866062" indent="0">
              <a:buNone/>
              <a:defRPr sz="1633" b="1"/>
            </a:lvl5pPr>
            <a:lvl6pPr marL="2332577" indent="0">
              <a:buNone/>
              <a:defRPr sz="1633" b="1"/>
            </a:lvl6pPr>
            <a:lvl7pPr marL="2799093" indent="0">
              <a:buNone/>
              <a:defRPr sz="1633" b="1"/>
            </a:lvl7pPr>
            <a:lvl8pPr marL="3265608" indent="0">
              <a:buNone/>
              <a:defRPr sz="1633" b="1"/>
            </a:lvl8pPr>
            <a:lvl9pPr marL="3732124" indent="0">
              <a:buNone/>
              <a:defRPr sz="1633" b="1"/>
            </a:lvl9pPr>
          </a:lstStyle>
          <a:p>
            <a:pPr lvl="0"/>
            <a:r>
              <a:rPr lang="en-US"/>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449"/>
            </a:lvl1pPr>
            <a:lvl2pPr>
              <a:defRPr sz="2086"/>
            </a:lvl2pPr>
            <a:lvl3pPr>
              <a:defRPr sz="1814"/>
            </a:lvl3pPr>
            <a:lvl4pPr>
              <a:defRPr sz="1633"/>
            </a:lvl4pPr>
            <a:lvl5pPr>
              <a:defRPr sz="1633"/>
            </a:lvl5pPr>
            <a:lvl6pPr>
              <a:defRPr sz="1633"/>
            </a:lvl6pPr>
            <a:lvl7pPr>
              <a:defRPr sz="1633"/>
            </a:lvl7pPr>
            <a:lvl8pPr>
              <a:defRPr sz="1633"/>
            </a:lvl8pPr>
            <a:lvl9pPr>
              <a:defRPr sz="16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33031"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7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33031" rtl="0" eaLnBrk="1" fontAlgn="auto" latinLnBrk="0" hangingPunct="1">
                <a:lnSpc>
                  <a:spcPct val="100000"/>
                </a:lnSpc>
                <a:spcBef>
                  <a:spcPts val="0"/>
                </a:spcBef>
                <a:spcAft>
                  <a:spcPts val="0"/>
                </a:spcAft>
                <a:buClrTx/>
                <a:buSzTx/>
                <a:buFontTx/>
                <a:buNone/>
                <a:tabLst/>
                <a:defRPr/>
              </a:pPr>
              <a:t>7/16/2026</a:t>
            </a:fld>
            <a:endParaRPr kumimoji="0" lang="en-US" sz="127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33031" rtl="0" eaLnBrk="1" fontAlgn="auto" latinLnBrk="0" hangingPunct="1">
              <a:lnSpc>
                <a:spcPct val="100000"/>
              </a:lnSpc>
              <a:spcBef>
                <a:spcPts val="0"/>
              </a:spcBef>
              <a:spcAft>
                <a:spcPts val="0"/>
              </a:spcAft>
              <a:buClrTx/>
              <a:buSzTx/>
              <a:buFontTx/>
              <a:buNone/>
              <a:tabLst/>
              <a:defRPr/>
            </a:pPr>
            <a:endParaRPr kumimoji="0" lang="en-US" sz="127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33031"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7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33031" rtl="0" eaLnBrk="1" fontAlgn="auto" latinLnBrk="0" hangingPunct="1">
                <a:lnSpc>
                  <a:spcPct val="100000"/>
                </a:lnSpc>
                <a:spcBef>
                  <a:spcPts val="0"/>
                </a:spcBef>
                <a:spcAft>
                  <a:spcPts val="0"/>
                </a:spcAft>
                <a:buClrTx/>
                <a:buSzTx/>
                <a:buFontTx/>
                <a:buNone/>
                <a:tabLst/>
                <a:defRPr/>
              </a:pPr>
              <a:t>‹#›</a:t>
            </a:fld>
            <a:endParaRPr kumimoji="0" lang="en-US" sz="127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18294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33031"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7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33031" rtl="0" eaLnBrk="1" fontAlgn="auto" latinLnBrk="0" hangingPunct="1">
                <a:lnSpc>
                  <a:spcPct val="100000"/>
                </a:lnSpc>
                <a:spcBef>
                  <a:spcPts val="0"/>
                </a:spcBef>
                <a:spcAft>
                  <a:spcPts val="0"/>
                </a:spcAft>
                <a:buClrTx/>
                <a:buSzTx/>
                <a:buFontTx/>
                <a:buNone/>
                <a:tabLst/>
                <a:defRPr/>
              </a:pPr>
              <a:t>7/16/2026</a:t>
            </a:fld>
            <a:endParaRPr kumimoji="0" lang="en-US" sz="127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33031" rtl="0" eaLnBrk="1" fontAlgn="auto" latinLnBrk="0" hangingPunct="1">
              <a:lnSpc>
                <a:spcPct val="100000"/>
              </a:lnSpc>
              <a:spcBef>
                <a:spcPts val="0"/>
              </a:spcBef>
              <a:spcAft>
                <a:spcPts val="0"/>
              </a:spcAft>
              <a:buClrTx/>
              <a:buSzTx/>
              <a:buFontTx/>
              <a:buNone/>
              <a:tabLst/>
              <a:defRPr/>
            </a:pPr>
            <a:endParaRPr kumimoji="0" lang="en-US" sz="127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33031"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7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33031" rtl="0" eaLnBrk="1" fontAlgn="auto" latinLnBrk="0" hangingPunct="1">
                <a:lnSpc>
                  <a:spcPct val="100000"/>
                </a:lnSpc>
                <a:spcBef>
                  <a:spcPts val="0"/>
                </a:spcBef>
                <a:spcAft>
                  <a:spcPts val="0"/>
                </a:spcAft>
                <a:buClrTx/>
                <a:buSzTx/>
                <a:buFontTx/>
                <a:buNone/>
                <a:tabLst/>
                <a:defRPr/>
              </a:pPr>
              <a:t>‹#›</a:t>
            </a:fld>
            <a:endParaRPr kumimoji="0" lang="en-US" sz="127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69920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33031"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7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33031" rtl="0" eaLnBrk="1" fontAlgn="auto" latinLnBrk="0" hangingPunct="1">
                <a:lnSpc>
                  <a:spcPct val="100000"/>
                </a:lnSpc>
                <a:spcBef>
                  <a:spcPts val="0"/>
                </a:spcBef>
                <a:spcAft>
                  <a:spcPts val="0"/>
                </a:spcAft>
                <a:buClrTx/>
                <a:buSzTx/>
                <a:buFontTx/>
                <a:buNone/>
                <a:tabLst/>
                <a:defRPr/>
              </a:pPr>
              <a:t>7/16/2026</a:t>
            </a:fld>
            <a:endParaRPr kumimoji="0" lang="en-US" sz="127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33031" rtl="0" eaLnBrk="1" fontAlgn="auto" latinLnBrk="0" hangingPunct="1">
              <a:lnSpc>
                <a:spcPct val="100000"/>
              </a:lnSpc>
              <a:spcBef>
                <a:spcPts val="0"/>
              </a:spcBef>
              <a:spcAft>
                <a:spcPts val="0"/>
              </a:spcAft>
              <a:buClrTx/>
              <a:buSzTx/>
              <a:buFontTx/>
              <a:buNone/>
              <a:tabLst/>
              <a:defRPr/>
            </a:pPr>
            <a:endParaRPr kumimoji="0" lang="en-US" sz="127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33031"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7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33031" rtl="0" eaLnBrk="1" fontAlgn="auto" latinLnBrk="0" hangingPunct="1">
                <a:lnSpc>
                  <a:spcPct val="100000"/>
                </a:lnSpc>
                <a:spcBef>
                  <a:spcPts val="0"/>
                </a:spcBef>
                <a:spcAft>
                  <a:spcPts val="0"/>
                </a:spcAft>
                <a:buClrTx/>
                <a:buSzTx/>
                <a:buFontTx/>
                <a:buNone/>
                <a:tabLst/>
                <a:defRPr/>
              </a:pPr>
              <a:t>‹#›</a:t>
            </a:fld>
            <a:endParaRPr kumimoji="0" lang="en-US" sz="127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26772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E683B5-D799-4969-8725-A4F9ACE4B4DA}" type="datetimeFigureOut">
              <a:rPr lang="en-US" smtClean="0"/>
              <a:t>7/16/2026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B385A-B6D6-4CC3-AD50-86AB8A06F4A3}" type="slidenum">
              <a:rPr lang="en-US" smtClean="0"/>
              <a:t>‹#›</a:t>
            </a:fld>
            <a:endParaRPr lang="en-US"/>
          </a:p>
        </p:txBody>
      </p:sp>
    </p:spTree>
    <p:extLst>
      <p:ext uri="{BB962C8B-B14F-4D97-AF65-F5344CB8AC3E}">
        <p14:creationId xmlns:p14="http://schemas.microsoft.com/office/powerpoint/2010/main" val="2620528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86" b="1"/>
            </a:lvl1pPr>
          </a:lstStyle>
          <a:p>
            <a:r>
              <a:rPr lang="en-US"/>
              <a:t>Click to edit Master title style</a:t>
            </a:r>
          </a:p>
        </p:txBody>
      </p:sp>
      <p:sp>
        <p:nvSpPr>
          <p:cNvPr id="3" name="Content Placeholder 2"/>
          <p:cNvSpPr>
            <a:spLocks noGrp="1"/>
          </p:cNvSpPr>
          <p:nvPr>
            <p:ph idx="1"/>
          </p:nvPr>
        </p:nvSpPr>
        <p:spPr>
          <a:xfrm>
            <a:off x="4766733" y="273050"/>
            <a:ext cx="6815666" cy="5853113"/>
          </a:xfrm>
        </p:spPr>
        <p:txBody>
          <a:bodyPr/>
          <a:lstStyle>
            <a:lvl1pPr>
              <a:defRPr sz="3265"/>
            </a:lvl1pPr>
            <a:lvl2pPr>
              <a:defRPr sz="2902"/>
            </a:lvl2pPr>
            <a:lvl3pPr>
              <a:defRPr sz="2449"/>
            </a:lvl3pPr>
            <a:lvl4pPr>
              <a:defRPr sz="2086"/>
            </a:lvl4pPr>
            <a:lvl5pPr>
              <a:defRPr sz="2086"/>
            </a:lvl5pPr>
            <a:lvl6pPr>
              <a:defRPr sz="2086"/>
            </a:lvl6pPr>
            <a:lvl7pPr>
              <a:defRPr sz="2086"/>
            </a:lvl7pPr>
            <a:lvl8pPr>
              <a:defRPr sz="2086"/>
            </a:lvl8pPr>
            <a:lvl9pPr>
              <a:defRPr sz="2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1063"/>
          </a:xfrm>
        </p:spPr>
        <p:txBody>
          <a:bodyPr/>
          <a:lstStyle>
            <a:lvl1pPr marL="0" indent="0">
              <a:buNone/>
              <a:defRPr sz="1451"/>
            </a:lvl1pPr>
            <a:lvl2pPr marL="466515" indent="0">
              <a:buNone/>
              <a:defRPr sz="1270"/>
            </a:lvl2pPr>
            <a:lvl3pPr marL="933031" indent="0">
              <a:buNone/>
              <a:defRPr sz="998"/>
            </a:lvl3pPr>
            <a:lvl4pPr marL="1399546" indent="0">
              <a:buNone/>
              <a:defRPr sz="907"/>
            </a:lvl4pPr>
            <a:lvl5pPr marL="1866062" indent="0">
              <a:buNone/>
              <a:defRPr sz="907"/>
            </a:lvl5pPr>
            <a:lvl6pPr marL="2332577" indent="0">
              <a:buNone/>
              <a:defRPr sz="907"/>
            </a:lvl6pPr>
            <a:lvl7pPr marL="2799093" indent="0">
              <a:buNone/>
              <a:defRPr sz="907"/>
            </a:lvl7pPr>
            <a:lvl8pPr marL="3265608" indent="0">
              <a:buNone/>
              <a:defRPr sz="907"/>
            </a:lvl8pPr>
            <a:lvl9pPr marL="3732124" indent="0">
              <a:buNone/>
              <a:defRPr sz="907"/>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33031"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7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33031" rtl="0" eaLnBrk="1" fontAlgn="auto" latinLnBrk="0" hangingPunct="1">
                <a:lnSpc>
                  <a:spcPct val="100000"/>
                </a:lnSpc>
                <a:spcBef>
                  <a:spcPts val="0"/>
                </a:spcBef>
                <a:spcAft>
                  <a:spcPts val="0"/>
                </a:spcAft>
                <a:buClrTx/>
                <a:buSzTx/>
                <a:buFontTx/>
                <a:buNone/>
                <a:tabLst/>
                <a:defRPr/>
              </a:pPr>
              <a:t>7/16/2026</a:t>
            </a:fld>
            <a:endParaRPr kumimoji="0" lang="en-US" sz="127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33031" rtl="0" eaLnBrk="1" fontAlgn="auto" latinLnBrk="0" hangingPunct="1">
              <a:lnSpc>
                <a:spcPct val="100000"/>
              </a:lnSpc>
              <a:spcBef>
                <a:spcPts val="0"/>
              </a:spcBef>
              <a:spcAft>
                <a:spcPts val="0"/>
              </a:spcAft>
              <a:buClrTx/>
              <a:buSzTx/>
              <a:buFontTx/>
              <a:buNone/>
              <a:tabLst/>
              <a:defRPr/>
            </a:pPr>
            <a:endParaRPr kumimoji="0" lang="en-US" sz="127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33031"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7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33031" rtl="0" eaLnBrk="1" fontAlgn="auto" latinLnBrk="0" hangingPunct="1">
                <a:lnSpc>
                  <a:spcPct val="100000"/>
                </a:lnSpc>
                <a:spcBef>
                  <a:spcPts val="0"/>
                </a:spcBef>
                <a:spcAft>
                  <a:spcPts val="0"/>
                </a:spcAft>
                <a:buClrTx/>
                <a:buSzTx/>
                <a:buFontTx/>
                <a:buNone/>
                <a:tabLst/>
                <a:defRPr/>
              </a:pPr>
              <a:t>‹#›</a:t>
            </a:fld>
            <a:endParaRPr kumimoji="0" lang="en-US" sz="127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29888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86"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265"/>
            </a:lvl1pPr>
            <a:lvl2pPr marL="466515" indent="0">
              <a:buNone/>
              <a:defRPr sz="2902"/>
            </a:lvl2pPr>
            <a:lvl3pPr marL="933031" indent="0">
              <a:buNone/>
              <a:defRPr sz="2449"/>
            </a:lvl3pPr>
            <a:lvl4pPr marL="1399546" indent="0">
              <a:buNone/>
              <a:defRPr sz="2086"/>
            </a:lvl4pPr>
            <a:lvl5pPr marL="1866062" indent="0">
              <a:buNone/>
              <a:defRPr sz="2086"/>
            </a:lvl5pPr>
            <a:lvl6pPr marL="2332577" indent="0">
              <a:buNone/>
              <a:defRPr sz="2086"/>
            </a:lvl6pPr>
            <a:lvl7pPr marL="2799093" indent="0">
              <a:buNone/>
              <a:defRPr sz="2086"/>
            </a:lvl7pPr>
            <a:lvl8pPr marL="3265608" indent="0">
              <a:buNone/>
              <a:defRPr sz="2086"/>
            </a:lvl8pPr>
            <a:lvl9pPr marL="3732124" indent="0">
              <a:buNone/>
              <a:defRPr sz="2086"/>
            </a:lvl9pPr>
          </a:lstStyle>
          <a:p>
            <a:endParaRPr lang="en-US"/>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51"/>
            </a:lvl1pPr>
            <a:lvl2pPr marL="466515" indent="0">
              <a:buNone/>
              <a:defRPr sz="1270"/>
            </a:lvl2pPr>
            <a:lvl3pPr marL="933031" indent="0">
              <a:buNone/>
              <a:defRPr sz="998"/>
            </a:lvl3pPr>
            <a:lvl4pPr marL="1399546" indent="0">
              <a:buNone/>
              <a:defRPr sz="907"/>
            </a:lvl4pPr>
            <a:lvl5pPr marL="1866062" indent="0">
              <a:buNone/>
              <a:defRPr sz="907"/>
            </a:lvl5pPr>
            <a:lvl6pPr marL="2332577" indent="0">
              <a:buNone/>
              <a:defRPr sz="907"/>
            </a:lvl6pPr>
            <a:lvl7pPr marL="2799093" indent="0">
              <a:buNone/>
              <a:defRPr sz="907"/>
            </a:lvl7pPr>
            <a:lvl8pPr marL="3265608" indent="0">
              <a:buNone/>
              <a:defRPr sz="907"/>
            </a:lvl8pPr>
            <a:lvl9pPr marL="3732124" indent="0">
              <a:buNone/>
              <a:defRPr sz="907"/>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33031"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7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33031" rtl="0" eaLnBrk="1" fontAlgn="auto" latinLnBrk="0" hangingPunct="1">
                <a:lnSpc>
                  <a:spcPct val="100000"/>
                </a:lnSpc>
                <a:spcBef>
                  <a:spcPts val="0"/>
                </a:spcBef>
                <a:spcAft>
                  <a:spcPts val="0"/>
                </a:spcAft>
                <a:buClrTx/>
                <a:buSzTx/>
                <a:buFontTx/>
                <a:buNone/>
                <a:tabLst/>
                <a:defRPr/>
              </a:pPr>
              <a:t>7/16/2026</a:t>
            </a:fld>
            <a:endParaRPr kumimoji="0" lang="en-US" sz="127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33031" rtl="0" eaLnBrk="1" fontAlgn="auto" latinLnBrk="0" hangingPunct="1">
              <a:lnSpc>
                <a:spcPct val="100000"/>
              </a:lnSpc>
              <a:spcBef>
                <a:spcPts val="0"/>
              </a:spcBef>
              <a:spcAft>
                <a:spcPts val="0"/>
              </a:spcAft>
              <a:buClrTx/>
              <a:buSzTx/>
              <a:buFontTx/>
              <a:buNone/>
              <a:tabLst/>
              <a:defRPr/>
            </a:pPr>
            <a:endParaRPr kumimoji="0" lang="en-US" sz="127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33031"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7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33031" rtl="0" eaLnBrk="1" fontAlgn="auto" latinLnBrk="0" hangingPunct="1">
                <a:lnSpc>
                  <a:spcPct val="100000"/>
                </a:lnSpc>
                <a:spcBef>
                  <a:spcPts val="0"/>
                </a:spcBef>
                <a:spcAft>
                  <a:spcPts val="0"/>
                </a:spcAft>
                <a:buClrTx/>
                <a:buSzTx/>
                <a:buFontTx/>
                <a:buNone/>
                <a:tabLst/>
                <a:defRPr/>
              </a:pPr>
              <a:t>‹#›</a:t>
            </a:fld>
            <a:endParaRPr kumimoji="0" lang="en-US" sz="127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58630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33031"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7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33031" rtl="0" eaLnBrk="1" fontAlgn="auto" latinLnBrk="0" hangingPunct="1">
                <a:lnSpc>
                  <a:spcPct val="100000"/>
                </a:lnSpc>
                <a:spcBef>
                  <a:spcPts val="0"/>
                </a:spcBef>
                <a:spcAft>
                  <a:spcPts val="0"/>
                </a:spcAft>
                <a:buClrTx/>
                <a:buSzTx/>
                <a:buFontTx/>
                <a:buNone/>
                <a:tabLst/>
                <a:defRPr/>
              </a:pPr>
              <a:t>7/16/2026</a:t>
            </a:fld>
            <a:endParaRPr kumimoji="0" lang="en-US" sz="127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33031" rtl="0" eaLnBrk="1" fontAlgn="auto" latinLnBrk="0" hangingPunct="1">
              <a:lnSpc>
                <a:spcPct val="100000"/>
              </a:lnSpc>
              <a:spcBef>
                <a:spcPts val="0"/>
              </a:spcBef>
              <a:spcAft>
                <a:spcPts val="0"/>
              </a:spcAft>
              <a:buClrTx/>
              <a:buSzTx/>
              <a:buFontTx/>
              <a:buNone/>
              <a:tabLst/>
              <a:defRPr/>
            </a:pPr>
            <a:endParaRPr kumimoji="0" lang="en-US" sz="127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33031"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7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33031" rtl="0" eaLnBrk="1" fontAlgn="auto" latinLnBrk="0" hangingPunct="1">
                <a:lnSpc>
                  <a:spcPct val="100000"/>
                </a:lnSpc>
                <a:spcBef>
                  <a:spcPts val="0"/>
                </a:spcBef>
                <a:spcAft>
                  <a:spcPts val="0"/>
                </a:spcAft>
                <a:buClrTx/>
                <a:buSzTx/>
                <a:buFontTx/>
                <a:buNone/>
                <a:tabLst/>
                <a:defRPr/>
              </a:pPr>
              <a:t>‹#›</a:t>
            </a:fld>
            <a:endParaRPr kumimoji="0" lang="en-US" sz="127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35355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199"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39"/>
            <a:ext cx="8026399"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33031"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7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33031" rtl="0" eaLnBrk="1" fontAlgn="auto" latinLnBrk="0" hangingPunct="1">
                <a:lnSpc>
                  <a:spcPct val="100000"/>
                </a:lnSpc>
                <a:spcBef>
                  <a:spcPts val="0"/>
                </a:spcBef>
                <a:spcAft>
                  <a:spcPts val="0"/>
                </a:spcAft>
                <a:buClrTx/>
                <a:buSzTx/>
                <a:buFontTx/>
                <a:buNone/>
                <a:tabLst/>
                <a:defRPr/>
              </a:pPr>
              <a:t>7/16/2026</a:t>
            </a:fld>
            <a:endParaRPr kumimoji="0" lang="en-US" sz="127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33031" rtl="0" eaLnBrk="1" fontAlgn="auto" latinLnBrk="0" hangingPunct="1">
              <a:lnSpc>
                <a:spcPct val="100000"/>
              </a:lnSpc>
              <a:spcBef>
                <a:spcPts val="0"/>
              </a:spcBef>
              <a:spcAft>
                <a:spcPts val="0"/>
              </a:spcAft>
              <a:buClrTx/>
              <a:buSzTx/>
              <a:buFontTx/>
              <a:buNone/>
              <a:tabLst/>
              <a:defRPr/>
            </a:pPr>
            <a:endParaRPr kumimoji="0" lang="en-US" sz="127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33031"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7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33031" rtl="0" eaLnBrk="1" fontAlgn="auto" latinLnBrk="0" hangingPunct="1">
                <a:lnSpc>
                  <a:spcPct val="100000"/>
                </a:lnSpc>
                <a:spcBef>
                  <a:spcPts val="0"/>
                </a:spcBef>
                <a:spcAft>
                  <a:spcPts val="0"/>
                </a:spcAft>
                <a:buClrTx/>
                <a:buSzTx/>
                <a:buFontTx/>
                <a:buNone/>
                <a:tabLst/>
                <a:defRPr/>
              </a:pPr>
              <a:t>‹#›</a:t>
            </a:fld>
            <a:endParaRPr kumimoji="0" lang="en-US" sz="127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235046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4" y="1"/>
            <a:ext cx="10032437"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 Click to add title</a:t>
            </a:r>
            <a:endParaRPr lang="ko-KR" altLang="en-US" dirty="0"/>
          </a:p>
        </p:txBody>
      </p:sp>
      <p:sp>
        <p:nvSpPr>
          <p:cNvPr id="4" name="Content Placeholder 2"/>
          <p:cNvSpPr>
            <a:spLocks noGrp="1"/>
          </p:cNvSpPr>
          <p:nvPr>
            <p:ph idx="1"/>
          </p:nvPr>
        </p:nvSpPr>
        <p:spPr>
          <a:xfrm>
            <a:off x="2831637" y="1268760"/>
            <a:ext cx="8750762"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a:t>Click to edit Master text styles</a:t>
            </a:r>
          </a:p>
        </p:txBody>
      </p:sp>
      <p:sp>
        <p:nvSpPr>
          <p:cNvPr id="5" name="Content Placeholder 2"/>
          <p:cNvSpPr>
            <a:spLocks noGrp="1"/>
          </p:cNvSpPr>
          <p:nvPr>
            <p:ph idx="10"/>
          </p:nvPr>
        </p:nvSpPr>
        <p:spPr>
          <a:xfrm>
            <a:off x="2845430" y="1844825"/>
            <a:ext cx="8750762"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a:t>Click to edit Master text styles</a:t>
            </a:r>
          </a:p>
        </p:txBody>
      </p:sp>
    </p:spTree>
    <p:extLst>
      <p:ext uri="{BB962C8B-B14F-4D97-AF65-F5344CB8AC3E}">
        <p14:creationId xmlns:p14="http://schemas.microsoft.com/office/powerpoint/2010/main" val="1697776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0"/>
            <a:ext cx="12192000" cy="1179288"/>
          </a:xfrm>
          <a:prstGeom prst="rect">
            <a:avLst/>
          </a:prstGeom>
        </p:spPr>
        <p:txBody>
          <a:bodyPr anchor="ctr"/>
          <a:lstStyle>
            <a:lvl1pPr algn="l">
              <a:defRPr>
                <a:solidFill>
                  <a:schemeClr val="tx1">
                    <a:lumMod val="75000"/>
                    <a:lumOff val="25000"/>
                  </a:schemeClr>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527382" y="1508789"/>
            <a:ext cx="11329259" cy="614197"/>
          </a:xfrm>
          <a:prstGeom prst="rect">
            <a:avLst/>
          </a:prstGeom>
        </p:spPr>
        <p:txBody>
          <a:bodyPr anchor="ctr"/>
          <a:lstStyle>
            <a:lvl1pPr marL="0" indent="0">
              <a:buNone/>
              <a:defRPr sz="2348">
                <a:solidFill>
                  <a:schemeClr val="tx1">
                    <a:lumMod val="75000"/>
                    <a:lumOff val="25000"/>
                  </a:schemeClr>
                </a:solidFill>
              </a:defRPr>
            </a:lvl1pPr>
          </a:lstStyle>
          <a:p>
            <a:pPr lvl="0"/>
            <a:r>
              <a:rPr lang="en-US" altLang="ko-KR" dirty="0"/>
              <a:t>Click to edit Master text styles</a:t>
            </a:r>
          </a:p>
        </p:txBody>
      </p:sp>
      <p:sp>
        <p:nvSpPr>
          <p:cNvPr id="5" name="Content Placeholder 2"/>
          <p:cNvSpPr>
            <a:spLocks noGrp="1"/>
          </p:cNvSpPr>
          <p:nvPr>
            <p:ph idx="10"/>
          </p:nvPr>
        </p:nvSpPr>
        <p:spPr>
          <a:xfrm>
            <a:off x="541175" y="2411016"/>
            <a:ext cx="11329259" cy="3994316"/>
          </a:xfrm>
          <a:prstGeom prst="rect">
            <a:avLst/>
          </a:prstGeom>
        </p:spPr>
        <p:txBody>
          <a:bodyPr lIns="489456" anchor="t"/>
          <a:lstStyle>
            <a:lvl1pPr marL="0" indent="0">
              <a:buNone/>
              <a:defRPr sz="1597">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22750528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E26AD9-BB62-4ED7-9062-CE7F3F8CD8E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7/16/2026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www.thelancet.com Published online July 14, 2020 </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638861-4FA7-4C82-94D3-DC6494DC37E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29386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A38132-D705-4F6F-997D-74A1AB7EE0AE}"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7/16/2026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www.thelancet.com Published online July 14, 2020 </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638861-4FA7-4C82-94D3-DC6494DC37E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03180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FB7CFB-B1E5-46BB-9511-51C9C0514E33}"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7/16/2026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www.thelancet.com Published online July 14, 2020 </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638861-4FA7-4C82-94D3-DC6494DC37E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0795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652C37-E173-4176-A0B7-0116937F2C1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7/16/2026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www.thelancet.com Published online July 14, 2020 </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638861-4FA7-4C82-94D3-DC6494DC37E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7994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1E683B5-D799-4969-8725-A4F9ACE4B4DA}" type="datetimeFigureOut">
              <a:rPr lang="en-US" smtClean="0"/>
              <a:t>7/16/2026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B385A-B6D6-4CC3-AD50-86AB8A06F4A3}" type="slidenum">
              <a:rPr lang="en-US" smtClean="0"/>
              <a:t>‹#›</a:t>
            </a:fld>
            <a:endParaRPr lang="en-US"/>
          </a:p>
        </p:txBody>
      </p:sp>
    </p:spTree>
    <p:extLst>
      <p:ext uri="{BB962C8B-B14F-4D97-AF65-F5344CB8AC3E}">
        <p14:creationId xmlns:p14="http://schemas.microsoft.com/office/powerpoint/2010/main" val="21225592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01FB7F-4A71-4B7F-8567-128CC3FC8F7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7/16/2026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www.thelancet.com Published online July 14, 2020 </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638861-4FA7-4C82-94D3-DC6494DC37E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43408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FA3F30-9914-4009-AFCA-2218DA71FDD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7/16/2026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www.thelancet.com Published online July 14, 2020 </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638861-4FA7-4C82-94D3-DC6494DC37E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81730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A593A7-96B4-4F60-97A4-4CBA0DACC059}"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7/16/2026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www.thelancet.com Published online July 14, 2020 </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638861-4FA7-4C82-94D3-DC6494DC37E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77029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6D29A3-0E94-4236-A68E-3B990ED8DCD3}"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7/16/2026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www.thelancet.com Published online July 14, 2020 </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638861-4FA7-4C82-94D3-DC6494DC37E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4814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10D3940-A015-4B5A-B9A9-8E31BF0849C3}"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7/16/2026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www.thelancet.com Published online July 14, 2020 </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638861-4FA7-4C82-94D3-DC6494DC37E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66119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FEBF07-9988-467F-85DE-4B39B30D4BB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7/16/2026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www.thelancet.com Published online July 14, 2020 </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638861-4FA7-4C82-94D3-DC6494DC37E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65540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1438E8-51EC-481E-9F52-72C3962CF14C}"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7/16/2026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www.thelancet.com Published online July 14, 2020 </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638861-4FA7-4C82-94D3-DC6494DC37E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7697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E683B5-D799-4969-8725-A4F9ACE4B4DA}" type="datetimeFigureOut">
              <a:rPr lang="en-US" smtClean="0"/>
              <a:t>7/16/2026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DB385A-B6D6-4CC3-AD50-86AB8A06F4A3}" type="slidenum">
              <a:rPr lang="en-US" smtClean="0"/>
              <a:t>‹#›</a:t>
            </a:fld>
            <a:endParaRPr lang="en-US"/>
          </a:p>
        </p:txBody>
      </p:sp>
    </p:spTree>
    <p:extLst>
      <p:ext uri="{BB962C8B-B14F-4D97-AF65-F5344CB8AC3E}">
        <p14:creationId xmlns:p14="http://schemas.microsoft.com/office/powerpoint/2010/main" val="3855631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E683B5-D799-4969-8725-A4F9ACE4B4DA}" type="datetimeFigureOut">
              <a:rPr lang="en-US" smtClean="0"/>
              <a:t>7/16/2026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DB385A-B6D6-4CC3-AD50-86AB8A06F4A3}" type="slidenum">
              <a:rPr lang="en-US" smtClean="0"/>
              <a:t>‹#›</a:t>
            </a:fld>
            <a:endParaRPr lang="en-US"/>
          </a:p>
        </p:txBody>
      </p:sp>
    </p:spTree>
    <p:extLst>
      <p:ext uri="{BB962C8B-B14F-4D97-AF65-F5344CB8AC3E}">
        <p14:creationId xmlns:p14="http://schemas.microsoft.com/office/powerpoint/2010/main" val="287464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E683B5-D799-4969-8725-A4F9ACE4B4DA}" type="datetimeFigureOut">
              <a:rPr lang="en-US" smtClean="0"/>
              <a:t>7/16/2026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DB385A-B6D6-4CC3-AD50-86AB8A06F4A3}" type="slidenum">
              <a:rPr lang="en-US" smtClean="0"/>
              <a:t>‹#›</a:t>
            </a:fld>
            <a:endParaRPr lang="en-US"/>
          </a:p>
        </p:txBody>
      </p:sp>
    </p:spTree>
    <p:extLst>
      <p:ext uri="{BB962C8B-B14F-4D97-AF65-F5344CB8AC3E}">
        <p14:creationId xmlns:p14="http://schemas.microsoft.com/office/powerpoint/2010/main" val="3937183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683B5-D799-4969-8725-A4F9ACE4B4DA}" type="datetimeFigureOut">
              <a:rPr lang="en-US" smtClean="0"/>
              <a:t>7/16/2026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DB385A-B6D6-4CC3-AD50-86AB8A06F4A3}" type="slidenum">
              <a:rPr lang="en-US" smtClean="0"/>
              <a:t>‹#›</a:t>
            </a:fld>
            <a:endParaRPr lang="en-US"/>
          </a:p>
        </p:txBody>
      </p:sp>
    </p:spTree>
    <p:extLst>
      <p:ext uri="{BB962C8B-B14F-4D97-AF65-F5344CB8AC3E}">
        <p14:creationId xmlns:p14="http://schemas.microsoft.com/office/powerpoint/2010/main" val="1916319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1E683B5-D799-4969-8725-A4F9ACE4B4DA}" type="datetimeFigureOut">
              <a:rPr lang="en-US" smtClean="0"/>
              <a:t>7/16/2026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DB385A-B6D6-4CC3-AD50-86AB8A06F4A3}" type="slidenum">
              <a:rPr lang="en-US" smtClean="0"/>
              <a:t>‹#›</a:t>
            </a:fld>
            <a:endParaRPr lang="en-US"/>
          </a:p>
        </p:txBody>
      </p:sp>
    </p:spTree>
    <p:extLst>
      <p:ext uri="{BB962C8B-B14F-4D97-AF65-F5344CB8AC3E}">
        <p14:creationId xmlns:p14="http://schemas.microsoft.com/office/powerpoint/2010/main" val="2100091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1E683B5-D799-4969-8725-A4F9ACE4B4DA}" type="datetimeFigureOut">
              <a:rPr lang="en-US" smtClean="0"/>
              <a:t>7/16/2026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DB385A-B6D6-4CC3-AD50-86AB8A06F4A3}" type="slidenum">
              <a:rPr lang="en-US" smtClean="0"/>
              <a:t>‹#›</a:t>
            </a:fld>
            <a:endParaRPr lang="en-US"/>
          </a:p>
        </p:txBody>
      </p:sp>
    </p:spTree>
    <p:extLst>
      <p:ext uri="{BB962C8B-B14F-4D97-AF65-F5344CB8AC3E}">
        <p14:creationId xmlns:p14="http://schemas.microsoft.com/office/powerpoint/2010/main" val="4087507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683B5-D799-4969-8725-A4F9ACE4B4DA}" type="datetimeFigureOut">
              <a:rPr lang="en-US" smtClean="0"/>
              <a:t>7/16/2026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DB385A-B6D6-4CC3-AD50-86AB8A06F4A3}" type="slidenum">
              <a:rPr lang="en-US" smtClean="0"/>
              <a:t>‹#›</a:t>
            </a:fld>
            <a:endParaRPr lang="en-US"/>
          </a:p>
        </p:txBody>
      </p:sp>
    </p:spTree>
    <p:extLst>
      <p:ext uri="{BB962C8B-B14F-4D97-AF65-F5344CB8AC3E}">
        <p14:creationId xmlns:p14="http://schemas.microsoft.com/office/powerpoint/2010/main" val="3416199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9"/>
            <a:ext cx="10972800" cy="1143000"/>
          </a:xfrm>
          <a:prstGeom prst="rect">
            <a:avLst/>
          </a:prstGeom>
        </p:spPr>
        <p:txBody>
          <a:bodyPr vert="horz" lIns="102870" tIns="51435" rIns="102870" bIns="51435" rtlCol="0" anchor="ctr">
            <a:normAutofit/>
          </a:bodyPr>
          <a:lstStyle/>
          <a:p>
            <a:r>
              <a:rPr lang="en-US"/>
              <a:t>Click to edit Master title style</a:t>
            </a:r>
          </a:p>
        </p:txBody>
      </p:sp>
      <p:sp>
        <p:nvSpPr>
          <p:cNvPr id="3" name="Text Placeholder 2"/>
          <p:cNvSpPr>
            <a:spLocks noGrp="1"/>
          </p:cNvSpPr>
          <p:nvPr>
            <p:ph type="body" idx="1"/>
          </p:nvPr>
        </p:nvSpPr>
        <p:spPr>
          <a:xfrm>
            <a:off x="609601" y="1600200"/>
            <a:ext cx="10972800" cy="4525963"/>
          </a:xfrm>
          <a:prstGeom prst="rect">
            <a:avLst/>
          </a:prstGeom>
        </p:spPr>
        <p:txBody>
          <a:bodyPr vert="horz" lIns="102870" tIns="51435" rIns="102870" bIns="5143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1" cy="365125"/>
          </a:xfrm>
          <a:prstGeom prst="rect">
            <a:avLst/>
          </a:prstGeom>
        </p:spPr>
        <p:txBody>
          <a:bodyPr vert="horz" lIns="102870" tIns="51435" rIns="102870" bIns="51435" rtlCol="0" anchor="ctr"/>
          <a:lstStyle>
            <a:lvl1pPr algn="l">
              <a:defRPr sz="1270">
                <a:solidFill>
                  <a:schemeClr val="tx1">
                    <a:tint val="75000"/>
                  </a:schemeClr>
                </a:solidFill>
              </a:defRPr>
            </a:lvl1pPr>
          </a:lstStyle>
          <a:p>
            <a:pPr marL="0" marR="0" lvl="0" indent="0" algn="l" defTabSz="933031"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7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33031" rtl="0" eaLnBrk="1" fontAlgn="auto" latinLnBrk="0" hangingPunct="1">
                <a:lnSpc>
                  <a:spcPct val="100000"/>
                </a:lnSpc>
                <a:spcBef>
                  <a:spcPts val="0"/>
                </a:spcBef>
                <a:spcAft>
                  <a:spcPts val="0"/>
                </a:spcAft>
                <a:buClrTx/>
                <a:buSzTx/>
                <a:buFontTx/>
                <a:buNone/>
                <a:tabLst/>
                <a:defRPr/>
              </a:pPr>
              <a:t>7/16/2026</a:t>
            </a:fld>
            <a:endParaRPr kumimoji="0" lang="en-US" sz="127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1" y="6356351"/>
            <a:ext cx="3860800" cy="365125"/>
          </a:xfrm>
          <a:prstGeom prst="rect">
            <a:avLst/>
          </a:prstGeom>
        </p:spPr>
        <p:txBody>
          <a:bodyPr vert="horz" lIns="102870" tIns="51435" rIns="102870" bIns="51435" rtlCol="0" anchor="ctr"/>
          <a:lstStyle>
            <a:lvl1pPr algn="ctr">
              <a:defRPr sz="1270">
                <a:solidFill>
                  <a:schemeClr val="tx1">
                    <a:tint val="75000"/>
                  </a:schemeClr>
                </a:solidFill>
              </a:defRPr>
            </a:lvl1pPr>
          </a:lstStyle>
          <a:p>
            <a:pPr marL="0" marR="0" lvl="0" indent="0" algn="ctr" defTabSz="933031" rtl="0" eaLnBrk="1" fontAlgn="auto" latinLnBrk="0" hangingPunct="1">
              <a:lnSpc>
                <a:spcPct val="100000"/>
              </a:lnSpc>
              <a:spcBef>
                <a:spcPts val="0"/>
              </a:spcBef>
              <a:spcAft>
                <a:spcPts val="0"/>
              </a:spcAft>
              <a:buClrTx/>
              <a:buSzTx/>
              <a:buFontTx/>
              <a:buNone/>
              <a:tabLst/>
              <a:defRPr/>
            </a:pPr>
            <a:endParaRPr kumimoji="0" lang="en-US" sz="127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1" cy="365125"/>
          </a:xfrm>
          <a:prstGeom prst="rect">
            <a:avLst/>
          </a:prstGeom>
        </p:spPr>
        <p:txBody>
          <a:bodyPr vert="horz" lIns="102870" tIns="51435" rIns="102870" bIns="51435" rtlCol="0" anchor="ctr"/>
          <a:lstStyle>
            <a:lvl1pPr algn="r">
              <a:defRPr sz="1270">
                <a:solidFill>
                  <a:schemeClr val="tx1">
                    <a:tint val="75000"/>
                  </a:schemeClr>
                </a:solidFill>
              </a:defRPr>
            </a:lvl1pPr>
          </a:lstStyle>
          <a:p>
            <a:pPr marL="0" marR="0" lvl="0" indent="0" algn="r" defTabSz="933031"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7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33031" rtl="0" eaLnBrk="1" fontAlgn="auto" latinLnBrk="0" hangingPunct="1">
                <a:lnSpc>
                  <a:spcPct val="100000"/>
                </a:lnSpc>
                <a:spcBef>
                  <a:spcPts val="0"/>
                </a:spcBef>
                <a:spcAft>
                  <a:spcPts val="0"/>
                </a:spcAft>
                <a:buClrTx/>
                <a:buSzTx/>
                <a:buFontTx/>
                <a:buNone/>
                <a:tabLst/>
                <a:defRPr/>
              </a:pPr>
              <a:t>‹#›</a:t>
            </a:fld>
            <a:endParaRPr kumimoji="0" lang="en-US" sz="127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7921897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defTabSz="933031" rtl="0" eaLnBrk="1" latinLnBrk="0" hangingPunct="1">
        <a:spcBef>
          <a:spcPct val="0"/>
        </a:spcBef>
        <a:buNone/>
        <a:defRPr sz="4535" kern="1200">
          <a:solidFill>
            <a:schemeClr val="tx1"/>
          </a:solidFill>
          <a:latin typeface="+mj-lt"/>
          <a:ea typeface="+mj-ea"/>
          <a:cs typeface="+mj-cs"/>
        </a:defRPr>
      </a:lvl1pPr>
    </p:titleStyle>
    <p:bodyStyle>
      <a:lvl1pPr marL="349887" indent="-349887" algn="l" defTabSz="933031" rtl="0" eaLnBrk="1" latinLnBrk="0" hangingPunct="1">
        <a:spcBef>
          <a:spcPct val="20000"/>
        </a:spcBef>
        <a:buFont typeface="Arial" pitchFamily="34" charset="0"/>
        <a:buChar char="•"/>
        <a:defRPr sz="3265" kern="1200">
          <a:solidFill>
            <a:schemeClr val="tx1"/>
          </a:solidFill>
          <a:latin typeface="+mn-lt"/>
          <a:ea typeface="+mn-ea"/>
          <a:cs typeface="+mn-cs"/>
        </a:defRPr>
      </a:lvl1pPr>
      <a:lvl2pPr marL="758088" indent="-291572" algn="l" defTabSz="933031" rtl="0" eaLnBrk="1" latinLnBrk="0" hangingPunct="1">
        <a:spcBef>
          <a:spcPct val="20000"/>
        </a:spcBef>
        <a:buFont typeface="Arial" pitchFamily="34" charset="0"/>
        <a:buChar char="–"/>
        <a:defRPr sz="2902" kern="1200">
          <a:solidFill>
            <a:schemeClr val="tx1"/>
          </a:solidFill>
          <a:latin typeface="+mn-lt"/>
          <a:ea typeface="+mn-ea"/>
          <a:cs typeface="+mn-cs"/>
        </a:defRPr>
      </a:lvl2pPr>
      <a:lvl3pPr marL="1166289" indent="-233258" algn="l" defTabSz="933031" rtl="0" eaLnBrk="1" latinLnBrk="0" hangingPunct="1">
        <a:spcBef>
          <a:spcPct val="20000"/>
        </a:spcBef>
        <a:buFont typeface="Arial" pitchFamily="34" charset="0"/>
        <a:buChar char="•"/>
        <a:defRPr sz="2449" kern="1200">
          <a:solidFill>
            <a:schemeClr val="tx1"/>
          </a:solidFill>
          <a:latin typeface="+mn-lt"/>
          <a:ea typeface="+mn-ea"/>
          <a:cs typeface="+mn-cs"/>
        </a:defRPr>
      </a:lvl3pPr>
      <a:lvl4pPr marL="1632804" indent="-233258" algn="l" defTabSz="933031" rtl="0" eaLnBrk="1" latinLnBrk="0" hangingPunct="1">
        <a:spcBef>
          <a:spcPct val="20000"/>
        </a:spcBef>
        <a:buFont typeface="Arial" pitchFamily="34" charset="0"/>
        <a:buChar char="–"/>
        <a:defRPr sz="2086" kern="1200">
          <a:solidFill>
            <a:schemeClr val="tx1"/>
          </a:solidFill>
          <a:latin typeface="+mn-lt"/>
          <a:ea typeface="+mn-ea"/>
          <a:cs typeface="+mn-cs"/>
        </a:defRPr>
      </a:lvl4pPr>
      <a:lvl5pPr marL="2099320" indent="-233258" algn="l" defTabSz="933031" rtl="0" eaLnBrk="1" latinLnBrk="0" hangingPunct="1">
        <a:spcBef>
          <a:spcPct val="20000"/>
        </a:spcBef>
        <a:buFont typeface="Arial" pitchFamily="34" charset="0"/>
        <a:buChar char="»"/>
        <a:defRPr sz="2086" kern="1200">
          <a:solidFill>
            <a:schemeClr val="tx1"/>
          </a:solidFill>
          <a:latin typeface="+mn-lt"/>
          <a:ea typeface="+mn-ea"/>
          <a:cs typeface="+mn-cs"/>
        </a:defRPr>
      </a:lvl5pPr>
      <a:lvl6pPr marL="2565835" indent="-233258" algn="l" defTabSz="933031" rtl="0" eaLnBrk="1" latinLnBrk="0" hangingPunct="1">
        <a:spcBef>
          <a:spcPct val="20000"/>
        </a:spcBef>
        <a:buFont typeface="Arial" pitchFamily="34" charset="0"/>
        <a:buChar char="•"/>
        <a:defRPr sz="2086" kern="1200">
          <a:solidFill>
            <a:schemeClr val="tx1"/>
          </a:solidFill>
          <a:latin typeface="+mn-lt"/>
          <a:ea typeface="+mn-ea"/>
          <a:cs typeface="+mn-cs"/>
        </a:defRPr>
      </a:lvl6pPr>
      <a:lvl7pPr marL="3032350" indent="-233258" algn="l" defTabSz="933031" rtl="0" eaLnBrk="1" latinLnBrk="0" hangingPunct="1">
        <a:spcBef>
          <a:spcPct val="20000"/>
        </a:spcBef>
        <a:buFont typeface="Arial" pitchFamily="34" charset="0"/>
        <a:buChar char="•"/>
        <a:defRPr sz="2086" kern="1200">
          <a:solidFill>
            <a:schemeClr val="tx1"/>
          </a:solidFill>
          <a:latin typeface="+mn-lt"/>
          <a:ea typeface="+mn-ea"/>
          <a:cs typeface="+mn-cs"/>
        </a:defRPr>
      </a:lvl7pPr>
      <a:lvl8pPr marL="3498866" indent="-233258" algn="l" defTabSz="933031" rtl="0" eaLnBrk="1" latinLnBrk="0" hangingPunct="1">
        <a:spcBef>
          <a:spcPct val="20000"/>
        </a:spcBef>
        <a:buFont typeface="Arial" pitchFamily="34" charset="0"/>
        <a:buChar char="•"/>
        <a:defRPr sz="2086" kern="1200">
          <a:solidFill>
            <a:schemeClr val="tx1"/>
          </a:solidFill>
          <a:latin typeface="+mn-lt"/>
          <a:ea typeface="+mn-ea"/>
          <a:cs typeface="+mn-cs"/>
        </a:defRPr>
      </a:lvl8pPr>
      <a:lvl9pPr marL="3965381" indent="-233258" algn="l" defTabSz="933031" rtl="0" eaLnBrk="1" latinLnBrk="0" hangingPunct="1">
        <a:spcBef>
          <a:spcPct val="20000"/>
        </a:spcBef>
        <a:buFont typeface="Arial" pitchFamily="34" charset="0"/>
        <a:buChar char="•"/>
        <a:defRPr sz="2086" kern="1200">
          <a:solidFill>
            <a:schemeClr val="tx1"/>
          </a:solidFill>
          <a:latin typeface="+mn-lt"/>
          <a:ea typeface="+mn-ea"/>
          <a:cs typeface="+mn-cs"/>
        </a:defRPr>
      </a:lvl9pPr>
    </p:bodyStyle>
    <p:otherStyle>
      <a:defPPr>
        <a:defRPr lang="en-US"/>
      </a:defPPr>
      <a:lvl1pPr marL="0" algn="l" defTabSz="933031" rtl="0" eaLnBrk="1" latinLnBrk="0" hangingPunct="1">
        <a:defRPr sz="1814" kern="1200">
          <a:solidFill>
            <a:schemeClr val="tx1"/>
          </a:solidFill>
          <a:latin typeface="+mn-lt"/>
          <a:ea typeface="+mn-ea"/>
          <a:cs typeface="+mn-cs"/>
        </a:defRPr>
      </a:lvl1pPr>
      <a:lvl2pPr marL="466515" algn="l" defTabSz="933031" rtl="0" eaLnBrk="1" latinLnBrk="0" hangingPunct="1">
        <a:defRPr sz="1814" kern="1200">
          <a:solidFill>
            <a:schemeClr val="tx1"/>
          </a:solidFill>
          <a:latin typeface="+mn-lt"/>
          <a:ea typeface="+mn-ea"/>
          <a:cs typeface="+mn-cs"/>
        </a:defRPr>
      </a:lvl2pPr>
      <a:lvl3pPr marL="933031" algn="l" defTabSz="933031" rtl="0" eaLnBrk="1" latinLnBrk="0" hangingPunct="1">
        <a:defRPr sz="1814" kern="1200">
          <a:solidFill>
            <a:schemeClr val="tx1"/>
          </a:solidFill>
          <a:latin typeface="+mn-lt"/>
          <a:ea typeface="+mn-ea"/>
          <a:cs typeface="+mn-cs"/>
        </a:defRPr>
      </a:lvl3pPr>
      <a:lvl4pPr marL="1399546" algn="l" defTabSz="933031" rtl="0" eaLnBrk="1" latinLnBrk="0" hangingPunct="1">
        <a:defRPr sz="1814" kern="1200">
          <a:solidFill>
            <a:schemeClr val="tx1"/>
          </a:solidFill>
          <a:latin typeface="+mn-lt"/>
          <a:ea typeface="+mn-ea"/>
          <a:cs typeface="+mn-cs"/>
        </a:defRPr>
      </a:lvl4pPr>
      <a:lvl5pPr marL="1866062" algn="l" defTabSz="933031" rtl="0" eaLnBrk="1" latinLnBrk="0" hangingPunct="1">
        <a:defRPr sz="1814" kern="1200">
          <a:solidFill>
            <a:schemeClr val="tx1"/>
          </a:solidFill>
          <a:latin typeface="+mn-lt"/>
          <a:ea typeface="+mn-ea"/>
          <a:cs typeface="+mn-cs"/>
        </a:defRPr>
      </a:lvl5pPr>
      <a:lvl6pPr marL="2332577" algn="l" defTabSz="933031" rtl="0" eaLnBrk="1" latinLnBrk="0" hangingPunct="1">
        <a:defRPr sz="1814" kern="1200">
          <a:solidFill>
            <a:schemeClr val="tx1"/>
          </a:solidFill>
          <a:latin typeface="+mn-lt"/>
          <a:ea typeface="+mn-ea"/>
          <a:cs typeface="+mn-cs"/>
        </a:defRPr>
      </a:lvl6pPr>
      <a:lvl7pPr marL="2799093" algn="l" defTabSz="933031" rtl="0" eaLnBrk="1" latinLnBrk="0" hangingPunct="1">
        <a:defRPr sz="1814" kern="1200">
          <a:solidFill>
            <a:schemeClr val="tx1"/>
          </a:solidFill>
          <a:latin typeface="+mn-lt"/>
          <a:ea typeface="+mn-ea"/>
          <a:cs typeface="+mn-cs"/>
        </a:defRPr>
      </a:lvl7pPr>
      <a:lvl8pPr marL="3265608" algn="l" defTabSz="933031" rtl="0" eaLnBrk="1" latinLnBrk="0" hangingPunct="1">
        <a:defRPr sz="1814" kern="1200">
          <a:solidFill>
            <a:schemeClr val="tx1"/>
          </a:solidFill>
          <a:latin typeface="+mn-lt"/>
          <a:ea typeface="+mn-ea"/>
          <a:cs typeface="+mn-cs"/>
        </a:defRPr>
      </a:lvl8pPr>
      <a:lvl9pPr marL="3732124" algn="l" defTabSz="933031" rtl="0" eaLnBrk="1" latinLnBrk="0" hangingPunct="1">
        <a:defRPr sz="181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9C2C591-9083-4622-9939-7969C661CFF2}"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7/16/2026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www.thelancet.com Published online July 14, 2020 </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E638861-4FA7-4C82-94D3-DC6494DC37E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557073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fa.wikipedia.org/wiki/%D8%A8%D8%A7%D9%86%DA%A9_%D8%AC%D9%87%D8%A7%D9%86%DB%8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0" y="0"/>
            <a:ext cx="12192000" cy="6858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0189" y="1085615"/>
            <a:ext cx="6638046" cy="5032846"/>
          </a:xfrm>
          <a:prstGeom prst="rect">
            <a:avLst/>
          </a:prstGeom>
        </p:spPr>
      </p:pic>
      <p:sp>
        <p:nvSpPr>
          <p:cNvPr id="4" name="TextBox 3"/>
          <p:cNvSpPr txBox="1"/>
          <p:nvPr/>
        </p:nvSpPr>
        <p:spPr>
          <a:xfrm>
            <a:off x="5880632" y="5918960"/>
            <a:ext cx="6105126"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smtClean="0">
                <a:ln>
                  <a:noFill/>
                </a:ln>
                <a:solidFill>
                  <a:srgbClr val="00B050"/>
                </a:solidFill>
                <a:effectLst/>
                <a:uLnTx/>
                <a:uFillTx/>
                <a:latin typeface="Calibri" panose="020F0502020204030204"/>
                <a:ea typeface="+mn-ea"/>
                <a:cs typeface="Arial" panose="020B0604020202020204" pitchFamily="34" charset="0"/>
              </a:rPr>
              <a:t>الذین یبلغون رسالات الله و یخشونه و لا یخشون احدا الا الله و کفی با لله حسیبا  </a:t>
            </a:r>
            <a:r>
              <a:rPr kumimoji="0" lang="fa-IR" sz="16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آیه 39 سوره مبارک احزاب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2792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solidFill>
                  <a:prstClr val="black"/>
                </a:solidFill>
              </a:rPr>
              <a:t>نحوه شکل گیری سازمان(های) فراماسونری بعنوان برقراری نظم جهانی </a:t>
            </a:r>
            <a:r>
              <a:rPr lang="fa-IR" b="1" dirty="0">
                <a:solidFill>
                  <a:srgbClr val="FF0000"/>
                </a:solidFill>
              </a:rPr>
              <a:t>(نظم نوین جهانی) </a:t>
            </a:r>
            <a:r>
              <a:rPr lang="fa-IR" b="1" dirty="0">
                <a:solidFill>
                  <a:prstClr val="black"/>
                </a:solidFill>
              </a:rPr>
              <a:t>برای اداره جهان.</a:t>
            </a:r>
            <a:endParaRPr lang="en-US" dirty="0"/>
          </a:p>
        </p:txBody>
      </p:sp>
      <p:sp>
        <p:nvSpPr>
          <p:cNvPr id="3" name="Content Placeholder 2"/>
          <p:cNvSpPr>
            <a:spLocks noGrp="1"/>
          </p:cNvSpPr>
          <p:nvPr>
            <p:ph idx="1"/>
          </p:nvPr>
        </p:nvSpPr>
        <p:spPr/>
        <p:txBody>
          <a:bodyPr>
            <a:normAutofit fontScale="85000" lnSpcReduction="20000"/>
          </a:bodyPr>
          <a:lstStyle/>
          <a:p>
            <a:pPr marL="0" indent="0" algn="ctr">
              <a:buNone/>
            </a:pPr>
            <a:r>
              <a:rPr lang="fa-IR" dirty="0"/>
              <a:t> </a:t>
            </a:r>
            <a:r>
              <a:rPr lang="fa-IR" b="1" dirty="0">
                <a:solidFill>
                  <a:srgbClr val="FF0000"/>
                </a:solidFill>
              </a:rPr>
              <a:t>علت نشست وست فالیای آلمان، اولین اجلاس فراماسونری جهان چهار صد سال قبل:</a:t>
            </a:r>
          </a:p>
          <a:p>
            <a:pPr marL="0" indent="0" algn="ctr">
              <a:buNone/>
            </a:pPr>
            <a:r>
              <a:rPr lang="fa-IR" sz="3200" b="1" dirty="0"/>
              <a:t>خستگی اروپاییان از جنگ های بین خودشان:</a:t>
            </a:r>
          </a:p>
          <a:p>
            <a:pPr marL="0" indent="0" algn="r">
              <a:buNone/>
            </a:pPr>
            <a:r>
              <a:rPr lang="fa-IR" sz="3200" dirty="0"/>
              <a:t>جنگ 30 ساله اروپاییان از سال 1618 لغایت 1648 که منجر به کشته شدن یک چهارم مردم اروپای مرکزی شد.</a:t>
            </a:r>
          </a:p>
          <a:p>
            <a:pPr marL="0" indent="0" algn="r">
              <a:buNone/>
            </a:pPr>
            <a:r>
              <a:rPr lang="fa-IR" sz="3200" dirty="0"/>
              <a:t>در این جنگ ها از پیروزی فرهنگی بر فرهنگ دیگر ،قومیتی بر قوم دیگر ، اقتصادی بر اقثصاد دیگر و ..........نا امید شدند و نشست </a:t>
            </a:r>
            <a:r>
              <a:rPr lang="fa-IR" sz="3200" b="1" dirty="0">
                <a:solidFill>
                  <a:srgbClr val="FF0000"/>
                </a:solidFill>
              </a:rPr>
              <a:t>وست فالیا </a:t>
            </a:r>
            <a:r>
              <a:rPr lang="fa-IR" sz="3200" dirty="0"/>
              <a:t>را برگزار کردند</a:t>
            </a:r>
            <a:r>
              <a:rPr lang="fa-IR" sz="3200" dirty="0" smtClean="0"/>
              <a:t>. مهم ترین دست یافته اعلامیه وست فالیا:</a:t>
            </a:r>
          </a:p>
          <a:p>
            <a:pPr marL="0" indent="0" algn="r">
              <a:buNone/>
            </a:pPr>
            <a:r>
              <a:rPr lang="fa-IR" sz="3200" dirty="0" smtClean="0">
                <a:solidFill>
                  <a:srgbClr val="FF0000"/>
                </a:solidFill>
              </a:rPr>
              <a:t>1-نفی دین در امور اجتماعی(نفی ایمان به غیب)</a:t>
            </a:r>
          </a:p>
          <a:p>
            <a:pPr marL="0" indent="0" algn="r">
              <a:buNone/>
            </a:pPr>
            <a:r>
              <a:rPr lang="fa-IR" sz="3200" dirty="0" smtClean="0">
                <a:solidFill>
                  <a:srgbClr val="FF0000"/>
                </a:solidFill>
              </a:rPr>
              <a:t>2- </a:t>
            </a:r>
            <a:r>
              <a:rPr lang="fa-IR" sz="2400" dirty="0">
                <a:solidFill>
                  <a:srgbClr val="FF0000"/>
                </a:solidFill>
              </a:rPr>
              <a:t>اولویت آزادی فردی به آزادی اجتماعی</a:t>
            </a:r>
            <a:r>
              <a:rPr lang="fa-IR" sz="2400" dirty="0" smtClean="0">
                <a:solidFill>
                  <a:srgbClr val="FF0000"/>
                </a:solidFill>
              </a:rPr>
              <a:t>.(نفی خانواده و اقتصاد جمعی بر فردی )      </a:t>
            </a:r>
            <a:endParaRPr lang="fa-IR" sz="3200" dirty="0" smtClean="0">
              <a:solidFill>
                <a:srgbClr val="FF0000"/>
              </a:solidFill>
            </a:endParaRPr>
          </a:p>
          <a:p>
            <a:pPr marL="0" indent="0" algn="r">
              <a:buNone/>
            </a:pPr>
            <a:r>
              <a:rPr lang="fa-IR" sz="3200" dirty="0" smtClean="0">
                <a:solidFill>
                  <a:srgbClr val="FF0000"/>
                </a:solidFill>
              </a:rPr>
              <a:t> 3- نفی هویت اجتماعی ملت ها</a:t>
            </a:r>
          </a:p>
          <a:p>
            <a:pPr marL="0" indent="0">
              <a:buNone/>
            </a:pPr>
            <a:r>
              <a:rPr lang="fa-IR" sz="2600" b="1" dirty="0" smtClean="0">
                <a:solidFill>
                  <a:srgbClr val="0070C0"/>
                </a:solidFill>
              </a:rPr>
              <a:t>و این ها اصولی شدند که در منشور سازمان ملل بعد از جنگ جهانی دوم در ماساچوست آمریکا وارد شد</a:t>
            </a:r>
            <a:endParaRPr lang="fa-IR" sz="2600" b="1" dirty="0">
              <a:solidFill>
                <a:srgbClr val="0070C0"/>
              </a:solidFill>
            </a:endParaRPr>
          </a:p>
        </p:txBody>
      </p:sp>
      <p:pic>
        <p:nvPicPr>
          <p:cNvPr id="4" name="Picture 3"/>
          <p:cNvPicPr>
            <a:picLocks noChangeAspect="1"/>
          </p:cNvPicPr>
          <p:nvPr/>
        </p:nvPicPr>
        <p:blipFill>
          <a:blip r:embed="rId2"/>
          <a:stretch>
            <a:fillRect/>
          </a:stretch>
        </p:blipFill>
        <p:spPr>
          <a:xfrm>
            <a:off x="959667" y="4589666"/>
            <a:ext cx="3322127" cy="688660"/>
          </a:xfrm>
          <a:prstGeom prst="rect">
            <a:avLst/>
          </a:prstGeom>
        </p:spPr>
      </p:pic>
    </p:spTree>
    <p:extLst>
      <p:ext uri="{BB962C8B-B14F-4D97-AF65-F5344CB8AC3E}">
        <p14:creationId xmlns:p14="http://schemas.microsoft.com/office/powerpoint/2010/main" val="1718298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ضعف فلسفه اعلام شده (اعلامیه وست فالیا)      </a:t>
            </a:r>
            <a:endParaRPr lang="en-US" dirty="0"/>
          </a:p>
        </p:txBody>
      </p:sp>
      <p:sp>
        <p:nvSpPr>
          <p:cNvPr id="3" name="Content Placeholder 2"/>
          <p:cNvSpPr>
            <a:spLocks noGrp="1"/>
          </p:cNvSpPr>
          <p:nvPr>
            <p:ph idx="1"/>
          </p:nvPr>
        </p:nvSpPr>
        <p:spPr/>
        <p:txBody>
          <a:bodyPr>
            <a:normAutofit fontScale="92500" lnSpcReduction="20000"/>
          </a:bodyPr>
          <a:lstStyle/>
          <a:p>
            <a:pPr algn="ctr"/>
            <a:r>
              <a:rPr lang="fa-IR" dirty="0" smtClean="0"/>
              <a:t>  اعلامیه وست فالیا که مبنای سیاست های امروز سازمان ملل و سایر نظام های بین المللی است نتوانست جلو زور و زر و تزویر را بگیرد، همانطور که امروزنظام های بین المللی در این زمینه ناتوان هستند.</a:t>
            </a:r>
          </a:p>
          <a:p>
            <a:pPr algn="ctr"/>
            <a:r>
              <a:rPr lang="fa-IR" dirty="0" smtClean="0"/>
              <a:t>و دو جنگ بزرگ جهانی شکل گرفت</a:t>
            </a:r>
          </a:p>
          <a:p>
            <a:r>
              <a:rPr lang="fa-IR" dirty="0" smtClean="0"/>
              <a:t>مهم ترین دست آورد اعلامیه وست فالیا</a:t>
            </a:r>
            <a:r>
              <a:rPr lang="fa-IR" b="1" dirty="0" smtClean="0">
                <a:solidFill>
                  <a:srgbClr val="FF0000"/>
                </a:solidFill>
              </a:rPr>
              <a:t>: 1-نفی ایمان به غیب 2-نفی خانواده با تبلیغ آزادی های فردی</a:t>
            </a:r>
          </a:p>
          <a:p>
            <a:pPr marL="0" indent="0">
              <a:buNone/>
            </a:pPr>
            <a:r>
              <a:rPr lang="en-US" b="1" dirty="0" smtClean="0">
                <a:solidFill>
                  <a:srgbClr val="FF0000"/>
                </a:solidFill>
              </a:rPr>
              <a:t>           (My Body is Mine</a:t>
            </a:r>
            <a:r>
              <a:rPr lang="en-US" dirty="0" smtClean="0"/>
              <a:t>…..)</a:t>
            </a:r>
            <a:endParaRPr lang="fa-IR" dirty="0" smtClean="0"/>
          </a:p>
          <a:p>
            <a:pPr marL="0" indent="0" algn="r">
              <a:buNone/>
            </a:pPr>
            <a:r>
              <a:rPr lang="fa-IR" dirty="0" smtClean="0"/>
              <a:t>1- جنگ جهانی اول 1914-1918</a:t>
            </a:r>
          </a:p>
          <a:p>
            <a:pPr marL="0" indent="0" algn="r">
              <a:buNone/>
            </a:pPr>
            <a:r>
              <a:rPr lang="fa-IR" dirty="0" smtClean="0"/>
              <a:t>2- جنگ جهانی دوم 1945-1939</a:t>
            </a:r>
          </a:p>
          <a:p>
            <a:pPr marL="0" indent="0" algn="r">
              <a:buNone/>
            </a:pPr>
            <a:r>
              <a:rPr lang="fa-IR" dirty="0" smtClean="0"/>
              <a:t>با گذشت قریب 200 سال از اعلامیه وست فالیا ضمن حفظ اصول مندرج در آن به فیلسوفان اجتماعی جدید برای تبیین فلسفی مورد نظر جهان روشن تربا عنوان </a:t>
            </a:r>
            <a:r>
              <a:rPr lang="fa-IR" b="1" dirty="0" smtClean="0">
                <a:solidFill>
                  <a:srgbClr val="0070C0"/>
                </a:solidFill>
              </a:rPr>
              <a:t>نظم نوین جهانی </a:t>
            </a:r>
            <a:r>
              <a:rPr lang="fa-IR" dirty="0" smtClean="0"/>
              <a:t>محتاج شدند و آنها را ساختند و به دنیا تحمیل کردد.</a:t>
            </a:r>
            <a:endParaRPr lang="en-US" dirty="0"/>
          </a:p>
        </p:txBody>
      </p:sp>
    </p:spTree>
    <p:extLst>
      <p:ext uri="{BB962C8B-B14F-4D97-AF65-F5344CB8AC3E}">
        <p14:creationId xmlns:p14="http://schemas.microsoft.com/office/powerpoint/2010/main" val="15497996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E92DF-75BB-435B-9139-772133F8149E}"/>
              </a:ext>
            </a:extLst>
          </p:cNvPr>
          <p:cNvSpPr>
            <a:spLocks noGrp="1"/>
          </p:cNvSpPr>
          <p:nvPr>
            <p:ph type="title"/>
          </p:nvPr>
        </p:nvSpPr>
        <p:spPr/>
        <p:txBody>
          <a:bodyPr/>
          <a:lstStyle/>
          <a:p>
            <a:r>
              <a:rPr lang="fa-IR" dirty="0" smtClean="0"/>
              <a:t>برای پیاده سازی هدف های "نظم نوین جهانی" نیازمند پشتوانه های فلسفی بودند               </a:t>
            </a:r>
            <a:endParaRPr lang="en-US" dirty="0"/>
          </a:p>
        </p:txBody>
      </p:sp>
      <p:sp>
        <p:nvSpPr>
          <p:cNvPr id="3" name="Content Placeholder 2">
            <a:extLst>
              <a:ext uri="{FF2B5EF4-FFF2-40B4-BE49-F238E27FC236}">
                <a16:creationId xmlns:a16="http://schemas.microsoft.com/office/drawing/2014/main" id="{C8AFB9B3-D3F7-4D34-A40E-3F3BFFD8E063}"/>
              </a:ext>
            </a:extLst>
          </p:cNvPr>
          <p:cNvSpPr>
            <a:spLocks noGrp="1"/>
          </p:cNvSpPr>
          <p:nvPr>
            <p:ph idx="1"/>
          </p:nvPr>
        </p:nvSpPr>
        <p:spPr/>
        <p:txBody>
          <a:bodyPr>
            <a:normAutofit lnSpcReduction="10000"/>
          </a:bodyPr>
          <a:lstStyle/>
          <a:p>
            <a:pPr marL="0" indent="0" algn="ctr">
              <a:buNone/>
            </a:pPr>
            <a:r>
              <a:rPr lang="fa-IR" b="1" dirty="0" smtClean="0">
                <a:solidFill>
                  <a:srgbClr val="FF0000"/>
                </a:solidFill>
              </a:rPr>
              <a:t>200 سال قبل یعنی 200 سال بعد از اعلامیه وست فالیا</a:t>
            </a:r>
          </a:p>
          <a:p>
            <a:pPr marL="0" indent="0" algn="ctr">
              <a:buNone/>
            </a:pPr>
            <a:r>
              <a:rPr lang="fa-IR" b="1" dirty="0" smtClean="0">
                <a:solidFill>
                  <a:srgbClr val="0070C0"/>
                </a:solidFill>
              </a:rPr>
              <a:t>فیلسوف ها پیدا شدند</a:t>
            </a:r>
          </a:p>
          <a:p>
            <a:pPr marL="0" indent="0" algn="ctr">
              <a:buNone/>
            </a:pPr>
            <a:r>
              <a:rPr lang="fa-IR" b="1" dirty="0" smtClean="0">
                <a:solidFill>
                  <a:srgbClr val="FF0000"/>
                </a:solidFill>
              </a:rPr>
              <a:t>معروف ترین آنها:</a:t>
            </a:r>
          </a:p>
          <a:p>
            <a:pPr marL="0" indent="0" algn="ctr">
              <a:buNone/>
            </a:pPr>
            <a:r>
              <a:rPr lang="fa-IR" b="1" dirty="0" smtClean="0">
                <a:solidFill>
                  <a:srgbClr val="FF0000"/>
                </a:solidFill>
              </a:rPr>
              <a:t>امانوئل کانت1-</a:t>
            </a:r>
          </a:p>
          <a:p>
            <a:pPr marL="0" indent="0" algn="ctr">
              <a:buNone/>
            </a:pPr>
            <a:r>
              <a:rPr lang="fa-IR" b="1" dirty="0" smtClean="0">
                <a:solidFill>
                  <a:srgbClr val="FF0000"/>
                </a:solidFill>
              </a:rPr>
              <a:t> 2-</a:t>
            </a:r>
            <a:r>
              <a:rPr lang="fa-IR" sz="3200" dirty="0" smtClean="0">
                <a:solidFill>
                  <a:prstClr val="black"/>
                </a:solidFill>
                <a:latin typeface="Gill Sans MT"/>
                <a:cs typeface="B Nazanin" pitchFamily="2" charset="-78"/>
              </a:rPr>
              <a:t>توماس </a:t>
            </a:r>
            <a:r>
              <a:rPr lang="fa-IR" sz="3200" dirty="0">
                <a:solidFill>
                  <a:prstClr val="black"/>
                </a:solidFill>
                <a:latin typeface="Gill Sans MT"/>
                <a:cs typeface="B Nazanin" pitchFamily="2" charset="-78"/>
              </a:rPr>
              <a:t>مالتوس (1766-1834) اقتصاد دان </a:t>
            </a:r>
            <a:r>
              <a:rPr lang="fa-IR" sz="3200" dirty="0" smtClean="0">
                <a:solidFill>
                  <a:srgbClr val="0070C0"/>
                </a:solidFill>
                <a:latin typeface="Gill Sans MT"/>
                <a:cs typeface="B Nazanin" pitchFamily="2" charset="-78"/>
              </a:rPr>
              <a:t>انگلیسی</a:t>
            </a:r>
            <a:r>
              <a:rPr lang="fa-IR" sz="3200" dirty="0" smtClean="0">
                <a:solidFill>
                  <a:prstClr val="black"/>
                </a:solidFill>
                <a:latin typeface="Gill Sans MT"/>
                <a:cs typeface="B Nazanin" pitchFamily="2" charset="-78"/>
              </a:rPr>
              <a:t> است</a:t>
            </a:r>
          </a:p>
          <a:p>
            <a:pPr marL="0" indent="0" algn="ctr">
              <a:buNone/>
            </a:pPr>
            <a:r>
              <a:rPr lang="fa-IR" sz="3200" dirty="0" smtClean="0">
                <a:solidFill>
                  <a:prstClr val="black"/>
                </a:solidFill>
                <a:latin typeface="Gill Sans MT"/>
                <a:cs typeface="B Nazanin" pitchFamily="2" charset="-78"/>
              </a:rPr>
              <a:t>3-آرتور شوپنهاور</a:t>
            </a:r>
          </a:p>
          <a:p>
            <a:pPr marL="0" indent="0" algn="ctr">
              <a:buNone/>
            </a:pPr>
            <a:r>
              <a:rPr lang="fa-IR" sz="3200" dirty="0" smtClean="0">
                <a:solidFill>
                  <a:prstClr val="black"/>
                </a:solidFill>
                <a:latin typeface="Gill Sans MT"/>
                <a:cs typeface="B Nazanin" pitchFamily="2" charset="-78"/>
              </a:rPr>
              <a:t> برتراند راسل(1872-1970)،</a:t>
            </a:r>
            <a:r>
              <a:rPr lang="fa-IR" sz="3200" dirty="0" smtClean="0">
                <a:solidFill>
                  <a:srgbClr val="0070C0"/>
                </a:solidFill>
                <a:latin typeface="Gill Sans MT"/>
                <a:cs typeface="B Nazanin" pitchFamily="2" charset="-78"/>
              </a:rPr>
              <a:t>انگلیسی</a:t>
            </a:r>
            <a:r>
              <a:rPr lang="fa-IR" sz="3200" dirty="0" smtClean="0">
                <a:solidFill>
                  <a:prstClr val="black"/>
                </a:solidFill>
                <a:latin typeface="Gill Sans MT"/>
                <a:cs typeface="B Nazanin" pitchFamily="2" charset="-78"/>
              </a:rPr>
              <a:t> 4-	1980-1905ژان پل سارتر</a:t>
            </a:r>
            <a:r>
              <a:rPr lang="fa-IR" sz="3200" dirty="0" smtClean="0">
                <a:solidFill>
                  <a:srgbClr val="0070C0"/>
                </a:solidFill>
                <a:latin typeface="Gill Sans MT"/>
                <a:cs typeface="B Nazanin" pitchFamily="2" charset="-78"/>
              </a:rPr>
              <a:t>فرانسوی5-</a:t>
            </a:r>
            <a:r>
              <a:rPr lang="fa-IR" sz="3200" dirty="0" smtClean="0">
                <a:solidFill>
                  <a:prstClr val="black"/>
                </a:solidFill>
                <a:latin typeface="Gill Sans MT"/>
                <a:cs typeface="B Nazanin" pitchFamily="2" charset="-78"/>
              </a:rPr>
              <a:t> </a:t>
            </a:r>
          </a:p>
          <a:p>
            <a:pPr marL="0" indent="0" algn="ctr">
              <a:buNone/>
            </a:pPr>
            <a:r>
              <a:rPr lang="fa-IR" sz="3200" b="1" dirty="0" smtClean="0">
                <a:solidFill>
                  <a:prstClr val="black"/>
                </a:solidFill>
                <a:latin typeface="Gill Sans MT"/>
                <a:cs typeface="B Nazanin" pitchFamily="2" charset="-78"/>
              </a:rPr>
              <a:t>با تئوری های شبه علم و نادرست و گاهی خجالت آوربرای نابودی فلسفه الهی تئوری آفریدند که هنوز هم با همان استدلالات ادامه دارد.</a:t>
            </a:r>
            <a:endParaRPr lang="fa-IR" b="1" dirty="0" smtClean="0">
              <a:solidFill>
                <a:srgbClr val="FF0000"/>
              </a:solidFill>
            </a:endParaRPr>
          </a:p>
          <a:p>
            <a:pPr marL="0" indent="0" algn="ctr">
              <a:buNone/>
            </a:pPr>
            <a:endParaRPr lang="fa-IR" b="1" dirty="0" smtClean="0">
              <a:solidFill>
                <a:srgbClr val="FF0000"/>
              </a:solidFill>
            </a:endParaRPr>
          </a:p>
          <a:p>
            <a:pPr marL="0" indent="0" algn="ctr">
              <a:buNone/>
            </a:pPr>
            <a:endParaRPr lang="en-US" b="1" dirty="0">
              <a:solidFill>
                <a:srgbClr val="FF0000"/>
              </a:solidFill>
            </a:endParaRPr>
          </a:p>
        </p:txBody>
      </p:sp>
    </p:spTree>
    <p:extLst>
      <p:ext uri="{BB962C8B-B14F-4D97-AF65-F5344CB8AC3E}">
        <p14:creationId xmlns:p14="http://schemas.microsoft.com/office/powerpoint/2010/main" val="28832040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امانوئل کانت</a:t>
            </a:r>
            <a:endParaRPr lang="en-US" dirty="0"/>
          </a:p>
        </p:txBody>
      </p:sp>
      <p:sp>
        <p:nvSpPr>
          <p:cNvPr id="3" name="Content Placeholder 2"/>
          <p:cNvSpPr>
            <a:spLocks noGrp="1"/>
          </p:cNvSpPr>
          <p:nvPr>
            <p:ph idx="1"/>
          </p:nvPr>
        </p:nvSpPr>
        <p:spPr/>
        <p:txBody>
          <a:bodyPr>
            <a:normAutofit lnSpcReduction="10000"/>
          </a:bodyPr>
          <a:lstStyle/>
          <a:p>
            <a:pPr marL="0" indent="0" algn="r">
              <a:buNone/>
            </a:pPr>
            <a:endParaRPr lang="fa-IR" dirty="0" smtClean="0"/>
          </a:p>
          <a:p>
            <a:pPr marL="0" indent="0" algn="r">
              <a:buNone/>
            </a:pPr>
            <a:r>
              <a:rPr lang="fa-IR" dirty="0" smtClean="0"/>
              <a:t>در خانواده ای مذهبی به دنیا آمد ، اخلاق گرا بود اما :</a:t>
            </a:r>
          </a:p>
          <a:p>
            <a:pPr marL="0" indent="0" algn="r">
              <a:buNone/>
            </a:pPr>
            <a:r>
              <a:rPr lang="fa-IR" dirty="0" smtClean="0"/>
              <a:t>نوشت دین ضرورتی برای اخلاق گراییی نیست </a:t>
            </a:r>
          </a:p>
          <a:p>
            <a:pPr marL="0" indent="0" algn="r">
              <a:buNone/>
            </a:pPr>
            <a:r>
              <a:rPr lang="fa-IR" dirty="0" smtClean="0"/>
              <a:t>مبلغ اصلی سکولاریسم در سده 70-80 بود تا بشر پیشرفت کند </a:t>
            </a:r>
          </a:p>
          <a:p>
            <a:pPr marL="0" indent="0" algn="r">
              <a:buNone/>
            </a:pPr>
            <a:r>
              <a:rPr lang="fa-IR" sz="3200" b="1" dirty="0" smtClean="0"/>
              <a:t>باور به خدا باید بعنوان یک اصل راهبردی اخلاقی پذیرفته شود نه به عنوان چیزی قطغی و اثبات شده.اخلاق بدون وجود خدا معنایی ندارد حتما خدایی هست     </a:t>
            </a:r>
            <a:r>
              <a:rPr lang="fa-IR" sz="3200" dirty="0" smtClean="0"/>
              <a:t>جمله معروف کانت</a:t>
            </a:r>
          </a:p>
          <a:p>
            <a:pPr marL="0" indent="0" algn="r">
              <a:buNone/>
            </a:pPr>
            <a:r>
              <a:rPr lang="fa-IR" sz="3200" dirty="0" smtClean="0"/>
              <a:t>آقای حداد عادل: شناخت فلسفه کانت برای اسلام شناسان و جهان شناسان اخلاق مدار الزامی است.</a:t>
            </a:r>
            <a:endParaRPr lang="en-US" sz="3200" dirty="0"/>
          </a:p>
        </p:txBody>
      </p:sp>
    </p:spTree>
    <p:extLst>
      <p:ext uri="{BB962C8B-B14F-4D97-AF65-F5344CB8AC3E}">
        <p14:creationId xmlns:p14="http://schemas.microsoft.com/office/powerpoint/2010/main" val="1326736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3958" y="4419601"/>
            <a:ext cx="10108442" cy="1706563"/>
          </a:xfrm>
        </p:spPr>
        <p:txBody>
          <a:bodyPr>
            <a:normAutofit/>
          </a:bodyPr>
          <a:lstStyle/>
          <a:p>
            <a:pPr algn="ctr" rtl="1"/>
            <a:r>
              <a:rPr lang="fa-IR" b="1" dirty="0" smtClean="0">
                <a:solidFill>
                  <a:srgbClr val="FF0000"/>
                </a:solidFill>
                <a:cs typeface="B Nazanin" pitchFamily="2" charset="-78"/>
              </a:rPr>
              <a:t>تله مالتوس"ورود آسان، خروج غیر ممکن"</a:t>
            </a:r>
          </a:p>
          <a:p>
            <a:pPr algn="ctr" rtl="1"/>
            <a:r>
              <a:rPr lang="fa-IR" b="1" dirty="0" smtClean="0">
                <a:cs typeface="B Nazanin" pitchFamily="2" charset="-78"/>
              </a:rPr>
              <a:t>مالتوس </a:t>
            </a:r>
            <a:r>
              <a:rPr lang="fa-IR" b="1" dirty="0">
                <a:cs typeface="B Nazanin" pitchFamily="2" charset="-78"/>
              </a:rPr>
              <a:t>معتقد بود زاد و ولد انسان همیشه بیش از مقداری است که منابع غذایی آن تامین </a:t>
            </a:r>
            <a:r>
              <a:rPr lang="fa-IR" b="1" dirty="0" smtClean="0">
                <a:cs typeface="B Nazanin" pitchFamily="2" charset="-78"/>
              </a:rPr>
              <a:t>شود.400 سال گذشته غلط بودن این فلسفه را ثابت کرد. </a:t>
            </a:r>
            <a:endParaRPr lang="en-US" dirty="0">
              <a:cs typeface="B Nazanin" pitchFamily="2" charset="-78"/>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8416" y="125185"/>
            <a:ext cx="6665584" cy="3962400"/>
          </a:xfrm>
          <a:prstGeom prst="rect">
            <a:avLst/>
          </a:prstGeom>
          <a:ln>
            <a:noFill/>
          </a:ln>
          <a:effectLst>
            <a:softEdge rad="11250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32981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t>آرتور شوپنهاور</a:t>
            </a:r>
            <a:endParaRPr lang="en-US" b="1" dirty="0"/>
          </a:p>
        </p:txBody>
      </p:sp>
      <p:sp>
        <p:nvSpPr>
          <p:cNvPr id="3" name="Content Placeholder 2"/>
          <p:cNvSpPr>
            <a:spLocks noGrp="1"/>
          </p:cNvSpPr>
          <p:nvPr>
            <p:ph idx="1"/>
          </p:nvPr>
        </p:nvSpPr>
        <p:spPr/>
        <p:txBody>
          <a:bodyPr>
            <a:normAutofit/>
          </a:bodyPr>
          <a:lstStyle/>
          <a:p>
            <a:pPr marL="82296" indent="0">
              <a:buNone/>
            </a:pPr>
            <a:r>
              <a:rPr lang="fa-IR" dirty="0" smtClean="0"/>
              <a:t>آرتور شوپنهاور در سال 1788 در آلمان به دنیا آمد ، پدرش شایان شوپنهاور بسیار ثروتمند بود،  که در38 سالگی با دختر 17 ساله ای از خانواده مقروضی با فشار پدر و مادرش ازدواج کرد و بدلیل وسواس هایی که داشت او را در حد حبس در خانه محدود کرد اما نهایتا خود کشی کرد وپسرش آرتور با مادری باقی ماند که جبران مافات کرد و معروف به ولنگاری و رابطه با مردان متعدد. آرتور و مادرش هر گز نتوانستند در قالب یک خانواده زندگی کنند. آرتور هرگز خانواده تشکیل نداد و دو فرزندی را که از دو زن مراوده ای پیدا کرد را در روی یک سفره وکنار هم ندید. </a:t>
            </a:r>
            <a:r>
              <a:rPr lang="fa-IR" b="1" dirty="0" smtClean="0">
                <a:solidFill>
                  <a:srgbClr val="FF0000"/>
                </a:solidFill>
              </a:rPr>
              <a:t>آرتور هم مثل پدرش با تشکیل خانواده مخالف بود و دین را نمی پذیرفت</a:t>
            </a:r>
            <a:r>
              <a:rPr lang="fa-IR" dirty="0" smtClean="0"/>
              <a:t>. او هر گز به سلمانی نرفت و در رستوران هم قاشق چنگال خود را می برد تا زیان نبیند.او </a:t>
            </a:r>
            <a:r>
              <a:rPr lang="fa-IR" dirty="0" smtClean="0">
                <a:solidFill>
                  <a:srgbClr val="FF0000"/>
                </a:solidFill>
              </a:rPr>
              <a:t>از هنر برای تبیین فلسفه دین زدایی و خانواده محوری استفاده کرد.</a:t>
            </a:r>
            <a:endParaRPr lang="en-US" dirty="0">
              <a:solidFill>
                <a:srgbClr val="FF0000"/>
              </a:solidFill>
            </a:endParaRPr>
          </a:p>
        </p:txBody>
      </p:sp>
    </p:spTree>
    <p:extLst>
      <p:ext uri="{BB962C8B-B14F-4D97-AF65-F5344CB8AC3E}">
        <p14:creationId xmlns:p14="http://schemas.microsoft.com/office/powerpoint/2010/main" val="17347351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4318" y="369937"/>
            <a:ext cx="10515600" cy="1502177"/>
          </a:xfrm>
        </p:spPr>
        <p:txBody>
          <a:bodyPr>
            <a:normAutofit/>
          </a:bodyPr>
          <a:lstStyle/>
          <a:p>
            <a:r>
              <a:rPr lang="fa-IR" sz="2000" b="1" dirty="0" smtClean="0">
                <a:solidFill>
                  <a:srgbClr val="C00000"/>
                </a:solidFill>
              </a:rPr>
              <a:t>نمونه هایی از فیلسوفان مشهور قرن بیستم که در ساخت شاخص های فلسفی تاثیر گذار بودند و امروز حرف ها و اعمال آنها سیاست های سازمان ملل و بقیه سازمان های منطقه ای است</a:t>
            </a:r>
            <a:r>
              <a:rPr lang="fa-IR" sz="3600" dirty="0" smtClean="0">
                <a:solidFill>
                  <a:srgbClr val="C00000"/>
                </a:solidFill>
              </a:rPr>
              <a:t>.</a:t>
            </a:r>
            <a:r>
              <a:rPr lang="fa-IR" dirty="0" smtClean="0"/>
              <a:t>        </a:t>
            </a:r>
            <a:endParaRPr lang="en-US" dirty="0"/>
          </a:p>
        </p:txBody>
      </p:sp>
      <p:sp>
        <p:nvSpPr>
          <p:cNvPr id="3" name="Content Placeholder 2"/>
          <p:cNvSpPr>
            <a:spLocks noGrp="1"/>
          </p:cNvSpPr>
          <p:nvPr>
            <p:ph idx="1"/>
          </p:nvPr>
        </p:nvSpPr>
        <p:spPr>
          <a:xfrm>
            <a:off x="838200" y="2026117"/>
            <a:ext cx="10515600" cy="4150845"/>
          </a:xfrm>
        </p:spPr>
        <p:txBody>
          <a:bodyPr/>
          <a:lstStyle/>
          <a:p>
            <a:pPr marL="0" indent="0" algn="r">
              <a:buNone/>
            </a:pPr>
            <a:r>
              <a:rPr lang="fa-IR" dirty="0" smtClean="0">
                <a:solidFill>
                  <a:srgbClr val="0070C0"/>
                </a:solidFill>
              </a:rPr>
              <a:t>1-برتراند راسل ریاضی دان انگلیسی (1872- 1970</a:t>
            </a:r>
          </a:p>
          <a:p>
            <a:pPr marL="0" indent="0" algn="r">
              <a:buNone/>
            </a:pPr>
            <a:r>
              <a:rPr lang="fa-IR" dirty="0" smtClean="0">
                <a:solidFill>
                  <a:srgbClr val="0070C0"/>
                </a:solidFill>
              </a:rPr>
              <a:t>2- ژان پل سارتر فرانسوی (1905-1980)33 سال جوان تر از راسل.</a:t>
            </a:r>
          </a:p>
          <a:p>
            <a:pPr marL="0" indent="0" algn="r">
              <a:buNone/>
            </a:pPr>
            <a:r>
              <a:rPr lang="fa-IR" dirty="0" smtClean="0"/>
              <a:t> برای تخلیص کلام نکاتی فلسفی از این دوفیلسوف مشهور قرن بیستم را بیان میکنیم و از افراد مشهور دیگری چون </a:t>
            </a:r>
            <a:r>
              <a:rPr lang="fa-IR" dirty="0" smtClean="0">
                <a:solidFill>
                  <a:srgbClr val="C00000"/>
                </a:solidFill>
              </a:rPr>
              <a:t>مارکس، انگلس، هیوم و وایت </a:t>
            </a:r>
            <a:r>
              <a:rPr lang="fa-IR" dirty="0" smtClean="0"/>
              <a:t>و غیره خوداری میکنیم. و برای درک فلسفه های این افراد شما را به کتاب </a:t>
            </a:r>
            <a:r>
              <a:rPr lang="fa-IR" dirty="0" smtClean="0">
                <a:solidFill>
                  <a:srgbClr val="00B050"/>
                </a:solidFill>
              </a:rPr>
              <a:t>"بررسی افکار هیوم و راسل" </a:t>
            </a:r>
            <a:r>
              <a:rPr lang="fa-IR" dirty="0" smtClean="0"/>
              <a:t>علامه محمد تقی جعفری رحمت الله علیه ارجاع میدهم.</a:t>
            </a:r>
            <a:endParaRPr lang="en-US" dirty="0"/>
          </a:p>
        </p:txBody>
      </p:sp>
    </p:spTree>
    <p:extLst>
      <p:ext uri="{BB962C8B-B14F-4D97-AF65-F5344CB8AC3E}">
        <p14:creationId xmlns:p14="http://schemas.microsoft.com/office/powerpoint/2010/main" val="8960512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449DE-B1CB-E3F7-34B3-3D1B036E6552}"/>
              </a:ext>
            </a:extLst>
          </p:cNvPr>
          <p:cNvSpPr>
            <a:spLocks noGrp="1"/>
          </p:cNvSpPr>
          <p:nvPr>
            <p:ph type="title"/>
          </p:nvPr>
        </p:nvSpPr>
        <p:spPr/>
        <p:txBody>
          <a:bodyPr/>
          <a:lstStyle/>
          <a:p>
            <a:pPr algn="ctr" rtl="1"/>
            <a:r>
              <a:rPr lang="fa-IR" b="1" i="0" dirty="0">
                <a:solidFill>
                  <a:srgbClr val="000000"/>
                </a:solidFill>
                <a:effectLst/>
                <a:latin typeface="IranSans"/>
                <a:cs typeface="B Nazanin" panose="00000400000000000000" pitchFamily="2" charset="-78"/>
              </a:rPr>
              <a:t>برتراند </a:t>
            </a:r>
            <a:r>
              <a:rPr lang="fa-IR" b="1" i="0" dirty="0" smtClean="0">
                <a:solidFill>
                  <a:srgbClr val="000000"/>
                </a:solidFill>
                <a:effectLst/>
                <a:latin typeface="IranSans"/>
                <a:cs typeface="B Nazanin" panose="00000400000000000000" pitchFamily="2" charset="-78"/>
              </a:rPr>
              <a:t>راسل و جمعیت</a:t>
            </a:r>
            <a:endParaRPr lang="en-US" b="1" dirty="0">
              <a:cs typeface="B Nazanin" panose="00000400000000000000" pitchFamily="2" charset="-78"/>
            </a:endParaRPr>
          </a:p>
        </p:txBody>
      </p:sp>
      <p:sp>
        <p:nvSpPr>
          <p:cNvPr id="3" name="Content Placeholder 2">
            <a:extLst>
              <a:ext uri="{FF2B5EF4-FFF2-40B4-BE49-F238E27FC236}">
                <a16:creationId xmlns:a16="http://schemas.microsoft.com/office/drawing/2014/main" id="{AFCE12BF-A278-0F08-8FD5-C02E26D7B488}"/>
              </a:ext>
            </a:extLst>
          </p:cNvPr>
          <p:cNvSpPr>
            <a:spLocks noGrp="1"/>
          </p:cNvSpPr>
          <p:nvPr>
            <p:ph idx="1"/>
          </p:nvPr>
        </p:nvSpPr>
        <p:spPr>
          <a:xfrm>
            <a:off x="711201" y="2015732"/>
            <a:ext cx="10343654" cy="3944801"/>
          </a:xfrm>
        </p:spPr>
        <p:txBody>
          <a:bodyPr>
            <a:normAutofit/>
          </a:bodyPr>
          <a:lstStyle/>
          <a:p>
            <a:pPr marL="0" indent="0" algn="just" rtl="1">
              <a:buNone/>
            </a:pPr>
            <a:r>
              <a:rPr lang="fa-IR" sz="1800" b="1" dirty="0">
                <a:cs typeface="B Nazanin" panose="00000400000000000000" pitchFamily="2" charset="-78"/>
              </a:rPr>
              <a:t>راسل بلافاصله پس از پایان جنگ دوم، در سال ١٩۵٢ در کتاب «</a:t>
            </a:r>
            <a:r>
              <a:rPr lang="fa-IR" sz="1800" b="1" dirty="0">
                <a:solidFill>
                  <a:srgbClr val="FF0000"/>
                </a:solidFill>
                <a:cs typeface="B Nazanin" panose="00000400000000000000" pitchFamily="2" charset="-78"/>
              </a:rPr>
              <a:t>تأثیر علم بر جامعه</a:t>
            </a:r>
            <a:r>
              <a:rPr lang="fa-IR" sz="1800" b="1" dirty="0">
                <a:cs typeface="B Nazanin" panose="00000400000000000000" pitchFamily="2" charset="-78"/>
              </a:rPr>
              <a:t>» جملاتی صریح در این زمینه می نویسد:</a:t>
            </a:r>
          </a:p>
          <a:p>
            <a:pPr marL="0" indent="0" algn="just" rtl="1">
              <a:buNone/>
            </a:pPr>
            <a:r>
              <a:rPr lang="fa-IR" sz="1800" b="1" i="0" dirty="0">
                <a:solidFill>
                  <a:srgbClr val="000000"/>
                </a:solidFill>
                <a:effectLst/>
                <a:latin typeface="IranSans"/>
                <a:cs typeface="B Nazanin" panose="00000400000000000000" pitchFamily="2" charset="-78"/>
              </a:rPr>
              <a:t>«</a:t>
            </a:r>
            <a:r>
              <a:rPr lang="fa-IR" sz="1800" b="1" i="0" dirty="0">
                <a:solidFill>
                  <a:srgbClr val="00B050"/>
                </a:solidFill>
                <a:effectLst/>
                <a:latin typeface="IranSans"/>
                <a:cs typeface="B Nazanin" panose="00000400000000000000" pitchFamily="2" charset="-78"/>
              </a:rPr>
              <a:t>من وانمود نمی کنم که کنترل بارداری تنها راه جلوگیری از افزایش جمعیت است</a:t>
            </a:r>
            <a:r>
              <a:rPr lang="fa-IR" sz="1800" b="1" i="0" dirty="0">
                <a:solidFill>
                  <a:srgbClr val="000000"/>
                </a:solidFill>
                <a:effectLst/>
                <a:latin typeface="IranSans"/>
                <a:cs typeface="B Nazanin" panose="00000400000000000000" pitchFamily="2" charset="-78"/>
              </a:rPr>
              <a:t>؛ همان طور که پیش از این نیز اشاره کردم جنگ تاکنون در این رابطه ناامیدکننده ظاهر شده است، </a:t>
            </a:r>
            <a:r>
              <a:rPr lang="fa-IR" sz="1800" b="1" i="0" dirty="0">
                <a:solidFill>
                  <a:srgbClr val="FF0000"/>
                </a:solidFill>
                <a:effectLst/>
                <a:latin typeface="IranSans"/>
                <a:cs typeface="B Nazanin" panose="00000400000000000000" pitchFamily="2" charset="-78"/>
              </a:rPr>
              <a:t>البته شاید جنگ باکتریایی مؤثرتر باشد</a:t>
            </a:r>
            <a:r>
              <a:rPr lang="fa-IR" sz="1800" b="1" i="0" dirty="0">
                <a:solidFill>
                  <a:srgbClr val="000000"/>
                </a:solidFill>
                <a:effectLst/>
                <a:latin typeface="IranSans"/>
                <a:cs typeface="B Nazanin" panose="00000400000000000000" pitchFamily="2" charset="-78"/>
              </a:rPr>
              <a:t>. اگر بتوان در هر نسل، یک بار مرگ سیاه (اپیدمی طاعون) را در سراسر جهان گسترش داد، بازماندگان می توانند آزادانه و بدون این که جهان، بیش از حد پر شود، تولید</a:t>
            </a:r>
            <a:r>
              <a:rPr lang="en-US" sz="1800" b="1" i="0" dirty="0">
                <a:solidFill>
                  <a:srgbClr val="000000"/>
                </a:solidFill>
                <a:effectLst/>
                <a:latin typeface="IranSans"/>
                <a:cs typeface="B Nazanin" panose="00000400000000000000" pitchFamily="2" charset="-78"/>
              </a:rPr>
              <a:t> </a:t>
            </a:r>
            <a:r>
              <a:rPr lang="fa-IR" sz="1800" b="1" i="0" dirty="0">
                <a:solidFill>
                  <a:srgbClr val="000000"/>
                </a:solidFill>
                <a:effectLst/>
                <a:latin typeface="IranSans"/>
                <a:cs typeface="B Nazanin" panose="00000400000000000000" pitchFamily="2" charset="-78"/>
              </a:rPr>
              <a:t>مثل کنند». </a:t>
            </a:r>
          </a:p>
          <a:p>
            <a:pPr marL="0" indent="0" algn="just" rtl="1">
              <a:buNone/>
            </a:pPr>
            <a:r>
              <a:rPr lang="fa-IR" sz="1800" b="1" i="0" dirty="0">
                <a:solidFill>
                  <a:srgbClr val="000000"/>
                </a:solidFill>
                <a:effectLst/>
                <a:latin typeface="IranSans"/>
                <a:cs typeface="B Nazanin" panose="00000400000000000000" pitchFamily="2" charset="-78"/>
              </a:rPr>
              <a:t>می خواهم این گونه نتیجه گیری کنم که یک </a:t>
            </a:r>
            <a:r>
              <a:rPr lang="fa-IR" sz="1800" b="1" i="0" dirty="0">
                <a:solidFill>
                  <a:srgbClr val="FF0000"/>
                </a:solidFill>
                <a:effectLst/>
                <a:latin typeface="IranSans"/>
                <a:cs typeface="B Nazanin" panose="00000400000000000000" pitchFamily="2" charset="-78"/>
              </a:rPr>
              <a:t>جامعه علمی تحت شرایط خاصی می تواند </a:t>
            </a:r>
            <a:r>
              <a:rPr lang="fa-IR" sz="2600" b="1" i="0" dirty="0">
                <a:solidFill>
                  <a:srgbClr val="FF0000"/>
                </a:solidFill>
                <a:effectLst/>
                <a:latin typeface="IranSans"/>
                <a:cs typeface="B Nazanin" panose="00000400000000000000" pitchFamily="2" charset="-78"/>
              </a:rPr>
              <a:t>پایدار</a:t>
            </a:r>
            <a:r>
              <a:rPr lang="fa-IR" sz="1800" b="1" i="0" dirty="0">
                <a:solidFill>
                  <a:srgbClr val="FF0000"/>
                </a:solidFill>
                <a:effectLst/>
                <a:latin typeface="IranSans"/>
                <a:cs typeface="B Nazanin" panose="00000400000000000000" pitchFamily="2" charset="-78"/>
              </a:rPr>
              <a:t> </a:t>
            </a:r>
            <a:r>
              <a:rPr lang="fa-IR" sz="1800" b="1" i="0" dirty="0">
                <a:solidFill>
                  <a:srgbClr val="000000"/>
                </a:solidFill>
                <a:effectLst/>
                <a:latin typeface="IranSans"/>
                <a:cs typeface="B Nazanin" panose="00000400000000000000" pitchFamily="2" charset="-78"/>
              </a:rPr>
              <a:t>باشد:</a:t>
            </a:r>
          </a:p>
          <a:p>
            <a:pPr marL="457200" lvl="1" indent="0" algn="just" rtl="1">
              <a:buNone/>
            </a:pPr>
            <a:r>
              <a:rPr lang="fa-IR" sz="1600" b="1" i="0" dirty="0">
                <a:solidFill>
                  <a:srgbClr val="000000"/>
                </a:solidFill>
                <a:effectLst/>
                <a:latin typeface="IranSans"/>
                <a:cs typeface="B Nazanin" panose="00000400000000000000" pitchFamily="2" charset="-78"/>
              </a:rPr>
              <a:t>نخستین آنها یک وجود «</a:t>
            </a:r>
            <a:r>
              <a:rPr lang="fa-IR" sz="1600" b="1" i="0" dirty="0">
                <a:effectLst/>
                <a:latin typeface="IranSans"/>
                <a:cs typeface="B Nazanin" panose="00000400000000000000" pitchFamily="2" charset="-78"/>
              </a:rPr>
              <a:t>دولت واحد در تمام جهان</a:t>
            </a:r>
            <a:r>
              <a:rPr lang="fa-IR" sz="1600" b="1" i="0" dirty="0">
                <a:solidFill>
                  <a:srgbClr val="000000"/>
                </a:solidFill>
                <a:effectLst/>
                <a:latin typeface="IranSans"/>
                <a:cs typeface="B Nazanin" panose="00000400000000000000" pitchFamily="2" charset="-78"/>
              </a:rPr>
              <a:t>» است </a:t>
            </a:r>
            <a:r>
              <a:rPr lang="fa-IR" sz="1600" b="1" i="0" dirty="0">
                <a:solidFill>
                  <a:srgbClr val="FF0000"/>
                </a:solidFill>
                <a:effectLst/>
                <a:latin typeface="IranSans"/>
                <a:cs typeface="B Nazanin" panose="00000400000000000000" pitchFamily="2" charset="-78"/>
              </a:rPr>
              <a:t>که نیروهای مسلح در انحصار اوست </a:t>
            </a:r>
            <a:r>
              <a:rPr lang="fa-IR" sz="1600" b="1" i="0" dirty="0">
                <a:solidFill>
                  <a:srgbClr val="000000"/>
                </a:solidFill>
                <a:effectLst/>
                <a:latin typeface="IranSans"/>
                <a:cs typeface="B Nazanin" panose="00000400000000000000" pitchFamily="2" charset="-78"/>
              </a:rPr>
              <a:t>و از این رو قادر به اجرای صلح هست.</a:t>
            </a:r>
          </a:p>
          <a:p>
            <a:pPr marL="457200" lvl="1" indent="0" algn="just" rtl="1">
              <a:buNone/>
            </a:pPr>
            <a:r>
              <a:rPr lang="fa-IR" sz="1600" b="1" i="0" dirty="0">
                <a:solidFill>
                  <a:srgbClr val="000000"/>
                </a:solidFill>
                <a:effectLst/>
                <a:latin typeface="IranSans"/>
                <a:cs typeface="B Nazanin" panose="00000400000000000000" pitchFamily="2" charset="-78"/>
              </a:rPr>
              <a:t>شرط دوم گسترش یک موفقیت عمومی است، طوری که هیچ فرصتی برای حسادت بخشی از جهان به بخش دیگر وجود نداشته باشد.</a:t>
            </a:r>
          </a:p>
          <a:p>
            <a:pPr marL="457200" lvl="1" indent="0" algn="just" rtl="1">
              <a:buNone/>
            </a:pPr>
            <a:r>
              <a:rPr lang="fa-IR" sz="1600" b="1" i="0" dirty="0">
                <a:solidFill>
                  <a:srgbClr val="FF0000"/>
                </a:solidFill>
                <a:effectLst/>
                <a:latin typeface="IranSans"/>
                <a:cs typeface="B Nazanin" panose="00000400000000000000" pitchFamily="2" charset="-78"/>
              </a:rPr>
              <a:t>شرط سوم </a:t>
            </a:r>
            <a:r>
              <a:rPr lang="fa-IR" sz="1600" b="1" i="0" dirty="0">
                <a:solidFill>
                  <a:srgbClr val="000000"/>
                </a:solidFill>
                <a:effectLst/>
                <a:latin typeface="IranSans"/>
                <a:cs typeface="B Nazanin" panose="00000400000000000000" pitchFamily="2" charset="-78"/>
              </a:rPr>
              <a:t>(که فرض دوم را برآورده می کند) </a:t>
            </a:r>
            <a:r>
              <a:rPr lang="fa-IR" sz="1600" b="1" i="0" dirty="0">
                <a:solidFill>
                  <a:srgbClr val="FF0000"/>
                </a:solidFill>
                <a:effectLst/>
                <a:latin typeface="IranSans"/>
                <a:cs typeface="B Nazanin" panose="00000400000000000000" pitchFamily="2" charset="-78"/>
              </a:rPr>
              <a:t>کمبود تولّد </a:t>
            </a:r>
            <a:r>
              <a:rPr lang="fa-IR" sz="1600" b="1" i="0" dirty="0">
                <a:solidFill>
                  <a:srgbClr val="000000"/>
                </a:solidFill>
                <a:effectLst/>
                <a:latin typeface="IranSans"/>
                <a:cs typeface="B Nazanin" panose="00000400000000000000" pitchFamily="2" charset="-78"/>
              </a:rPr>
              <a:t>در همه دنیاست، طوری که جمعیت جهان ثابت شود یا یک چنین چیزی.</a:t>
            </a:r>
          </a:p>
          <a:p>
            <a:pPr marL="457200" lvl="1" indent="0" algn="just" rtl="1">
              <a:buNone/>
            </a:pPr>
            <a:r>
              <a:rPr lang="fa-IR" sz="1600" b="1" i="0" dirty="0">
                <a:solidFill>
                  <a:srgbClr val="000000"/>
                </a:solidFill>
                <a:effectLst/>
                <a:latin typeface="IranSans"/>
                <a:cs typeface="B Nazanin" panose="00000400000000000000" pitchFamily="2" charset="-78"/>
              </a:rPr>
              <a:t>شرط چهارم مهیا کردن زمینه برای ابتکارات فردی در هر دو مورد کار و بازی است، و با </a:t>
            </a:r>
            <a:r>
              <a:rPr lang="fa-IR" sz="1600" b="1" i="0" dirty="0">
                <a:solidFill>
                  <a:srgbClr val="FF0000"/>
                </a:solidFill>
                <a:effectLst/>
                <a:latin typeface="IranSans"/>
                <a:cs typeface="B Nazanin" panose="00000400000000000000" pitchFamily="2" charset="-78"/>
              </a:rPr>
              <a:t>گسترش وسیع قدرت هم ساز و با حفظ چارچوب سیاسی و اقتصادی. جهان</a:t>
            </a:r>
            <a:r>
              <a:rPr lang="fa-IR" sz="1600" b="1" i="0" dirty="0">
                <a:solidFill>
                  <a:srgbClr val="000000"/>
                </a:solidFill>
                <a:effectLst/>
                <a:latin typeface="IranSans"/>
                <a:cs typeface="B Nazanin" panose="00000400000000000000" pitchFamily="2" charset="-78"/>
              </a:rPr>
              <a:t> با تحقق این موارد فاصله زیادی دارد، بنابراین باید پیش از ثبات، تحولات گسترده و مصائب وحشتناکی را انتظار داشته باشیم.»</a:t>
            </a:r>
            <a:endParaRPr lang="en-US" sz="1600" b="1" dirty="0">
              <a:cs typeface="B Nazanin" panose="00000400000000000000" pitchFamily="2" charset="-78"/>
            </a:endParaRPr>
          </a:p>
          <a:p>
            <a:pPr marL="0" indent="0">
              <a:buNone/>
            </a:pPr>
            <a:endParaRPr lang="en-US" sz="1800" b="1" dirty="0"/>
          </a:p>
        </p:txBody>
      </p:sp>
    </p:spTree>
    <p:extLst>
      <p:ext uri="{BB962C8B-B14F-4D97-AF65-F5344CB8AC3E}">
        <p14:creationId xmlns:p14="http://schemas.microsoft.com/office/powerpoint/2010/main" val="1015257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2336E9-688C-C16F-53C4-F4512E4362A6}"/>
              </a:ext>
            </a:extLst>
          </p:cNvPr>
          <p:cNvPicPr>
            <a:picLocks noChangeAspect="1"/>
          </p:cNvPicPr>
          <p:nvPr/>
        </p:nvPicPr>
        <p:blipFill>
          <a:blip r:embed="rId2"/>
          <a:stretch>
            <a:fillRect/>
          </a:stretch>
        </p:blipFill>
        <p:spPr>
          <a:xfrm>
            <a:off x="0" y="9728"/>
            <a:ext cx="12192000" cy="6086517"/>
          </a:xfrm>
          <a:prstGeom prst="rect">
            <a:avLst/>
          </a:prstGeom>
        </p:spPr>
      </p:pic>
      <p:sp>
        <p:nvSpPr>
          <p:cNvPr id="2" name="TextBox 1"/>
          <p:cNvSpPr txBox="1"/>
          <p:nvPr/>
        </p:nvSpPr>
        <p:spPr>
          <a:xfrm>
            <a:off x="3624747" y="6055847"/>
            <a:ext cx="8567253" cy="1200329"/>
          </a:xfrm>
          <a:prstGeom prst="rect">
            <a:avLst/>
          </a:prstGeom>
          <a:noFill/>
        </p:spPr>
        <p:txBody>
          <a:bodyPr wrap="square" rtlCol="0">
            <a:spAutoFit/>
          </a:bodyPr>
          <a:lstStyle/>
          <a:p>
            <a:r>
              <a:rPr lang="fa-IR" dirty="0" smtClean="0"/>
              <a:t>پاراگراف اول: دو خطر اخلاقی برای بشریت وجود دارد 1- بمب جمعیتی قومیتی که بقیه اقوام را نابود میکند 2- بمب جمعیتی عمومی که به علت کمبود مواد غذایی بشر را نابود میکند.</a:t>
            </a:r>
          </a:p>
          <a:p>
            <a:r>
              <a:rPr lang="fa-IR" dirty="0" smtClean="0"/>
              <a:t>پاراگراف دوم: خطر جمعیتی در منطقه مدیترانه به دلیل حضور ایدئولوژی ها متفاوت مثل اسلام بالاست و وضعیت هند و چین از این حالت از دست ما خارج شده اند.       </a:t>
            </a:r>
            <a:endParaRPr lang="en-US" dirty="0"/>
          </a:p>
        </p:txBody>
      </p:sp>
    </p:spTree>
    <p:extLst>
      <p:ext uri="{BB962C8B-B14F-4D97-AF65-F5344CB8AC3E}">
        <p14:creationId xmlns:p14="http://schemas.microsoft.com/office/powerpoint/2010/main" val="1377933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                              خلاصه زندگی برتراند راسل       </a:t>
            </a:r>
            <a:endParaRPr lang="en-US" dirty="0"/>
          </a:p>
        </p:txBody>
      </p:sp>
      <p:sp>
        <p:nvSpPr>
          <p:cNvPr id="3" name="Content Placeholder 2"/>
          <p:cNvSpPr>
            <a:spLocks noGrp="1"/>
          </p:cNvSpPr>
          <p:nvPr>
            <p:ph idx="1"/>
          </p:nvPr>
        </p:nvSpPr>
        <p:spPr/>
        <p:txBody>
          <a:bodyPr>
            <a:normAutofit fontScale="92500" lnSpcReduction="10000"/>
          </a:bodyPr>
          <a:lstStyle/>
          <a:p>
            <a:pPr marL="0" indent="0" algn="r">
              <a:buNone/>
            </a:pPr>
            <a:r>
              <a:rPr lang="fa-IR" dirty="0" smtClean="0"/>
              <a:t>لرد برتراند راسل در سال 1872 در ولز انگلبس به دنیا آمد پدرش که نماینده مجلس عوام انگلیس و بی دین بود زود فوت کرد و پدر بزرگش آقای </a:t>
            </a:r>
            <a:r>
              <a:rPr lang="fa-IR" dirty="0" smtClean="0">
                <a:solidFill>
                  <a:srgbClr val="00B050"/>
                </a:solidFill>
              </a:rPr>
              <a:t>جان راسل که در زمان ویکتوریا دو بارنخست وزیر انگلیس شد</a:t>
            </a:r>
            <a:r>
              <a:rPr lang="fa-IR" dirty="0" smtClean="0"/>
              <a:t> ایشان را بزرگ و </a:t>
            </a:r>
            <a:r>
              <a:rPr lang="fa-IR" dirty="0" smtClean="0">
                <a:solidFill>
                  <a:srgbClr val="0070C0"/>
                </a:solidFill>
              </a:rPr>
              <a:t>برای آینده جهان تربیت کرد</a:t>
            </a:r>
            <a:r>
              <a:rPr lang="fa-IR" dirty="0" smtClean="0"/>
              <a:t>. او هر گز به مدرسه نرفت و در منزل با هدایت پدر بزرگش زیر نظر معلمین خصوصی تربیت شد . آقای راسل از کودکی لقب </a:t>
            </a:r>
            <a:r>
              <a:rPr lang="fa-IR" b="1" dirty="0" smtClean="0"/>
              <a:t>لرد را از دولت انگلیس </a:t>
            </a:r>
            <a:r>
              <a:rPr lang="fa-IR" dirty="0" smtClean="0"/>
              <a:t>دریافت کرد، او میگوید در جوانی و نوجوانی سرگرمی های مهم او </a:t>
            </a:r>
            <a:r>
              <a:rPr lang="fa-IR" dirty="0" smtClean="0">
                <a:solidFill>
                  <a:srgbClr val="0070C0"/>
                </a:solidFill>
              </a:rPr>
              <a:t>سکس و ریاضیات و فلسفه دین </a:t>
            </a:r>
            <a:r>
              <a:rPr lang="fa-IR" dirty="0" smtClean="0"/>
              <a:t>بوده است.</a:t>
            </a:r>
          </a:p>
          <a:p>
            <a:pPr marL="0" indent="0" algn="r">
              <a:buNone/>
            </a:pPr>
            <a:r>
              <a:rPr lang="fa-IR" dirty="0" smtClean="0"/>
              <a:t>سر انجام به کالج ترینیتی درکمبریج وارد شد و به دلیل هوش سرشارش در علم ریاضی از سر آمدان جهان شد و جوایزی نیز دریافت کرد اما این امر باعث شهرت او نشد و با سفارش پدر بزرگ و پشتیبانی دولت انگلیس به امور اجتماعی روی آورد که هرگز درسش را نخوانده بود و بدون رعایت مولفه های علمی بیانات اعجاب آوری گفت و نوشت و عمل کرد که امروز مبانی فلسفی </a:t>
            </a:r>
            <a:r>
              <a:rPr lang="fa-IR" dirty="0" smtClean="0">
                <a:solidFill>
                  <a:srgbClr val="0070C0"/>
                </a:solidFill>
              </a:rPr>
              <a:t>نظم نوین جهانی </a:t>
            </a:r>
            <a:r>
              <a:rPr lang="fa-IR" dirty="0" smtClean="0"/>
              <a:t>شده اند. و بهمین دلایل مدال دمورگان را در 60 سالگی، مدال سیلوستر را در 62 سالگی و نوبل ادبیات را </a:t>
            </a:r>
            <a:r>
              <a:rPr lang="fa-IR" dirty="0" smtClean="0">
                <a:solidFill>
                  <a:srgbClr val="FF0000"/>
                </a:solidFill>
              </a:rPr>
              <a:t>در 78 سالگی </a:t>
            </a:r>
            <a:r>
              <a:rPr lang="fa-IR" dirty="0" smtClean="0"/>
              <a:t>دریافت کرد.   </a:t>
            </a:r>
            <a:endParaRPr lang="en-US" dirty="0"/>
          </a:p>
        </p:txBody>
      </p:sp>
    </p:spTree>
    <p:extLst>
      <p:ext uri="{BB962C8B-B14F-4D97-AF65-F5344CB8AC3E}">
        <p14:creationId xmlns:p14="http://schemas.microsoft.com/office/powerpoint/2010/main" val="912916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fa-IR" b="1" dirty="0" smtClean="0">
                <a:solidFill>
                  <a:srgbClr val="0070C0"/>
                </a:solidFill>
              </a:rPr>
              <a:t>جمعیت ایران در یک نگاه</a:t>
            </a:r>
            <a:r>
              <a:rPr lang="fa-IR" dirty="0" smtClean="0"/>
              <a:t/>
            </a:r>
            <a:br>
              <a:rPr lang="fa-IR" dirty="0" smtClean="0"/>
            </a:br>
            <a:r>
              <a:rPr lang="fa-IR" sz="4400" dirty="0" smtClean="0"/>
              <a:t>چرا چنین شد،آینده چگونه است؟ چه باید بشود؟</a:t>
            </a:r>
            <a:br>
              <a:rPr lang="fa-IR" sz="4400" dirty="0" smtClean="0"/>
            </a:br>
            <a:r>
              <a:rPr lang="fa-IR" sz="4400" dirty="0" smtClean="0"/>
              <a:t>دلایل</a:t>
            </a:r>
            <a:br>
              <a:rPr lang="fa-IR" sz="4400" dirty="0" smtClean="0"/>
            </a:br>
            <a:r>
              <a:rPr lang="fa-IR" sz="4400" dirty="0" smtClean="0"/>
              <a:t>تغییر ساختار جمعیت از فلسفه تا فرهنگ </a:t>
            </a:r>
            <a:endParaRPr lang="en-US" sz="4400" dirty="0"/>
          </a:p>
        </p:txBody>
      </p:sp>
      <p:sp>
        <p:nvSpPr>
          <p:cNvPr id="3" name="Subtitle 2"/>
          <p:cNvSpPr>
            <a:spLocks noGrp="1"/>
          </p:cNvSpPr>
          <p:nvPr>
            <p:ph type="subTitle" idx="1"/>
          </p:nvPr>
        </p:nvSpPr>
        <p:spPr/>
        <p:txBody>
          <a:bodyPr>
            <a:normAutofit fontScale="55000" lnSpcReduction="20000"/>
          </a:bodyPr>
          <a:lstStyle/>
          <a:p>
            <a:pPr algn="l"/>
            <a:endParaRPr lang="fa-IR" dirty="0"/>
          </a:p>
          <a:p>
            <a:pPr algn="l"/>
            <a:endParaRPr lang="fa-IR" dirty="0"/>
          </a:p>
          <a:p>
            <a:pPr algn="l"/>
            <a:r>
              <a:rPr lang="fa-IR" dirty="0" smtClean="0"/>
              <a:t>محمد اسماعیل اکبری</a:t>
            </a:r>
          </a:p>
          <a:p>
            <a:pPr algn="l"/>
            <a:r>
              <a:rPr lang="fa-IR" dirty="0" smtClean="0"/>
              <a:t>استاد تمام ممتاز دانشگاه</a:t>
            </a:r>
          </a:p>
          <a:p>
            <a:pPr algn="l"/>
            <a:r>
              <a:rPr lang="fa-IR" dirty="0" smtClean="0"/>
              <a:t>پژوهشگر برتر جهانی</a:t>
            </a:r>
          </a:p>
          <a:p>
            <a:pPr algn="l"/>
            <a:r>
              <a:rPr lang="fa-IR" dirty="0" smtClean="0"/>
              <a:t>محقق اصلاح ساختار جمعیت</a:t>
            </a:r>
            <a:endParaRPr lang="en-US" dirty="0"/>
          </a:p>
        </p:txBody>
      </p:sp>
    </p:spTree>
    <p:extLst>
      <p:ext uri="{BB962C8B-B14F-4D97-AF65-F5344CB8AC3E}">
        <p14:creationId xmlns:p14="http://schemas.microsoft.com/office/powerpoint/2010/main" val="3157669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همسران برتراند راسل</a:t>
            </a:r>
            <a:endParaRPr lang="en-US" dirty="0"/>
          </a:p>
        </p:txBody>
      </p:sp>
      <p:sp>
        <p:nvSpPr>
          <p:cNvPr id="3" name="Content Placeholder 2"/>
          <p:cNvSpPr>
            <a:spLocks noGrp="1"/>
          </p:cNvSpPr>
          <p:nvPr>
            <p:ph idx="1"/>
          </p:nvPr>
        </p:nvSpPr>
        <p:spPr/>
        <p:txBody>
          <a:bodyPr>
            <a:normAutofit lnSpcReduction="10000"/>
          </a:bodyPr>
          <a:lstStyle/>
          <a:p>
            <a:pPr marL="82296" indent="0">
              <a:buNone/>
            </a:pPr>
            <a:r>
              <a:rPr lang="fa-IR" dirty="0" smtClean="0"/>
              <a:t>راسل چهار بار ازدواج کرد و زندگی آشفته ای داشت، در سال 1894 (22 سالگی) با پیرسال اسمیت ازدواج کرد اما پس از چند سال دل به زن دیگری بست، او را رها کرد ودر سال 1921 او را طلاق داد و با دورا راسل(بلاک) در 49 سالگی ازدواج کرد،که دو فرزند از او به دنیا آمد. دو را راسل بسیار جوان یک فعال سیاسی و فیمینیست بود که </a:t>
            </a:r>
            <a:r>
              <a:rPr lang="fa-IR" dirty="0" smtClean="0">
                <a:solidFill>
                  <a:srgbClr val="FF0000"/>
                </a:solidFill>
              </a:rPr>
              <a:t>همانند لرد راسل به آزادی جنسی و سقط جنین و سیاست بازی </a:t>
            </a:r>
            <a:r>
              <a:rPr lang="fa-IR" dirty="0" smtClean="0"/>
              <a:t>اعتقاد کامل داشت، بهمین دلیل در هنگام زندگی با راسل با مردان زیادی رابطه داشت و نهایتا از یک نویسنده آمریکایی بنام </a:t>
            </a:r>
            <a:r>
              <a:rPr lang="fa-IR" dirty="0" smtClean="0">
                <a:solidFill>
                  <a:srgbClr val="0070C0"/>
                </a:solidFill>
              </a:rPr>
              <a:t>گریفین بری </a:t>
            </a:r>
            <a:r>
              <a:rPr lang="fa-IR" dirty="0" smtClean="0"/>
              <a:t>باردار شدو وقتی نام فرزند جدید آقای بری را راسل انتخاب کرد لرد راسل او را طلاق داد و در حقیقت خط بطلانی بر ایده های فلسفی خود کشید. دورا راسل و برتراند راسل در سال 1920 مدرسه ای برمبنای تفکرات خود درست </a:t>
            </a:r>
            <a:r>
              <a:rPr lang="fa-IR" dirty="0" smtClean="0">
                <a:solidFill>
                  <a:srgbClr val="0070C0"/>
                </a:solidFill>
              </a:rPr>
              <a:t>کردند که در آن کودکان بصورت کاملا برهنه زندگی میکردند.سپس </a:t>
            </a:r>
            <a:r>
              <a:rPr lang="fa-IR" dirty="0" smtClean="0"/>
              <a:t>در 64 سالگی با خانم هلن اسپنس 21 ساله ازدواج کرد </a:t>
            </a:r>
          </a:p>
          <a:p>
            <a:pPr marL="82296" indent="0">
              <a:buNone/>
            </a:pPr>
            <a:r>
              <a:rPr lang="fa-IR" dirty="0" smtClean="0"/>
              <a:t>چند سال بعد اورا هم طلاق داد و با ادیث فینچ ازدواج کرد.</a:t>
            </a:r>
            <a:endParaRPr lang="en-US" dirty="0"/>
          </a:p>
        </p:txBody>
      </p:sp>
    </p:spTree>
    <p:extLst>
      <p:ext uri="{BB962C8B-B14F-4D97-AF65-F5344CB8AC3E}">
        <p14:creationId xmlns:p14="http://schemas.microsoft.com/office/powerpoint/2010/main" val="41249552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t>بعضی از سخنان، اندیشه ها و رفتار آقای برتراند راسل که بعنوان پشتوانه های فلسفی برای سیاست های جهانی بکار </a:t>
            </a:r>
            <a:r>
              <a:rPr lang="fa-IR" dirty="0" smtClean="0"/>
              <a:t>رفت </a:t>
            </a:r>
            <a:endParaRPr lang="en-US" dirty="0"/>
          </a:p>
        </p:txBody>
      </p:sp>
      <p:sp>
        <p:nvSpPr>
          <p:cNvPr id="3" name="Content Placeholder 2"/>
          <p:cNvSpPr>
            <a:spLocks noGrp="1"/>
          </p:cNvSpPr>
          <p:nvPr>
            <p:ph idx="1"/>
          </p:nvPr>
        </p:nvSpPr>
        <p:spPr/>
        <p:txBody>
          <a:bodyPr>
            <a:normAutofit fontScale="92500" lnSpcReduction="10000"/>
          </a:bodyPr>
          <a:lstStyle/>
          <a:p>
            <a:pPr marL="82296" indent="0">
              <a:buNone/>
            </a:pPr>
            <a:r>
              <a:rPr lang="fa-IR" dirty="0" smtClean="0">
                <a:solidFill>
                  <a:srgbClr val="FF0000"/>
                </a:solidFill>
              </a:rPr>
              <a:t>1-خداوند وجود ندارد و نامیرایی غلط و ناشی از ترس و اضطراب است</a:t>
            </a:r>
            <a:r>
              <a:rPr lang="fa-IR" dirty="0" smtClean="0"/>
              <a:t>.</a:t>
            </a:r>
          </a:p>
          <a:p>
            <a:pPr marL="82296" indent="0">
              <a:buNone/>
            </a:pPr>
            <a:r>
              <a:rPr lang="fa-IR" sz="2000" dirty="0" smtClean="0"/>
              <a:t>(چرا من مسیحی نیستم و سخنرانی ها و مقالات متعدد.) </a:t>
            </a:r>
            <a:r>
              <a:rPr lang="fa-IR" sz="2000" b="1" dirty="0" smtClean="0">
                <a:solidFill>
                  <a:srgbClr val="00B050"/>
                </a:solidFill>
              </a:rPr>
              <a:t>نفی ایمان به غیب</a:t>
            </a:r>
          </a:p>
          <a:p>
            <a:pPr marL="82296" indent="0">
              <a:buNone/>
            </a:pPr>
            <a:r>
              <a:rPr lang="fa-IR" dirty="0"/>
              <a:t>2</a:t>
            </a:r>
            <a:r>
              <a:rPr lang="fa-IR" dirty="0" smtClean="0"/>
              <a:t>- به دختران خود یاد دهیدقبل از ازدواج به آرزوهایشان برسند، مردان غول چراغ جادو نیستند.</a:t>
            </a:r>
            <a:r>
              <a:rPr lang="fa-IR" sz="2600" b="1" dirty="0">
                <a:solidFill>
                  <a:srgbClr val="00B050"/>
                </a:solidFill>
              </a:rPr>
              <a:t> نابودی خانواده</a:t>
            </a:r>
            <a:endParaRPr lang="fa-IR" dirty="0" smtClean="0"/>
          </a:p>
          <a:p>
            <a:pPr marL="82296" indent="0">
              <a:buNone/>
            </a:pPr>
            <a:r>
              <a:rPr lang="fa-IR" dirty="0" smtClean="0">
                <a:solidFill>
                  <a:srgbClr val="FF0000"/>
                </a:solidFill>
              </a:rPr>
              <a:t>3-آزادی جنسی وفردی حق است، کسی نباید اعتراض کند</a:t>
            </a:r>
            <a:r>
              <a:rPr lang="fa-IR" dirty="0" smtClean="0"/>
              <a:t>.</a:t>
            </a:r>
            <a:r>
              <a:rPr lang="fa-IR" sz="2600" b="1" dirty="0">
                <a:solidFill>
                  <a:srgbClr val="00B050"/>
                </a:solidFill>
              </a:rPr>
              <a:t> نابودی خانواده</a:t>
            </a:r>
            <a:endParaRPr lang="fa-IR" dirty="0" smtClean="0"/>
          </a:p>
          <a:p>
            <a:pPr marL="82296" indent="0">
              <a:buNone/>
            </a:pPr>
            <a:r>
              <a:rPr lang="fa-IR" dirty="0" smtClean="0">
                <a:solidFill>
                  <a:srgbClr val="00B050"/>
                </a:solidFill>
              </a:rPr>
              <a:t>4-زنا حتی در حضور همسر اگر به کسی ضرر نزند مجاز است ودر هیچ شرایطی نباید ممنوع تلقی شود</a:t>
            </a:r>
            <a:r>
              <a:rPr lang="fa-IR" sz="2000" dirty="0" smtClean="0">
                <a:solidFill>
                  <a:srgbClr val="00B050"/>
                </a:solidFill>
              </a:rPr>
              <a:t>.(زناشویی و اخلاق)- </a:t>
            </a:r>
            <a:r>
              <a:rPr lang="fa-IR" sz="2600" b="1" dirty="0" smtClean="0">
                <a:solidFill>
                  <a:srgbClr val="00B050"/>
                </a:solidFill>
              </a:rPr>
              <a:t>نابودی خانواده</a:t>
            </a:r>
            <a:endParaRPr lang="fa-IR" sz="2000" b="1" dirty="0" smtClean="0">
              <a:solidFill>
                <a:srgbClr val="00B050"/>
              </a:solidFill>
            </a:endParaRPr>
          </a:p>
          <a:p>
            <a:pPr marL="82296" indent="0">
              <a:buNone/>
            </a:pPr>
            <a:r>
              <a:rPr lang="fa-IR" sz="2000" dirty="0" smtClean="0"/>
              <a:t>5– </a:t>
            </a:r>
            <a:r>
              <a:rPr lang="fa-IR" sz="2400" dirty="0" smtClean="0"/>
              <a:t>بعلت برقراری رابطه جنسی با عروس خود پسرش دیوانه شده و خودکشی کرد.و توضیحات فلسفی پدر نتوانست جلو آنرا بگیرد</a:t>
            </a:r>
            <a:r>
              <a:rPr lang="fa-IR" sz="2000" dirty="0" smtClean="0"/>
              <a:t>.</a:t>
            </a:r>
          </a:p>
          <a:p>
            <a:pPr marL="82296" indent="0">
              <a:buNone/>
            </a:pPr>
            <a:r>
              <a:rPr lang="fa-IR" dirty="0" smtClean="0">
                <a:solidFill>
                  <a:srgbClr val="FF0000"/>
                </a:solidFill>
              </a:rPr>
              <a:t>6-جمعیت باید محدود شود و سالانه به نصف  برسد بهترین راه بدنیا نیامدن نوزاد است سپس جنگ و بیماری های واگیر مثل طاعون سیاه</a:t>
            </a:r>
            <a:r>
              <a:rPr lang="fa-IR" dirty="0" smtClean="0"/>
              <a:t>.( تحدید جمعیت)</a:t>
            </a:r>
            <a:endParaRPr lang="en-US" dirty="0"/>
          </a:p>
        </p:txBody>
      </p:sp>
    </p:spTree>
    <p:extLst>
      <p:ext uri="{BB962C8B-B14F-4D97-AF65-F5344CB8AC3E}">
        <p14:creationId xmlns:p14="http://schemas.microsoft.com/office/powerpoint/2010/main" val="21610004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dirty="0">
                <a:solidFill>
                  <a:srgbClr val="4F271C">
                    <a:satMod val="130000"/>
                  </a:srgbClr>
                </a:solidFill>
              </a:rPr>
              <a:t>بعضی از سخنان، اندیشه ها و رفتار آقای </a:t>
            </a:r>
            <a:r>
              <a:rPr lang="fa-IR" sz="3600" dirty="0" smtClean="0">
                <a:solidFill>
                  <a:srgbClr val="0070C0"/>
                </a:solidFill>
              </a:rPr>
              <a:t>ژان پل سارترکه </a:t>
            </a:r>
            <a:r>
              <a:rPr lang="fa-IR" sz="3600" dirty="0">
                <a:solidFill>
                  <a:srgbClr val="4F271C">
                    <a:satMod val="130000"/>
                  </a:srgbClr>
                </a:solidFill>
              </a:rPr>
              <a:t>بعنوان پشتوانه های فلسفی برای سیاست های جهانی بکار </a:t>
            </a:r>
            <a:r>
              <a:rPr lang="fa-IR" sz="3900" dirty="0">
                <a:solidFill>
                  <a:srgbClr val="4F271C">
                    <a:satMod val="130000"/>
                  </a:srgbClr>
                </a:solidFill>
              </a:rPr>
              <a:t>رفت </a:t>
            </a:r>
            <a:r>
              <a:rPr lang="fa-IR" sz="3900" dirty="0" smtClean="0">
                <a:solidFill>
                  <a:srgbClr val="4F271C">
                    <a:satMod val="130000"/>
                  </a:srgbClr>
                </a:solidFill>
              </a:rPr>
              <a:t>   </a:t>
            </a:r>
            <a:endParaRPr lang="en-US" dirty="0"/>
          </a:p>
        </p:txBody>
      </p:sp>
      <p:sp>
        <p:nvSpPr>
          <p:cNvPr id="3" name="Content Placeholder 2"/>
          <p:cNvSpPr>
            <a:spLocks noGrp="1"/>
          </p:cNvSpPr>
          <p:nvPr>
            <p:ph idx="1"/>
          </p:nvPr>
        </p:nvSpPr>
        <p:spPr/>
        <p:txBody>
          <a:bodyPr/>
          <a:lstStyle/>
          <a:p>
            <a:pPr marL="82296" indent="0">
              <a:buNone/>
            </a:pPr>
            <a:r>
              <a:rPr lang="fa-IR" dirty="0" smtClean="0"/>
              <a:t>-</a:t>
            </a:r>
            <a:r>
              <a:rPr lang="fa-IR" sz="2800" dirty="0" smtClean="0"/>
              <a:t>سارتر 33 سال جوان تر از راسل بود و محبوب تر از او و بنیانگذار فلسفه اگزیستیاسیالیم </a:t>
            </a:r>
            <a:r>
              <a:rPr lang="fa-IR" sz="2000" dirty="0" smtClean="0"/>
              <a:t>(</a:t>
            </a:r>
            <a:r>
              <a:rPr lang="fa-IR" sz="2000" dirty="0" smtClean="0">
                <a:solidFill>
                  <a:srgbClr val="0070C0"/>
                </a:solidFill>
              </a:rPr>
              <a:t>هیپی گری)-(</a:t>
            </a:r>
            <a:r>
              <a:rPr lang="fa-IR" sz="2000" dirty="0" smtClean="0"/>
              <a:t>1905-1980)</a:t>
            </a:r>
          </a:p>
          <a:p>
            <a:pPr marL="82296" indent="0">
              <a:buNone/>
            </a:pPr>
            <a:r>
              <a:rPr lang="fa-IR" sz="2800" dirty="0" smtClean="0"/>
              <a:t>-</a:t>
            </a:r>
            <a:r>
              <a:rPr lang="fa-IR" sz="2400" dirty="0" smtClean="0">
                <a:solidFill>
                  <a:srgbClr val="0070C0"/>
                </a:solidFill>
              </a:rPr>
              <a:t>سیمون دوبوار </a:t>
            </a:r>
            <a:r>
              <a:rPr lang="fa-IR" sz="2400" dirty="0" smtClean="0"/>
              <a:t>نویسنده معروف در سن 21 سالگی با ژان پل سارتر ازدواج کرد اما </a:t>
            </a:r>
            <a:r>
              <a:rPr lang="fa-IR" sz="2400" dirty="0" smtClean="0">
                <a:solidFill>
                  <a:srgbClr val="C00000"/>
                </a:solidFill>
              </a:rPr>
              <a:t>نه با وفاداری یا تشکیل خانواده. ازدواج سفید و آزادی جنسی، و مخالفت با فرزند آوری.</a:t>
            </a:r>
          </a:p>
          <a:p>
            <a:pPr marL="82296" indent="0">
              <a:buNone/>
            </a:pPr>
            <a:r>
              <a:rPr lang="fa-IR" sz="2800" dirty="0" smtClean="0"/>
              <a:t>-سیمون دوبوار مسئول آوردن زنان دلخواه سارتر برای او بود.</a:t>
            </a:r>
          </a:p>
          <a:p>
            <a:pPr>
              <a:buFontTx/>
              <a:buChar char="-"/>
            </a:pPr>
            <a:r>
              <a:rPr lang="fa-IR" sz="2800" dirty="0" smtClean="0">
                <a:solidFill>
                  <a:srgbClr val="C00000"/>
                </a:solidFill>
              </a:rPr>
              <a:t>سارتر حمام نمیرفت و آنرا رفتاری بورژوازی میدانست.</a:t>
            </a:r>
          </a:p>
          <a:p>
            <a:pPr>
              <a:buFontTx/>
              <a:buChar char="-"/>
            </a:pPr>
            <a:r>
              <a:rPr lang="fa-IR" sz="2800" dirty="0" smtClean="0">
                <a:solidFill>
                  <a:srgbClr val="0070C0"/>
                </a:solidFill>
              </a:rPr>
              <a:t>- با ارایه فرهنگ هیپی گری برهنگی و اختلاط را به خیابان ها کشاند</a:t>
            </a:r>
          </a:p>
          <a:p>
            <a:pPr marL="82296" indent="0">
              <a:buNone/>
            </a:pPr>
            <a:r>
              <a:rPr lang="fa-IR" sz="2800" dirty="0" smtClean="0"/>
              <a:t>-</a:t>
            </a:r>
            <a:r>
              <a:rPr lang="fa-IR" sz="2800" b="1" dirty="0" smtClean="0">
                <a:solidFill>
                  <a:srgbClr val="C00000"/>
                </a:solidFill>
              </a:rPr>
              <a:t>دین اعتقادات نیست بلکه یک صنعت است که عده ای از آن کاسبی کرده سود میبرند.</a:t>
            </a:r>
            <a:endParaRPr lang="en-US" sz="2800" b="1" dirty="0">
              <a:solidFill>
                <a:srgbClr val="C00000"/>
              </a:solidFill>
            </a:endParaRPr>
          </a:p>
        </p:txBody>
      </p:sp>
    </p:spTree>
    <p:extLst>
      <p:ext uri="{BB962C8B-B14F-4D97-AF65-F5344CB8AC3E}">
        <p14:creationId xmlns:p14="http://schemas.microsoft.com/office/powerpoint/2010/main" val="19460909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862" y="522805"/>
            <a:ext cx="10515600" cy="5531778"/>
          </a:xfrm>
        </p:spPr>
        <p:txBody>
          <a:bodyPr>
            <a:normAutofit fontScale="77500" lnSpcReduction="20000"/>
          </a:bodyPr>
          <a:lstStyle/>
          <a:p>
            <a:pPr marL="0" indent="0" algn="ctr">
              <a:lnSpc>
                <a:spcPct val="150000"/>
              </a:lnSpc>
              <a:buNone/>
            </a:pPr>
            <a:r>
              <a:rPr lang="fa-IR" b="1" dirty="0" smtClean="0">
                <a:cs typeface="B Nazanin" panose="00000400000000000000" pitchFamily="2" charset="-78"/>
              </a:rPr>
              <a:t>جمعیت جهان در  </a:t>
            </a:r>
            <a:r>
              <a:rPr lang="fa-IR" b="1" dirty="0">
                <a:cs typeface="B Nazanin" panose="00000400000000000000" pitchFamily="2" charset="-78"/>
              </a:rPr>
              <a:t>90 سال قبل 1930 میلادی به  2 میلیارد نفر میرسد</a:t>
            </a:r>
          </a:p>
          <a:p>
            <a:pPr marL="0" indent="0" algn="ctr">
              <a:lnSpc>
                <a:spcPct val="150000"/>
              </a:lnSpc>
              <a:buNone/>
            </a:pPr>
            <a:r>
              <a:rPr lang="fa-IR" b="1" dirty="0">
                <a:cs typeface="B Nazanin" panose="00000400000000000000" pitchFamily="2" charset="-78"/>
              </a:rPr>
              <a:t>ودر 60 سال قبل  1960 میلادی به 3 میلیارد نفر میرسد (30 سال)</a:t>
            </a:r>
          </a:p>
          <a:p>
            <a:pPr marL="0" indent="0" algn="ctr" rtl="1">
              <a:lnSpc>
                <a:spcPct val="150000"/>
              </a:lnSpc>
              <a:buNone/>
            </a:pPr>
            <a:r>
              <a:rPr lang="fa-IR" b="1" dirty="0">
                <a:cs typeface="B Nazanin" panose="00000400000000000000" pitchFamily="2" charset="-78"/>
              </a:rPr>
              <a:t>در 45 سال قبل 1975میلادی به 4 میلیارد نفر (15 سال)</a:t>
            </a:r>
          </a:p>
          <a:p>
            <a:pPr marL="0" indent="0" algn="ctr">
              <a:lnSpc>
                <a:spcPct val="150000"/>
              </a:lnSpc>
              <a:buNone/>
            </a:pPr>
            <a:r>
              <a:rPr lang="fa-IR" b="1" dirty="0">
                <a:cs typeface="B Nazanin" panose="00000400000000000000" pitchFamily="2" charset="-78"/>
              </a:rPr>
              <a:t>ودر 33 قبل 1987میلادی به 5 میلیارد نفر (12 سال)</a:t>
            </a:r>
          </a:p>
          <a:p>
            <a:pPr marL="0" indent="0" algn="ctr" rtl="1">
              <a:lnSpc>
                <a:spcPct val="150000"/>
              </a:lnSpc>
              <a:buNone/>
            </a:pPr>
            <a:r>
              <a:rPr lang="fa-IR" b="1" dirty="0">
                <a:cs typeface="B Nazanin" panose="00000400000000000000" pitchFamily="2" charset="-78"/>
              </a:rPr>
              <a:t>و 21سال قبل 1999میلادی به 6 میلیارد نفر (12 سال)</a:t>
            </a:r>
          </a:p>
          <a:p>
            <a:pPr marL="0" indent="0" algn="ctr">
              <a:lnSpc>
                <a:spcPct val="150000"/>
              </a:lnSpc>
              <a:buNone/>
            </a:pPr>
            <a:r>
              <a:rPr lang="fa-IR" b="1" dirty="0">
                <a:cs typeface="B Nazanin" panose="00000400000000000000" pitchFamily="2" charset="-78"/>
              </a:rPr>
              <a:t>و 9 سال قبل 2011 میلادی به 7میلیارد نفر (12 سال)</a:t>
            </a:r>
          </a:p>
          <a:p>
            <a:pPr marL="0" indent="0" algn="ctr">
              <a:lnSpc>
                <a:spcPct val="150000"/>
              </a:lnSpc>
              <a:buNone/>
            </a:pPr>
            <a:r>
              <a:rPr lang="fa-IR" b="1" dirty="0">
                <a:cs typeface="B Nazanin" panose="00000400000000000000" pitchFamily="2" charset="-78"/>
              </a:rPr>
              <a:t>و در سال 2022 به 7.8  میلیارد نفر رسیده است (10سال)</a:t>
            </a:r>
            <a:r>
              <a:rPr lang="fa-IR" sz="3200" dirty="0">
                <a:solidFill>
                  <a:srgbClr val="00B050"/>
                </a:solidFill>
                <a:cs typeface="B Nazanin" panose="00000400000000000000" pitchFamily="2" charset="-78"/>
              </a:rPr>
              <a:t> </a:t>
            </a:r>
            <a:endParaRPr lang="fa-IR" sz="3200" dirty="0" smtClean="0">
              <a:solidFill>
                <a:srgbClr val="00B050"/>
              </a:solidFill>
              <a:cs typeface="B Nazanin" panose="00000400000000000000" pitchFamily="2" charset="-78"/>
            </a:endParaRPr>
          </a:p>
          <a:p>
            <a:pPr marL="0" indent="0" algn="ctr">
              <a:lnSpc>
                <a:spcPct val="150000"/>
              </a:lnSpc>
              <a:buNone/>
            </a:pPr>
            <a:r>
              <a:rPr lang="fa-IR" sz="3200" dirty="0" smtClean="0">
                <a:cs typeface="B Nazanin" panose="00000400000000000000" pitchFamily="2" charset="-78"/>
              </a:rPr>
              <a:t>در</a:t>
            </a:r>
            <a:r>
              <a:rPr lang="fa-IR" sz="3200" dirty="0" smtClean="0">
                <a:solidFill>
                  <a:srgbClr val="00B050"/>
                </a:solidFill>
                <a:cs typeface="B Nazanin" panose="00000400000000000000" pitchFamily="2" charset="-78"/>
              </a:rPr>
              <a:t> </a:t>
            </a:r>
            <a:r>
              <a:rPr lang="fa-IR" sz="3200" dirty="0" smtClean="0">
                <a:cs typeface="B Nazanin" panose="00000400000000000000" pitchFamily="2" charset="-78"/>
              </a:rPr>
              <a:t>اعلامیه 19 آوریل 2023 صندوق جمعیت  سازمان ملل جمعیت جهان 8 میلیارد اعلام شد</a:t>
            </a:r>
            <a:r>
              <a:rPr lang="fa-IR" sz="3200" dirty="0" smtClean="0">
                <a:solidFill>
                  <a:srgbClr val="00B050"/>
                </a:solidFill>
                <a:cs typeface="B Nazanin" panose="00000400000000000000" pitchFamily="2" charset="-78"/>
              </a:rPr>
              <a:t>.</a:t>
            </a:r>
            <a:endParaRPr lang="fa-IR" sz="3200" dirty="0">
              <a:solidFill>
                <a:srgbClr val="00B050"/>
              </a:solidFill>
              <a:cs typeface="B Nazanin" panose="00000400000000000000" pitchFamily="2" charset="-78"/>
            </a:endParaRPr>
          </a:p>
          <a:p>
            <a:pPr marL="0" indent="0" algn="ctr">
              <a:lnSpc>
                <a:spcPct val="150000"/>
              </a:lnSpc>
              <a:buNone/>
            </a:pPr>
            <a:r>
              <a:rPr lang="fa-IR" sz="3200" b="1" dirty="0">
                <a:solidFill>
                  <a:srgbClr val="C00000"/>
                </a:solidFill>
                <a:cs typeface="B Nazanin" panose="00000400000000000000" pitchFamily="2" charset="-78"/>
              </a:rPr>
              <a:t>رشد جمعیت در 10 سال اخیر به 800 میلیون نفر کاهش پیدا کرده است</a:t>
            </a:r>
            <a:endParaRPr lang="fa-IR" b="1" dirty="0">
              <a:solidFill>
                <a:srgbClr val="C00000"/>
              </a:solidFill>
              <a:cs typeface="B Nazanin" panose="00000400000000000000" pitchFamily="2" charset="-78"/>
            </a:endParaRPr>
          </a:p>
          <a:p>
            <a:pPr marL="0" indent="0" algn="ctr">
              <a:lnSpc>
                <a:spcPct val="150000"/>
              </a:lnSpc>
              <a:buNone/>
            </a:pPr>
            <a:endParaRPr lang="en-US" b="1" dirty="0">
              <a:cs typeface="B Nazanin" panose="00000400000000000000" pitchFamily="2" charset="-78"/>
            </a:endParaRPr>
          </a:p>
        </p:txBody>
      </p:sp>
      <p:sp>
        <p:nvSpPr>
          <p:cNvPr id="2" name="TextBox 1"/>
          <p:cNvSpPr txBox="1"/>
          <p:nvPr/>
        </p:nvSpPr>
        <p:spPr>
          <a:xfrm>
            <a:off x="2116975" y="5951913"/>
            <a:ext cx="8562109" cy="7078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srgbClr val="0070C0"/>
                </a:solidFill>
                <a:effectLst/>
                <a:uLnTx/>
                <a:uFillTx/>
                <a:latin typeface="Calibri" panose="020F0502020204030204"/>
                <a:ea typeface="+mn-ea"/>
                <a:cs typeface="Arial" panose="020B0604020202020204" pitchFamily="34" charset="0"/>
              </a:rPr>
              <a:t>دقت در این اعداد نظریه مالتوس را رد میکند و حرف آقای راسل را که قریب 100 سال پیش رشد جمعیت را عامل فنای جهان میداند به اثبات نمیرساند.      اگر چه در خط آخر نشان از توفیقاتی است</a:t>
            </a:r>
            <a:endParaRPr kumimoji="0" lang="en-US" sz="20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33656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smtClean="0"/>
              <a:t>سیاست های منتج از شاخص های فلسفی و عملکردی فیلسوفان موثر در ساختار جمعیت      </a:t>
            </a:r>
            <a:endParaRPr lang="en-US" sz="3600" b="1" dirty="0"/>
          </a:p>
        </p:txBody>
      </p:sp>
      <p:sp>
        <p:nvSpPr>
          <p:cNvPr id="3" name="Content Placeholder 2"/>
          <p:cNvSpPr>
            <a:spLocks noGrp="1"/>
          </p:cNvSpPr>
          <p:nvPr>
            <p:ph idx="1"/>
          </p:nvPr>
        </p:nvSpPr>
        <p:spPr/>
        <p:txBody>
          <a:bodyPr/>
          <a:lstStyle/>
          <a:p>
            <a:pPr marL="0" lvl="0" indent="0" rtl="0">
              <a:lnSpc>
                <a:spcPct val="90000"/>
              </a:lnSpc>
              <a:spcBef>
                <a:spcPts val="1000"/>
              </a:spcBef>
              <a:buClrTx/>
              <a:buSzTx/>
              <a:buNone/>
            </a:pPr>
            <a:r>
              <a:rPr lang="fa-IR" sz="2600" b="1" dirty="0">
                <a:solidFill>
                  <a:srgbClr val="FF0000"/>
                </a:solidFill>
                <a:latin typeface="Calibri" panose="020F0502020204030204"/>
                <a:cs typeface="Arial" panose="020B0604020202020204" pitchFamily="34" charset="0"/>
              </a:rPr>
              <a:t>مهم ترین رفتارهای اجتماعی ابلاغی فیلسوفان</a:t>
            </a:r>
            <a:r>
              <a:rPr lang="fa-IR" sz="2600" b="1" dirty="0" smtClean="0">
                <a:solidFill>
                  <a:srgbClr val="FF0000"/>
                </a:solidFill>
                <a:latin typeface="Calibri" panose="020F0502020204030204"/>
                <a:cs typeface="Arial" panose="020B0604020202020204" pitchFamily="34" charset="0"/>
              </a:rPr>
              <a:t>:</a:t>
            </a:r>
          </a:p>
          <a:p>
            <a:pPr marL="0" lvl="0" indent="0" rtl="0">
              <a:lnSpc>
                <a:spcPct val="90000"/>
              </a:lnSpc>
              <a:spcBef>
                <a:spcPts val="1000"/>
              </a:spcBef>
              <a:buClrTx/>
              <a:buSzTx/>
              <a:buNone/>
            </a:pPr>
            <a:endParaRPr lang="fa-IR" sz="2600" b="1" dirty="0">
              <a:solidFill>
                <a:srgbClr val="FF0000"/>
              </a:solidFill>
              <a:latin typeface="Calibri" panose="020F0502020204030204"/>
              <a:cs typeface="Arial" panose="020B0604020202020204" pitchFamily="34" charset="0"/>
            </a:endParaRPr>
          </a:p>
          <a:p>
            <a:pPr marL="0" lvl="0" indent="0" rtl="0">
              <a:lnSpc>
                <a:spcPct val="90000"/>
              </a:lnSpc>
              <a:spcBef>
                <a:spcPts val="1000"/>
              </a:spcBef>
              <a:buClrTx/>
              <a:buSzTx/>
              <a:buNone/>
            </a:pPr>
            <a:endParaRPr lang="fa-IR" sz="2600" b="1" dirty="0">
              <a:solidFill>
                <a:srgbClr val="FF0000"/>
              </a:solidFill>
              <a:latin typeface="Calibri" panose="020F0502020204030204"/>
              <a:cs typeface="Arial" panose="020B0604020202020204" pitchFamily="34" charset="0"/>
            </a:endParaRPr>
          </a:p>
          <a:p>
            <a:pPr marL="0" lvl="0" indent="0" rtl="0">
              <a:lnSpc>
                <a:spcPct val="90000"/>
              </a:lnSpc>
              <a:spcBef>
                <a:spcPts val="1000"/>
              </a:spcBef>
              <a:buClrTx/>
              <a:buSzTx/>
              <a:buNone/>
            </a:pPr>
            <a:r>
              <a:rPr lang="fa-IR" sz="3600" b="1" dirty="0">
                <a:solidFill>
                  <a:srgbClr val="FF0000"/>
                </a:solidFill>
                <a:latin typeface="Calibri" panose="020F0502020204030204"/>
                <a:cs typeface="Arial" panose="020B0604020202020204" pitchFamily="34" charset="0"/>
              </a:rPr>
              <a:t>1-نفی ایمان به غیب و </a:t>
            </a:r>
            <a:r>
              <a:rPr lang="fa-IR" sz="3600" b="1" dirty="0" smtClean="0">
                <a:solidFill>
                  <a:srgbClr val="FF0000"/>
                </a:solidFill>
                <a:latin typeface="Calibri" panose="020F0502020204030204"/>
                <a:cs typeface="Arial" panose="020B0604020202020204" pitchFamily="34" charset="0"/>
              </a:rPr>
              <a:t>نامیرایی</a:t>
            </a:r>
            <a:endParaRPr lang="fa-IR" sz="3600" b="1" dirty="0">
              <a:solidFill>
                <a:srgbClr val="FF0000"/>
              </a:solidFill>
              <a:latin typeface="Calibri" panose="020F0502020204030204"/>
              <a:cs typeface="Arial" panose="020B0604020202020204" pitchFamily="34" charset="0"/>
            </a:endParaRPr>
          </a:p>
          <a:p>
            <a:pPr marL="0" lvl="0" indent="0" rtl="0">
              <a:lnSpc>
                <a:spcPct val="90000"/>
              </a:lnSpc>
              <a:spcBef>
                <a:spcPts val="1000"/>
              </a:spcBef>
              <a:buClrTx/>
              <a:buSzTx/>
              <a:buNone/>
            </a:pPr>
            <a:r>
              <a:rPr lang="fa-IR" sz="3600" b="1" dirty="0" smtClean="0">
                <a:solidFill>
                  <a:srgbClr val="FF0000"/>
                </a:solidFill>
                <a:latin typeface="Calibri" panose="020F0502020204030204"/>
                <a:cs typeface="Arial" panose="020B0604020202020204" pitchFamily="34" charset="0"/>
              </a:rPr>
              <a:t>2- </a:t>
            </a:r>
            <a:r>
              <a:rPr lang="fa-IR" sz="3600" b="1" dirty="0">
                <a:solidFill>
                  <a:srgbClr val="FF0000"/>
                </a:solidFill>
                <a:latin typeface="Calibri" panose="020F0502020204030204"/>
                <a:cs typeface="Arial" panose="020B0604020202020204" pitchFamily="34" charset="0"/>
              </a:rPr>
              <a:t>نابودی خانواده با آزادی </a:t>
            </a:r>
            <a:r>
              <a:rPr lang="fa-IR" sz="3600" b="1" dirty="0" smtClean="0">
                <a:solidFill>
                  <a:srgbClr val="FF0000"/>
                </a:solidFill>
                <a:latin typeface="Calibri" panose="020F0502020204030204"/>
                <a:cs typeface="Arial" panose="020B0604020202020204" pitchFamily="34" charset="0"/>
              </a:rPr>
              <a:t>فردی و </a:t>
            </a:r>
            <a:r>
              <a:rPr lang="fa-IR" sz="3600" b="1" dirty="0">
                <a:solidFill>
                  <a:srgbClr val="FF0000"/>
                </a:solidFill>
                <a:latin typeface="Calibri" panose="020F0502020204030204"/>
                <a:cs typeface="Arial" panose="020B0604020202020204" pitchFamily="34" charset="0"/>
              </a:rPr>
              <a:t>جنسی و سقط جنین و </a:t>
            </a:r>
            <a:r>
              <a:rPr lang="fa-IR" sz="3600" b="1" dirty="0" smtClean="0">
                <a:solidFill>
                  <a:srgbClr val="FF0000"/>
                </a:solidFill>
                <a:latin typeface="Calibri" panose="020F0502020204030204"/>
                <a:cs typeface="Arial" panose="020B0604020202020204" pitchFamily="34" charset="0"/>
              </a:rPr>
              <a:t>..</a:t>
            </a:r>
          </a:p>
          <a:p>
            <a:pPr marL="0" lvl="0" indent="0" rtl="0">
              <a:lnSpc>
                <a:spcPct val="90000"/>
              </a:lnSpc>
              <a:spcBef>
                <a:spcPts val="1000"/>
              </a:spcBef>
              <a:buClrTx/>
              <a:buSzTx/>
              <a:buNone/>
            </a:pPr>
            <a:r>
              <a:rPr lang="fa-IR" sz="3600" b="1" dirty="0">
                <a:solidFill>
                  <a:srgbClr val="FF0000"/>
                </a:solidFill>
                <a:latin typeface="Calibri" panose="020F0502020204030204"/>
                <a:cs typeface="Arial" panose="020B0604020202020204" pitchFamily="34" charset="0"/>
              </a:rPr>
              <a:t>3</a:t>
            </a:r>
            <a:r>
              <a:rPr lang="fa-IR" sz="3600" b="1" dirty="0" smtClean="0">
                <a:solidFill>
                  <a:srgbClr val="FF0000"/>
                </a:solidFill>
                <a:latin typeface="Calibri" panose="020F0502020204030204"/>
                <a:cs typeface="Arial" panose="020B0604020202020204" pitchFamily="34" charset="0"/>
              </a:rPr>
              <a:t>-تحدید </a:t>
            </a:r>
            <a:r>
              <a:rPr lang="fa-IR" sz="3600" b="1" dirty="0">
                <a:solidFill>
                  <a:srgbClr val="FF0000"/>
                </a:solidFill>
                <a:latin typeface="Calibri" panose="020F0502020204030204"/>
                <a:cs typeface="Arial" panose="020B0604020202020204" pitchFamily="34" charset="0"/>
              </a:rPr>
              <a:t>جمعیت با کمال تعجب (مخالفت با فرزند آوری)</a:t>
            </a:r>
          </a:p>
          <a:p>
            <a:pPr marL="0" lvl="0" indent="0" rtl="0">
              <a:lnSpc>
                <a:spcPct val="90000"/>
              </a:lnSpc>
              <a:spcBef>
                <a:spcPts val="1000"/>
              </a:spcBef>
              <a:buClrTx/>
              <a:buSzTx/>
              <a:buNone/>
            </a:pPr>
            <a:r>
              <a:rPr lang="fa-IR" sz="3600" b="1" dirty="0" smtClean="0">
                <a:solidFill>
                  <a:srgbClr val="FF0000"/>
                </a:solidFill>
                <a:latin typeface="Calibri" panose="020F0502020204030204"/>
                <a:cs typeface="Arial" panose="020B0604020202020204" pitchFamily="34" charset="0"/>
              </a:rPr>
              <a:t> </a:t>
            </a:r>
            <a:endParaRPr lang="en-US" sz="3600" b="1" dirty="0">
              <a:solidFill>
                <a:srgbClr val="FF0000"/>
              </a:solidFill>
              <a:latin typeface="Calibri" panose="020F0502020204030204"/>
            </a:endParaRPr>
          </a:p>
          <a:p>
            <a:pPr algn="ctr"/>
            <a:endParaRPr lang="en-US" dirty="0"/>
          </a:p>
        </p:txBody>
      </p:sp>
    </p:spTree>
    <p:extLst>
      <p:ext uri="{BB962C8B-B14F-4D97-AF65-F5344CB8AC3E}">
        <p14:creationId xmlns:p14="http://schemas.microsoft.com/office/powerpoint/2010/main" val="24014841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نفی فلسفه های فیلسوفان غربی برای تحدید جمعیت  </a:t>
            </a:r>
            <a:endParaRPr lang="en-US" dirty="0"/>
          </a:p>
        </p:txBody>
      </p:sp>
      <p:sp>
        <p:nvSpPr>
          <p:cNvPr id="3" name="Content Placeholder 2"/>
          <p:cNvSpPr>
            <a:spLocks noGrp="1"/>
          </p:cNvSpPr>
          <p:nvPr>
            <p:ph idx="1"/>
          </p:nvPr>
        </p:nvSpPr>
        <p:spPr/>
        <p:txBody>
          <a:bodyPr/>
          <a:lstStyle/>
          <a:p>
            <a:pPr marL="0" indent="0" algn="r">
              <a:buNone/>
            </a:pPr>
            <a:r>
              <a:rPr lang="fa-IR" dirty="0" smtClean="0"/>
              <a:t>1- </a:t>
            </a:r>
            <a:r>
              <a:rPr lang="fa-IR" sz="2400" dirty="0" smtClean="0"/>
              <a:t>مهم ترین دلیل رشد چین در زمینه های </a:t>
            </a:r>
            <a:r>
              <a:rPr lang="fa-IR" dirty="0" smtClean="0"/>
              <a:t>اقتصادی ، فرهنگی ، نظامی بعنوان دومین کشور جهان</a:t>
            </a:r>
            <a:r>
              <a:rPr lang="fa-IR" b="1" dirty="0" smtClean="0">
                <a:solidFill>
                  <a:srgbClr val="00B050"/>
                </a:solidFill>
              </a:rPr>
              <a:t> جمعیت </a:t>
            </a:r>
            <a:r>
              <a:rPr lang="fa-IR" dirty="0" smtClean="0"/>
              <a:t>است</a:t>
            </a:r>
            <a:endParaRPr lang="fa-IR" dirty="0"/>
          </a:p>
          <a:p>
            <a:pPr marL="0" indent="0" algn="r">
              <a:buNone/>
            </a:pPr>
            <a:r>
              <a:rPr lang="fa-IR" dirty="0" smtClean="0"/>
              <a:t>2- مهم ترین دلیل رشد در زمینه های مختلف در کشور هند به عنوان چهارمین اقتصاد جهان جمعیت است</a:t>
            </a:r>
          </a:p>
          <a:p>
            <a:pPr marL="0" indent="0" algn="r">
              <a:buNone/>
            </a:pPr>
            <a:r>
              <a:rPr lang="fa-IR" dirty="0" smtClean="0"/>
              <a:t>3- چند کشور مسلمان بزرگ وجود دارد که مبانی فلسفی غرب را پذیرفته و با تسلیم شدن فلسفی حق حیات گرفته اند مثل : اندونزی، بنگلادش، پاکستان، مصر و ..</a:t>
            </a:r>
          </a:p>
          <a:p>
            <a:pPr marL="0" indent="0" algn="r">
              <a:buNone/>
            </a:pPr>
            <a:r>
              <a:rPr lang="fa-IR" dirty="0" smtClean="0"/>
              <a:t>4- ایران تنها کشور بالای 80 ملیون نفر جمعیت مسلمان جهان است که فلسفه مستقل دارد</a:t>
            </a:r>
          </a:p>
          <a:p>
            <a:pPr marL="0" indent="0" algn="r">
              <a:buNone/>
            </a:pPr>
            <a:r>
              <a:rPr lang="fa-IR" i="1" dirty="0" smtClean="0">
                <a:solidFill>
                  <a:srgbClr val="00B050"/>
                </a:solidFill>
              </a:rPr>
              <a:t>(مذاکره و مباحثه شهید دکتر علی لاریجانی با آقای کیسینجر در آمریکا.)</a:t>
            </a:r>
            <a:r>
              <a:rPr lang="fa-IR" dirty="0" smtClean="0"/>
              <a:t> </a:t>
            </a:r>
            <a:endParaRPr lang="en-US" dirty="0"/>
          </a:p>
        </p:txBody>
      </p:sp>
    </p:spTree>
    <p:extLst>
      <p:ext uri="{BB962C8B-B14F-4D97-AF65-F5344CB8AC3E}">
        <p14:creationId xmlns:p14="http://schemas.microsoft.com/office/powerpoint/2010/main" val="33583023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800" b="1" dirty="0" smtClean="0"/>
              <a:t>ب: سیاست</a:t>
            </a:r>
            <a:endParaRPr lang="en-US" sz="4800" b="1" dirty="0"/>
          </a:p>
        </p:txBody>
      </p:sp>
      <p:sp>
        <p:nvSpPr>
          <p:cNvPr id="3" name="Content Placeholder 2"/>
          <p:cNvSpPr>
            <a:spLocks noGrp="1"/>
          </p:cNvSpPr>
          <p:nvPr>
            <p:ph idx="1"/>
          </p:nvPr>
        </p:nvSpPr>
        <p:spPr/>
        <p:txBody>
          <a:bodyPr/>
          <a:lstStyle/>
          <a:p>
            <a:pPr marL="82296" indent="0">
              <a:buNone/>
            </a:pPr>
            <a:endParaRPr lang="fa-IR" dirty="0" smtClean="0"/>
          </a:p>
          <a:p>
            <a:pPr marL="82296" indent="0">
              <a:buNone/>
            </a:pPr>
            <a:r>
              <a:rPr lang="fa-IR" dirty="0" smtClean="0"/>
              <a:t>مبانی فلسفه های مطرح شده توسط </a:t>
            </a:r>
            <a:r>
              <a:rPr lang="fa-IR" b="1" dirty="0" smtClean="0">
                <a:solidFill>
                  <a:srgbClr val="FF0000"/>
                </a:solidFill>
              </a:rPr>
              <a:t>سیاست مداران </a:t>
            </a:r>
            <a:r>
              <a:rPr lang="fa-IR" dirty="0" smtClean="0"/>
              <a:t>به </a:t>
            </a:r>
            <a:r>
              <a:rPr lang="fa-IR" dirty="0" smtClean="0">
                <a:solidFill>
                  <a:srgbClr val="FF0000"/>
                </a:solidFill>
              </a:rPr>
              <a:t>سیاست</a:t>
            </a:r>
            <a:r>
              <a:rPr lang="fa-IR" dirty="0" smtClean="0"/>
              <a:t> تبدیل میشود.</a:t>
            </a:r>
          </a:p>
          <a:p>
            <a:pPr marL="82296" indent="0">
              <a:buNone/>
            </a:pPr>
            <a:r>
              <a:rPr lang="fa-IR" dirty="0" smtClean="0"/>
              <a:t>این سیاست ها در ساختار های بین المللی، ساختار های منطقه ای، ونهایتا ساختار های کشوری و محلی نمایان میشوند. یعنی سیاست به اجرا تبدیل میشود.</a:t>
            </a:r>
            <a:endParaRPr lang="en-US" dirty="0"/>
          </a:p>
        </p:txBody>
      </p:sp>
    </p:spTree>
    <p:extLst>
      <p:ext uri="{BB962C8B-B14F-4D97-AF65-F5344CB8AC3E}">
        <p14:creationId xmlns:p14="http://schemas.microsoft.com/office/powerpoint/2010/main" val="27912829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dirty="0" smtClean="0"/>
              <a:t>سیاست های منتج از شاخص های فلسفی و عملکردی آقای راسل</a:t>
            </a:r>
            <a:endParaRPr lang="en-US" sz="3600" dirty="0"/>
          </a:p>
        </p:txBody>
      </p:sp>
      <p:sp>
        <p:nvSpPr>
          <p:cNvPr id="3" name="Content Placeholder 2"/>
          <p:cNvSpPr>
            <a:spLocks noGrp="1"/>
          </p:cNvSpPr>
          <p:nvPr>
            <p:ph idx="1"/>
          </p:nvPr>
        </p:nvSpPr>
        <p:spPr/>
        <p:txBody>
          <a:bodyPr>
            <a:normAutofit lnSpcReduction="10000"/>
          </a:bodyPr>
          <a:lstStyle/>
          <a:p>
            <a:pPr marL="0" lvl="0" indent="0" rtl="0">
              <a:lnSpc>
                <a:spcPct val="90000"/>
              </a:lnSpc>
              <a:spcBef>
                <a:spcPts val="1000"/>
              </a:spcBef>
              <a:buClrTx/>
              <a:buSzTx/>
              <a:buNone/>
            </a:pPr>
            <a:r>
              <a:rPr lang="fa-IR" sz="2600" b="1" dirty="0">
                <a:solidFill>
                  <a:srgbClr val="FF0000"/>
                </a:solidFill>
                <a:latin typeface="Calibri" panose="020F0502020204030204"/>
                <a:cs typeface="Arial" panose="020B0604020202020204" pitchFamily="34" charset="0"/>
              </a:rPr>
              <a:t>مهم ترین رفتارهای اجتماعی ابلاغی </a:t>
            </a:r>
            <a:r>
              <a:rPr lang="fa-IR" sz="2600" b="1" dirty="0" smtClean="0">
                <a:solidFill>
                  <a:srgbClr val="FF0000"/>
                </a:solidFill>
                <a:latin typeface="Calibri" panose="020F0502020204030204"/>
                <a:cs typeface="Arial" panose="020B0604020202020204" pitchFamily="34" charset="0"/>
              </a:rPr>
              <a:t>همه فیلسوفان:</a:t>
            </a:r>
          </a:p>
          <a:p>
            <a:pPr marL="0" lvl="0" indent="0" rtl="0">
              <a:lnSpc>
                <a:spcPct val="90000"/>
              </a:lnSpc>
              <a:spcBef>
                <a:spcPts val="1000"/>
              </a:spcBef>
              <a:buClrTx/>
              <a:buSzTx/>
              <a:buNone/>
            </a:pPr>
            <a:endParaRPr lang="fa-IR" sz="2600" b="1" dirty="0">
              <a:solidFill>
                <a:srgbClr val="FF0000"/>
              </a:solidFill>
              <a:latin typeface="Calibri" panose="020F0502020204030204"/>
              <a:cs typeface="Arial" panose="020B0604020202020204" pitchFamily="34" charset="0"/>
            </a:endParaRPr>
          </a:p>
          <a:p>
            <a:pPr marL="0" lvl="0" indent="0" rtl="0">
              <a:lnSpc>
                <a:spcPct val="90000"/>
              </a:lnSpc>
              <a:spcBef>
                <a:spcPts val="1000"/>
              </a:spcBef>
              <a:buClrTx/>
              <a:buSzTx/>
              <a:buNone/>
            </a:pPr>
            <a:r>
              <a:rPr lang="fa-IR" sz="3600" b="1" dirty="0">
                <a:solidFill>
                  <a:srgbClr val="FF0000"/>
                </a:solidFill>
                <a:latin typeface="Calibri" panose="020F0502020204030204"/>
                <a:cs typeface="Arial" panose="020B0604020202020204" pitchFamily="34" charset="0"/>
              </a:rPr>
              <a:t>1-نفی ایمان به </a:t>
            </a:r>
            <a:r>
              <a:rPr lang="fa-IR" sz="3600" b="1" dirty="0">
                <a:solidFill>
                  <a:srgbClr val="00B050"/>
                </a:solidFill>
                <a:latin typeface="Calibri" panose="020F0502020204030204"/>
                <a:cs typeface="Arial" panose="020B0604020202020204" pitchFamily="34" charset="0"/>
              </a:rPr>
              <a:t>غیب و </a:t>
            </a:r>
            <a:r>
              <a:rPr lang="fa-IR" sz="3600" b="1" dirty="0" smtClean="0">
                <a:solidFill>
                  <a:srgbClr val="00B050"/>
                </a:solidFill>
                <a:latin typeface="Calibri" panose="020F0502020204030204"/>
                <a:cs typeface="Arial" panose="020B0604020202020204" pitchFamily="34" charset="0"/>
              </a:rPr>
              <a:t>نامیرایی</a:t>
            </a:r>
            <a:endParaRPr lang="fa-IR" sz="3600" b="1" dirty="0">
              <a:solidFill>
                <a:srgbClr val="00B050"/>
              </a:solidFill>
              <a:latin typeface="Calibri" panose="020F0502020204030204"/>
              <a:cs typeface="Arial" panose="020B0604020202020204" pitchFamily="34" charset="0"/>
            </a:endParaRPr>
          </a:p>
          <a:p>
            <a:pPr marL="0" lvl="0" indent="0" rtl="0">
              <a:lnSpc>
                <a:spcPct val="90000"/>
              </a:lnSpc>
              <a:spcBef>
                <a:spcPts val="1000"/>
              </a:spcBef>
              <a:buClrTx/>
              <a:buSzTx/>
              <a:buNone/>
            </a:pPr>
            <a:r>
              <a:rPr lang="fa-IR" sz="3600" b="1" dirty="0">
                <a:solidFill>
                  <a:srgbClr val="00B050"/>
                </a:solidFill>
                <a:latin typeface="Calibri" panose="020F0502020204030204"/>
                <a:cs typeface="Arial" panose="020B0604020202020204" pitchFamily="34" charset="0"/>
              </a:rPr>
              <a:t>2-تحدید جمعیت با کمال تعجب </a:t>
            </a:r>
            <a:r>
              <a:rPr lang="fa-IR" sz="3600" b="1" dirty="0" smtClean="0">
                <a:solidFill>
                  <a:srgbClr val="00B050"/>
                </a:solidFill>
                <a:latin typeface="Calibri" panose="020F0502020204030204"/>
                <a:cs typeface="Arial" panose="020B0604020202020204" pitchFamily="34" charset="0"/>
              </a:rPr>
              <a:t>(مخالفت با فرزند آوری)</a:t>
            </a:r>
            <a:endParaRPr lang="fa-IR" sz="3600" b="1" dirty="0">
              <a:solidFill>
                <a:srgbClr val="00B050"/>
              </a:solidFill>
              <a:latin typeface="Calibri" panose="020F0502020204030204"/>
              <a:cs typeface="Arial" panose="020B0604020202020204" pitchFamily="34" charset="0"/>
            </a:endParaRPr>
          </a:p>
          <a:p>
            <a:pPr marL="0" lvl="0" indent="0" rtl="0">
              <a:lnSpc>
                <a:spcPct val="90000"/>
              </a:lnSpc>
              <a:spcBef>
                <a:spcPts val="1000"/>
              </a:spcBef>
              <a:buClrTx/>
              <a:buSzTx/>
              <a:buNone/>
            </a:pPr>
            <a:r>
              <a:rPr lang="fa-IR" sz="3600" b="1" dirty="0">
                <a:solidFill>
                  <a:srgbClr val="FF0000"/>
                </a:solidFill>
                <a:latin typeface="Calibri" panose="020F0502020204030204"/>
                <a:cs typeface="Arial" panose="020B0604020202020204" pitchFamily="34" charset="0"/>
              </a:rPr>
              <a:t>3- </a:t>
            </a:r>
            <a:r>
              <a:rPr lang="fa-IR" sz="3600" b="1" dirty="0">
                <a:solidFill>
                  <a:srgbClr val="00B050"/>
                </a:solidFill>
                <a:latin typeface="Calibri" panose="020F0502020204030204"/>
                <a:cs typeface="Arial" panose="020B0604020202020204" pitchFamily="34" charset="0"/>
              </a:rPr>
              <a:t>نابودی خانواده </a:t>
            </a:r>
            <a:r>
              <a:rPr lang="fa-IR" sz="3600" dirty="0">
                <a:solidFill>
                  <a:srgbClr val="00B050"/>
                </a:solidFill>
                <a:latin typeface="Calibri" panose="020F0502020204030204"/>
                <a:cs typeface="Arial" panose="020B0604020202020204" pitchFamily="34" charset="0"/>
              </a:rPr>
              <a:t>با آزادی </a:t>
            </a:r>
            <a:r>
              <a:rPr lang="fa-IR" sz="3600" dirty="0" smtClean="0">
                <a:solidFill>
                  <a:srgbClr val="00B050"/>
                </a:solidFill>
                <a:latin typeface="Calibri" panose="020F0502020204030204"/>
                <a:cs typeface="Arial" panose="020B0604020202020204" pitchFamily="34" charset="0"/>
              </a:rPr>
              <a:t>فردی و </a:t>
            </a:r>
            <a:r>
              <a:rPr lang="fa-IR" sz="3600" dirty="0">
                <a:solidFill>
                  <a:srgbClr val="00B050"/>
                </a:solidFill>
                <a:latin typeface="Calibri" panose="020F0502020204030204"/>
                <a:cs typeface="Arial" panose="020B0604020202020204" pitchFamily="34" charset="0"/>
              </a:rPr>
              <a:t>جنسی و سقط جنین و </a:t>
            </a:r>
            <a:r>
              <a:rPr lang="fa-IR" sz="3600" b="1" dirty="0">
                <a:solidFill>
                  <a:srgbClr val="FF0000"/>
                </a:solidFill>
                <a:latin typeface="Calibri" panose="020F0502020204030204"/>
                <a:cs typeface="Arial" panose="020B0604020202020204" pitchFamily="34" charset="0"/>
              </a:rPr>
              <a:t>.. </a:t>
            </a:r>
            <a:endParaRPr lang="fa-IR" sz="3600" b="1" dirty="0" smtClean="0">
              <a:solidFill>
                <a:srgbClr val="FF0000"/>
              </a:solidFill>
              <a:latin typeface="Calibri" panose="020F0502020204030204"/>
              <a:cs typeface="Arial" panose="020B0604020202020204" pitchFamily="34" charset="0"/>
            </a:endParaRPr>
          </a:p>
          <a:p>
            <a:pPr marL="0" lvl="0" indent="0" rtl="0">
              <a:lnSpc>
                <a:spcPct val="90000"/>
              </a:lnSpc>
              <a:spcBef>
                <a:spcPts val="1000"/>
              </a:spcBef>
              <a:buClrTx/>
              <a:buSzTx/>
              <a:buNone/>
            </a:pPr>
            <a:r>
              <a:rPr lang="fa-IR" sz="3600" b="1" dirty="0" smtClean="0">
                <a:solidFill>
                  <a:srgbClr val="FF0000"/>
                </a:solidFill>
                <a:latin typeface="Calibri" panose="020F0502020204030204"/>
                <a:cs typeface="Arial" panose="020B0604020202020204" pitchFamily="34" charset="0"/>
              </a:rPr>
              <a:t>این سیاست ها در سازمان ملل، سازمان های منطقه ای، قوانین اساسی و جاری کشور ها و دستورالعمل های مدیران ملی تبیین و لازم اجرا میشود.</a:t>
            </a:r>
            <a:endParaRPr lang="en-US" sz="3600" b="1" dirty="0">
              <a:solidFill>
                <a:srgbClr val="FF0000"/>
              </a:solidFill>
              <a:latin typeface="Calibri" panose="020F0502020204030204"/>
            </a:endParaRPr>
          </a:p>
          <a:p>
            <a:pPr algn="ctr"/>
            <a:endParaRPr lang="en-US" dirty="0"/>
          </a:p>
        </p:txBody>
      </p:sp>
    </p:spTree>
    <p:extLst>
      <p:ext uri="{BB962C8B-B14F-4D97-AF65-F5344CB8AC3E}">
        <p14:creationId xmlns:p14="http://schemas.microsoft.com/office/powerpoint/2010/main" val="10265835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t>آخرین کتاب هنری کیسینجر  </a:t>
            </a:r>
            <a:endParaRPr lang="en-US" b="1" dirty="0"/>
          </a:p>
        </p:txBody>
      </p:sp>
      <p:sp>
        <p:nvSpPr>
          <p:cNvPr id="3" name="Content Placeholder 2"/>
          <p:cNvSpPr>
            <a:spLocks noGrp="1"/>
          </p:cNvSpPr>
          <p:nvPr>
            <p:ph idx="1"/>
          </p:nvPr>
        </p:nvSpPr>
        <p:spPr/>
        <p:txBody>
          <a:bodyPr>
            <a:normAutofit/>
          </a:bodyPr>
          <a:lstStyle/>
          <a:p>
            <a:pPr marL="82296" indent="0">
              <a:buNone/>
            </a:pPr>
            <a:endParaRPr lang="fa-IR" dirty="0" smtClean="0"/>
          </a:p>
          <a:p>
            <a:pPr marL="82296" indent="0">
              <a:buNone/>
            </a:pPr>
            <a:r>
              <a:rPr lang="fa-IR" dirty="0" smtClean="0"/>
              <a:t>نام کتاب:    نظم نوین جهانی</a:t>
            </a:r>
            <a:endParaRPr lang="fa-IR" dirty="0"/>
          </a:p>
          <a:p>
            <a:pPr marL="82296" indent="0">
              <a:buNone/>
            </a:pPr>
            <a:r>
              <a:rPr lang="fa-IR" dirty="0" smtClean="0"/>
              <a:t>محتوای کتاب:</a:t>
            </a:r>
          </a:p>
          <a:p>
            <a:pPr marL="82296" indent="0">
              <a:buNone/>
            </a:pPr>
            <a:r>
              <a:rPr lang="fa-IR" dirty="0" smtClean="0"/>
              <a:t>ده فصل دارد</a:t>
            </a:r>
          </a:p>
          <a:p>
            <a:pPr marL="82296" indent="0">
              <a:buNone/>
            </a:pPr>
            <a:r>
              <a:rPr lang="fa-IR" dirty="0" smtClean="0"/>
              <a:t>یک فصل آن مربوط به </a:t>
            </a:r>
            <a:r>
              <a:rPr lang="fa-IR" dirty="0" smtClean="0">
                <a:solidFill>
                  <a:srgbClr val="FF0000"/>
                </a:solidFill>
              </a:rPr>
              <a:t>"اسلام" </a:t>
            </a:r>
            <a:r>
              <a:rPr lang="fa-IR" dirty="0" smtClean="0"/>
              <a:t>و چگونگی پیدایش آن است</a:t>
            </a:r>
          </a:p>
          <a:p>
            <a:pPr marL="82296" indent="0">
              <a:buNone/>
            </a:pPr>
            <a:r>
              <a:rPr lang="fa-IR" dirty="0" smtClean="0"/>
              <a:t>یک فصل مخصوص </a:t>
            </a:r>
            <a:r>
              <a:rPr lang="fa-IR" dirty="0" smtClean="0">
                <a:solidFill>
                  <a:srgbClr val="FF0000"/>
                </a:solidFill>
              </a:rPr>
              <a:t>"ایران" </a:t>
            </a:r>
            <a:r>
              <a:rPr lang="fa-IR" dirty="0" smtClean="0"/>
              <a:t>است. که در آن بیش از 60-70 درصد در مورد </a:t>
            </a:r>
            <a:r>
              <a:rPr lang="fa-IR" b="1" dirty="0" smtClean="0">
                <a:solidFill>
                  <a:srgbClr val="00B050"/>
                </a:solidFill>
              </a:rPr>
              <a:t>حضرت امام (ره) و حضرت آقاست</a:t>
            </a:r>
            <a:r>
              <a:rPr lang="fa-IR" b="1" dirty="0" smtClean="0">
                <a:solidFill>
                  <a:srgbClr val="FF0000"/>
                </a:solidFill>
              </a:rPr>
              <a:t>(شهید زنده ناظر به امور و یرافروزنده چراغ جمعیت)</a:t>
            </a:r>
            <a:r>
              <a:rPr lang="fa-IR" dirty="0" smtClean="0">
                <a:solidFill>
                  <a:srgbClr val="FF0000"/>
                </a:solidFill>
              </a:rPr>
              <a:t>.</a:t>
            </a:r>
          </a:p>
          <a:p>
            <a:pPr marL="82296" indent="0">
              <a:buNone/>
            </a:pPr>
            <a:r>
              <a:rPr lang="fa-IR" dirty="0" smtClean="0"/>
              <a:t>در محتوای با همان شاخص های پیش گفت سعی در بی اعتباری اسلام و نقد رفتاری امامین انقلاب اسلامی دارد.</a:t>
            </a:r>
            <a:endParaRPr lang="en-US" dirty="0"/>
          </a:p>
        </p:txBody>
      </p:sp>
    </p:spTree>
    <p:extLst>
      <p:ext uri="{BB962C8B-B14F-4D97-AF65-F5344CB8AC3E}">
        <p14:creationId xmlns:p14="http://schemas.microsoft.com/office/powerpoint/2010/main" val="12248673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ج: تغییر رفتار(استراتژی)</a:t>
            </a:r>
            <a:endParaRPr lang="en-US" dirty="0"/>
          </a:p>
        </p:txBody>
      </p:sp>
      <p:sp>
        <p:nvSpPr>
          <p:cNvPr id="3" name="Content Placeholder 2"/>
          <p:cNvSpPr>
            <a:spLocks noGrp="1"/>
          </p:cNvSpPr>
          <p:nvPr>
            <p:ph idx="1"/>
          </p:nvPr>
        </p:nvSpPr>
        <p:spPr/>
        <p:txBody>
          <a:bodyPr/>
          <a:lstStyle/>
          <a:p>
            <a:pPr marL="82296" indent="0">
              <a:buNone/>
            </a:pPr>
            <a:endParaRPr lang="fa-IR" dirty="0" smtClean="0"/>
          </a:p>
          <a:p>
            <a:pPr marL="82296" indent="0">
              <a:buNone/>
            </a:pPr>
            <a:r>
              <a:rPr lang="fa-IR" dirty="0" smtClean="0"/>
              <a:t>در مرحله اول تغییر رفتاردر افراد محدود سپس در گروه های محدود شکل میگیرد.</a:t>
            </a:r>
          </a:p>
          <a:p>
            <a:pPr marL="82296" indent="0">
              <a:buNone/>
            </a:pPr>
            <a:r>
              <a:rPr lang="fa-IR" sz="2800" b="1" dirty="0" smtClean="0">
                <a:solidFill>
                  <a:srgbClr val="00B050"/>
                </a:solidFill>
              </a:rPr>
              <a:t>تغییر رفتار ها ناشی از تبیین سیاست ها ی حاصل از فلسفه فیلسوفان است</a:t>
            </a:r>
            <a:r>
              <a:rPr lang="fa-IR" sz="2800" dirty="0" smtClean="0"/>
              <a:t>. </a:t>
            </a:r>
          </a:p>
          <a:p>
            <a:pPr marL="82296" indent="0">
              <a:buNone/>
            </a:pPr>
            <a:r>
              <a:rPr lang="fa-IR" dirty="0" smtClean="0">
                <a:solidFill>
                  <a:srgbClr val="FF0000"/>
                </a:solidFill>
              </a:rPr>
              <a:t>البته و صد البته به دست مجریان داخلی، آگاهانه یا نادانی که به حال مردم فرق نمیکند.</a:t>
            </a:r>
          </a:p>
          <a:p>
            <a:pPr marL="82296" indent="0">
              <a:buNone/>
            </a:pPr>
            <a:r>
              <a:rPr lang="fa-IR" dirty="0" smtClean="0"/>
              <a:t>بعضی از مثال های عملیاتی </a:t>
            </a:r>
            <a:r>
              <a:rPr lang="fa-IR" dirty="0" smtClean="0">
                <a:solidFill>
                  <a:srgbClr val="FF0000"/>
                </a:solidFill>
              </a:rPr>
              <a:t>: تحدید جمعیت، آزادی فردی، جنسی ، برهنگی، سستی خانواده، سختی ازدواج.</a:t>
            </a:r>
            <a:endParaRPr lang="en-US" dirty="0">
              <a:solidFill>
                <a:srgbClr val="FF0000"/>
              </a:solidFill>
            </a:endParaRPr>
          </a:p>
        </p:txBody>
      </p:sp>
    </p:spTree>
    <p:extLst>
      <p:ext uri="{BB962C8B-B14F-4D97-AF65-F5344CB8AC3E}">
        <p14:creationId xmlns:p14="http://schemas.microsoft.com/office/powerpoint/2010/main" val="352180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ما و همسایگانمان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27066" y="1456470"/>
            <a:ext cx="5814927" cy="5245480"/>
          </a:xfrm>
        </p:spPr>
      </p:pic>
    </p:spTree>
    <p:extLst>
      <p:ext uri="{BB962C8B-B14F-4D97-AF65-F5344CB8AC3E}">
        <p14:creationId xmlns:p14="http://schemas.microsoft.com/office/powerpoint/2010/main" val="27103345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د:فرهنگ</a:t>
            </a:r>
            <a:endParaRPr lang="en-US" dirty="0"/>
          </a:p>
        </p:txBody>
      </p:sp>
      <p:sp>
        <p:nvSpPr>
          <p:cNvPr id="3" name="Content Placeholder 2"/>
          <p:cNvSpPr>
            <a:spLocks noGrp="1"/>
          </p:cNvSpPr>
          <p:nvPr>
            <p:ph idx="1"/>
          </p:nvPr>
        </p:nvSpPr>
        <p:spPr/>
        <p:txBody>
          <a:bodyPr>
            <a:normAutofit/>
          </a:bodyPr>
          <a:lstStyle/>
          <a:p>
            <a:pPr marL="82296" indent="0">
              <a:buNone/>
            </a:pPr>
            <a:r>
              <a:rPr lang="fa-IR" dirty="0" smtClean="0"/>
              <a:t>   </a:t>
            </a:r>
          </a:p>
          <a:p>
            <a:pPr marL="82296" indent="0">
              <a:buNone/>
            </a:pPr>
            <a:endParaRPr lang="fa-IR" dirty="0"/>
          </a:p>
          <a:p>
            <a:pPr marL="82296" indent="0">
              <a:buNone/>
            </a:pPr>
            <a:r>
              <a:rPr lang="fa-IR" dirty="0" smtClean="0"/>
              <a:t>ما حصل تغییر رفتار های فردی و گروهی ، تغییر رفتار به عده بیشتری میرسد و کم کم به </a:t>
            </a:r>
            <a:r>
              <a:rPr lang="fa-IR" dirty="0" smtClean="0">
                <a:solidFill>
                  <a:srgbClr val="0070C0"/>
                </a:solidFill>
              </a:rPr>
              <a:t>فرهنگ</a:t>
            </a:r>
            <a:r>
              <a:rPr lang="fa-IR" dirty="0" smtClean="0"/>
              <a:t> تبدیل میشود.</a:t>
            </a:r>
          </a:p>
          <a:p>
            <a:pPr marL="82296" indent="0">
              <a:buNone/>
            </a:pPr>
            <a:r>
              <a:rPr lang="fa-IR" dirty="0" smtClean="0"/>
              <a:t>یعنی عده زیاد تری بر مبنای شاخص های فلسفی فیلسوفان تغییر رفتار پیدا میکنند واین رفتار ها به فرهنگ تبدیل میشود.</a:t>
            </a:r>
          </a:p>
          <a:p>
            <a:pPr marL="82296" indent="0">
              <a:buNone/>
            </a:pPr>
            <a:r>
              <a:rPr lang="fa-IR" dirty="0" smtClean="0"/>
              <a:t>مثال: امروز با اجری این سیاست های ناشی از آن فلسفه های غیر الهی سبب اید</a:t>
            </a:r>
            <a:r>
              <a:rPr lang="fa-IR" dirty="0"/>
              <a:t>ه</a:t>
            </a:r>
            <a:r>
              <a:rPr lang="fa-IR" dirty="0" smtClean="0"/>
              <a:t> فرهنگی پذیرفته شده که خانواده در آن حضور ندارد</a:t>
            </a:r>
            <a:r>
              <a:rPr lang="fa-IR" b="1" dirty="0" smtClean="0">
                <a:solidFill>
                  <a:srgbClr val="FF0000"/>
                </a:solidFill>
              </a:rPr>
              <a:t>این امر باعث شده که44% متولدین نا مشروع باشند</a:t>
            </a:r>
            <a:r>
              <a:rPr lang="fa-IR" sz="1800" dirty="0" smtClean="0"/>
              <a:t>.(بیانیه صندوق جمعیت سازمان ملل 19 آوریل 2023 )</a:t>
            </a:r>
            <a:endParaRPr lang="en-US" sz="1800" dirty="0"/>
          </a:p>
        </p:txBody>
      </p:sp>
    </p:spTree>
    <p:extLst>
      <p:ext uri="{BB962C8B-B14F-4D97-AF65-F5344CB8AC3E}">
        <p14:creationId xmlns:p14="http://schemas.microsoft.com/office/powerpoint/2010/main" val="41225563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جهت یاد آوری</a:t>
            </a:r>
            <a:endParaRPr lang="en-US" dirty="0"/>
          </a:p>
        </p:txBody>
      </p:sp>
      <p:sp>
        <p:nvSpPr>
          <p:cNvPr id="3" name="Content Placeholder 2"/>
          <p:cNvSpPr>
            <a:spLocks noGrp="1"/>
          </p:cNvSpPr>
          <p:nvPr>
            <p:ph idx="1"/>
          </p:nvPr>
        </p:nvSpPr>
        <p:spPr/>
        <p:txBody>
          <a:bodyPr>
            <a:normAutofit/>
          </a:bodyPr>
          <a:lstStyle/>
          <a:p>
            <a:pPr marL="82296" indent="0">
              <a:buNone/>
            </a:pPr>
            <a:r>
              <a:rPr lang="fa-IR" dirty="0" smtClean="0"/>
              <a:t>در تمامی مقالات علمی بین المللی و سیاست های ابلاغی آژانس های سازمان ملل و انستیتو های تحقیقاتی جهان و حتی بعضی مقالات داخلی عوامل اصلی موثر در ساختار جمعیت عبارتند از :</a:t>
            </a:r>
          </a:p>
          <a:p>
            <a:pPr marL="82296" indent="0">
              <a:buNone/>
            </a:pPr>
            <a:r>
              <a:rPr lang="fa-IR" b="1" dirty="0" smtClean="0">
                <a:solidFill>
                  <a:srgbClr val="C00000"/>
                </a:solidFill>
              </a:rPr>
              <a:t>1-باروری</a:t>
            </a:r>
          </a:p>
          <a:p>
            <a:pPr marL="82296" indent="0">
              <a:buNone/>
            </a:pPr>
            <a:r>
              <a:rPr lang="fa-IR" b="1" dirty="0" smtClean="0">
                <a:solidFill>
                  <a:srgbClr val="C00000"/>
                </a:solidFill>
              </a:rPr>
              <a:t>2-فرزند آوری</a:t>
            </a:r>
          </a:p>
          <a:p>
            <a:pPr marL="82296" indent="0">
              <a:buNone/>
            </a:pPr>
            <a:r>
              <a:rPr lang="fa-IR" b="1" dirty="0" smtClean="0">
                <a:solidFill>
                  <a:srgbClr val="C00000"/>
                </a:solidFill>
              </a:rPr>
              <a:t>3- مهاجرت</a:t>
            </a:r>
          </a:p>
          <a:p>
            <a:pPr marL="82296" indent="0">
              <a:buNone/>
            </a:pPr>
            <a:r>
              <a:rPr lang="fa-IR" b="1" dirty="0" smtClean="0">
                <a:solidFill>
                  <a:srgbClr val="C00000"/>
                </a:solidFill>
              </a:rPr>
              <a:t>4- مرگ</a:t>
            </a:r>
          </a:p>
          <a:p>
            <a:pPr marL="82296" indent="0" algn="l">
              <a:buNone/>
            </a:pPr>
            <a:r>
              <a:rPr lang="fa-IR" dirty="0" smtClean="0"/>
              <a:t>                                     </a:t>
            </a:r>
            <a:r>
              <a:rPr lang="fa-IR" dirty="0" smtClean="0">
                <a:solidFill>
                  <a:srgbClr val="0070C0"/>
                </a:solidFill>
              </a:rPr>
              <a:t>به نظرتان کدام عامل اصلی با شا خص های مقبول شما جایش خالی است؟      </a:t>
            </a:r>
            <a:endParaRPr lang="fa-IR" dirty="0"/>
          </a:p>
          <a:p>
            <a:pPr marL="82296" indent="0">
              <a:buNone/>
            </a:pPr>
            <a:endParaRPr lang="fa-IR" dirty="0" smtClean="0"/>
          </a:p>
          <a:p>
            <a:pPr marL="82296" indent="0">
              <a:buNone/>
            </a:pPr>
            <a:endParaRPr lang="fa-IR" dirty="0"/>
          </a:p>
          <a:p>
            <a:pPr marL="82296" indent="0">
              <a:buNone/>
            </a:pPr>
            <a:endParaRPr lang="en-US" dirty="0"/>
          </a:p>
        </p:txBody>
      </p:sp>
    </p:spTree>
    <p:extLst>
      <p:ext uri="{BB962C8B-B14F-4D97-AF65-F5344CB8AC3E}">
        <p14:creationId xmlns:p14="http://schemas.microsoft.com/office/powerpoint/2010/main" val="28990301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rPr>
              <a:t>ازدواج</a:t>
            </a:r>
            <a:r>
              <a:rPr lang="fa-IR" dirty="0" smtClean="0"/>
              <a:t> و </a:t>
            </a:r>
            <a:r>
              <a:rPr lang="fa-IR" b="1" dirty="0" smtClean="0">
                <a:solidFill>
                  <a:srgbClr val="00B050"/>
                </a:solidFill>
              </a:rPr>
              <a:t>خانواده محوری</a:t>
            </a:r>
            <a:endParaRPr lang="en-US" b="1" dirty="0">
              <a:solidFill>
                <a:srgbClr val="00B050"/>
              </a:solidFill>
            </a:endParaRPr>
          </a:p>
        </p:txBody>
      </p:sp>
      <p:sp>
        <p:nvSpPr>
          <p:cNvPr id="3" name="Content Placeholder 2"/>
          <p:cNvSpPr>
            <a:spLocks noGrp="1"/>
          </p:cNvSpPr>
          <p:nvPr>
            <p:ph idx="1"/>
          </p:nvPr>
        </p:nvSpPr>
        <p:spPr/>
        <p:txBody>
          <a:bodyPr/>
          <a:lstStyle/>
          <a:p>
            <a:pPr marL="82296" indent="0" algn="ctr">
              <a:buNone/>
            </a:pPr>
            <a:r>
              <a:rPr lang="fa-IR" b="1" dirty="0" smtClean="0">
                <a:solidFill>
                  <a:srgbClr val="0070C0"/>
                </a:solidFill>
              </a:rPr>
              <a:t>اصل دهم قانون اساسی جمهوری اسلامی ایران</a:t>
            </a:r>
          </a:p>
          <a:p>
            <a:pPr marL="82296" indent="0">
              <a:buNone/>
            </a:pPr>
            <a:endParaRPr lang="fa-IR" dirty="0"/>
          </a:p>
          <a:p>
            <a:pPr marL="82296" indent="0">
              <a:buNone/>
            </a:pPr>
            <a:r>
              <a:rPr lang="fa-IR" dirty="0" smtClean="0"/>
              <a:t>از آنجا که خانواده واحد بنیادی جامعه اسلامی است، همه قوانین و مقررات و برنامه ریزی های مربوط باید در جهت آسان کردن تشکیل خانواده، پاسداری از قداست آن و استواری روابط خانوادگی بر پایه حقوق و اخلاق اسلامی باشد.</a:t>
            </a:r>
            <a:endParaRPr lang="en-US" dirty="0"/>
          </a:p>
        </p:txBody>
      </p:sp>
    </p:spTree>
    <p:extLst>
      <p:ext uri="{BB962C8B-B14F-4D97-AF65-F5344CB8AC3E}">
        <p14:creationId xmlns:p14="http://schemas.microsoft.com/office/powerpoint/2010/main" val="14467604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82296" lvl="0" indent="0">
              <a:buClr>
                <a:srgbClr val="3891A7"/>
              </a:buClr>
              <a:buNone/>
            </a:pPr>
            <a:r>
              <a:rPr lang="fa-IR" dirty="0">
                <a:solidFill>
                  <a:prstClr val="black"/>
                </a:solidFill>
              </a:rPr>
              <a:t>مثال: </a:t>
            </a:r>
            <a:r>
              <a:rPr lang="fa-IR" b="1" dirty="0" smtClean="0">
                <a:solidFill>
                  <a:srgbClr val="00B050"/>
                </a:solidFill>
              </a:rPr>
              <a:t>ازدواج که مسئولیت پذیری مرد در قبال همسر و خانواده است</a:t>
            </a:r>
            <a:r>
              <a:rPr lang="fa-IR" dirty="0" smtClean="0">
                <a:solidFill>
                  <a:prstClr val="black"/>
                </a:solidFill>
              </a:rPr>
              <a:t>را </a:t>
            </a:r>
            <a:r>
              <a:rPr lang="fa-IR" dirty="0">
                <a:solidFill>
                  <a:prstClr val="black"/>
                </a:solidFill>
              </a:rPr>
              <a:t>از جرگه تناسل حذف کرده اند و باروری بدون قید و شرط و مسئولیت پذیری شروع تناسل است. </a:t>
            </a:r>
            <a:r>
              <a:rPr lang="fa-IR" b="1" dirty="0">
                <a:solidFill>
                  <a:srgbClr val="FF0000"/>
                </a:solidFill>
              </a:rPr>
              <a:t>این امر باعث شده که44% متولدین نا مشروع باشند</a:t>
            </a:r>
            <a:r>
              <a:rPr lang="fa-IR" dirty="0" smtClean="0">
                <a:solidFill>
                  <a:prstClr val="black"/>
                </a:solidFill>
              </a:rPr>
              <a:t>.</a:t>
            </a:r>
          </a:p>
          <a:p>
            <a:pPr marL="82296" lvl="0" indent="0">
              <a:buClr>
                <a:srgbClr val="3891A7"/>
              </a:buClr>
              <a:buNone/>
            </a:pPr>
            <a:r>
              <a:rPr lang="fa-IR" dirty="0" smtClean="0">
                <a:solidFill>
                  <a:prstClr val="black"/>
                </a:solidFill>
              </a:rPr>
              <a:t>500 هزار نوزاد نا مشروع از مادران بسیار جوان به دنیا میایند .</a:t>
            </a:r>
          </a:p>
          <a:p>
            <a:pPr marL="82296" lvl="0" indent="0">
              <a:buClr>
                <a:srgbClr val="3891A7"/>
              </a:buClr>
              <a:buNone/>
            </a:pPr>
            <a:r>
              <a:rPr lang="fa-IR" b="1" dirty="0" smtClean="0">
                <a:solidFill>
                  <a:srgbClr val="0070C0"/>
                </a:solidFill>
              </a:rPr>
              <a:t>توصیه سازمان ملل</a:t>
            </a:r>
            <a:r>
              <a:rPr lang="fa-IR" dirty="0" smtClean="0">
                <a:solidFill>
                  <a:prstClr val="black"/>
                </a:solidFill>
              </a:rPr>
              <a:t>: </a:t>
            </a:r>
            <a:r>
              <a:rPr lang="fa-IR" dirty="0" smtClean="0">
                <a:solidFill>
                  <a:srgbClr val="FF0000"/>
                </a:solidFill>
              </a:rPr>
              <a:t>آزادی دادن به زنان برای بارداری و سقط جنین</a:t>
            </a:r>
          </a:p>
          <a:p>
            <a:pPr marL="82296" lvl="0" indent="0" algn="l">
              <a:buClr>
                <a:srgbClr val="3891A7"/>
              </a:buClr>
              <a:buNone/>
            </a:pPr>
            <a:r>
              <a:rPr lang="fa-IR" sz="1800" dirty="0" smtClean="0">
                <a:solidFill>
                  <a:prstClr val="black"/>
                </a:solidFill>
              </a:rPr>
              <a:t>اعلامیه صندوق جمعیت سازمان ملل در 19 آوریل 2023 در قالب   </a:t>
            </a:r>
            <a:endParaRPr lang="en-US" sz="1800" dirty="0">
              <a:solidFill>
                <a:prstClr val="black"/>
              </a:solidFill>
            </a:endParaRPr>
          </a:p>
          <a:p>
            <a:pPr marL="82296" indent="0" algn="l">
              <a:buNone/>
            </a:pPr>
            <a:r>
              <a:rPr lang="en-US" sz="2400" dirty="0" smtClean="0"/>
              <a:t>Myth vs Fact</a:t>
            </a:r>
            <a:endParaRPr lang="en-US" sz="2400" dirty="0"/>
          </a:p>
        </p:txBody>
      </p:sp>
    </p:spTree>
    <p:extLst>
      <p:ext uri="{BB962C8B-B14F-4D97-AF65-F5344CB8AC3E}">
        <p14:creationId xmlns:p14="http://schemas.microsoft.com/office/powerpoint/2010/main" val="41862568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عملیاتی کردن سیاست ها    </a:t>
            </a:r>
            <a:endParaRPr lang="en-US" dirty="0"/>
          </a:p>
        </p:txBody>
      </p:sp>
      <p:sp>
        <p:nvSpPr>
          <p:cNvPr id="3" name="Content Placeholder 2"/>
          <p:cNvSpPr>
            <a:spLocks noGrp="1"/>
          </p:cNvSpPr>
          <p:nvPr>
            <p:ph idx="1"/>
          </p:nvPr>
        </p:nvSpPr>
        <p:spPr/>
        <p:txBody>
          <a:bodyPr/>
          <a:lstStyle/>
          <a:p>
            <a:pPr marL="82296" indent="0">
              <a:buNone/>
            </a:pPr>
            <a:r>
              <a:rPr lang="fa-IR" dirty="0" smtClean="0"/>
              <a:t>بعد از تبلیغ فراگیر برای شاخص های فلسفی دلخواه انرا به سیاست تبدیل میکنند و با روش های مختلفی تایید میکنند تا عملیاتی کردن آن آسان تر شود.</a:t>
            </a:r>
          </a:p>
          <a:p>
            <a:pPr marL="82296" indent="0">
              <a:buNone/>
            </a:pPr>
            <a:r>
              <a:rPr lang="fa-IR" dirty="0" smtClean="0"/>
              <a:t>مثال زیر سرنوشت بهم خوردن ساختار جمعیت جهان را نشان میدهد</a:t>
            </a:r>
            <a:endParaRPr lang="en-US" dirty="0"/>
          </a:p>
        </p:txBody>
      </p:sp>
    </p:spTree>
    <p:extLst>
      <p:ext uri="{BB962C8B-B14F-4D97-AF65-F5344CB8AC3E}">
        <p14:creationId xmlns:p14="http://schemas.microsoft.com/office/powerpoint/2010/main" val="35449638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3807724" y="3048000"/>
            <a:ext cx="7673075" cy="3276600"/>
          </a:xfrm>
        </p:spPr>
        <p:txBody>
          <a:bodyPr>
            <a:normAutofit fontScale="92500" lnSpcReduction="20000"/>
          </a:bodyPr>
          <a:lstStyle/>
          <a:p>
            <a:pPr marL="0" indent="0" algn="just" rtl="1">
              <a:lnSpc>
                <a:spcPct val="120000"/>
              </a:lnSpc>
              <a:buNone/>
            </a:pPr>
            <a:r>
              <a:rPr lang="fa-IR" b="1" dirty="0" smtClean="0">
                <a:solidFill>
                  <a:schemeClr val="tx1"/>
                </a:solidFill>
                <a:cs typeface="B Nazanin" pitchFamily="2" charset="-78"/>
              </a:rPr>
              <a:t>نئومالتوسیزم </a:t>
            </a:r>
            <a:r>
              <a:rPr lang="fa-IR" b="1" dirty="0">
                <a:solidFill>
                  <a:schemeClr val="tx1"/>
                </a:solidFill>
                <a:cs typeface="B Nazanin" pitchFamily="2" charset="-78"/>
              </a:rPr>
              <a:t>قرن بیستم خود را در نوشته های بوم شناسی با نام پائول ارلیش (</a:t>
            </a:r>
            <a:r>
              <a:rPr lang="en-US" b="1" dirty="0">
                <a:solidFill>
                  <a:schemeClr val="tx1"/>
                </a:solidFill>
                <a:cs typeface="B Nazanin" pitchFamily="2" charset="-78"/>
              </a:rPr>
              <a:t>Paul </a:t>
            </a:r>
            <a:r>
              <a:rPr lang="fa-IR" b="1" dirty="0">
                <a:solidFill>
                  <a:schemeClr val="tx1"/>
                </a:solidFill>
                <a:cs typeface="B Nazanin" pitchFamily="2" charset="-78"/>
              </a:rPr>
              <a:t> </a:t>
            </a:r>
            <a:r>
              <a:rPr lang="en-US" b="1" dirty="0">
                <a:solidFill>
                  <a:schemeClr val="tx1"/>
                </a:solidFill>
                <a:cs typeface="B Nazanin" pitchFamily="2" charset="-78"/>
              </a:rPr>
              <a:t>R. Ehrlich </a:t>
            </a:r>
            <a:r>
              <a:rPr lang="fa-IR" b="1" dirty="0">
                <a:solidFill>
                  <a:schemeClr val="tx1"/>
                </a:solidFill>
                <a:cs typeface="B Nazanin" pitchFamily="2" charset="-78"/>
              </a:rPr>
              <a:t>  ) نشان داد.</a:t>
            </a:r>
          </a:p>
          <a:p>
            <a:pPr marL="0" indent="0" algn="just" rtl="1">
              <a:lnSpc>
                <a:spcPct val="120000"/>
              </a:lnSpc>
              <a:buNone/>
            </a:pPr>
            <a:r>
              <a:rPr lang="fa-IR" b="1" dirty="0">
                <a:solidFill>
                  <a:schemeClr val="tx1"/>
                </a:solidFill>
                <a:cs typeface="B Nazanin" pitchFamily="2" charset="-78"/>
              </a:rPr>
              <a:t>کتاب </a:t>
            </a:r>
            <a:r>
              <a:rPr lang="fa-IR" b="1" dirty="0">
                <a:solidFill>
                  <a:srgbClr val="FF0000"/>
                </a:solidFill>
                <a:cs typeface="B Nazanin" pitchFamily="2" charset="-78"/>
              </a:rPr>
              <a:t>«بمب جمعیت» </a:t>
            </a:r>
            <a:r>
              <a:rPr lang="fa-IR" b="1" dirty="0">
                <a:solidFill>
                  <a:schemeClr val="tx1"/>
                </a:solidFill>
                <a:cs typeface="B Nazanin" pitchFamily="2" charset="-78"/>
              </a:rPr>
              <a:t>او که در سال 1968 انتشار یافت به عنوان کتاب مقدس معتقدان به تئوری ضد انسانی کاهش جمعیت عمل کرد. </a:t>
            </a:r>
          </a:p>
          <a:p>
            <a:pPr marL="0" indent="0" algn="just" rtl="1">
              <a:lnSpc>
                <a:spcPct val="120000"/>
              </a:lnSpc>
              <a:buNone/>
            </a:pPr>
            <a:r>
              <a:rPr lang="fa-IR" b="1" dirty="0">
                <a:solidFill>
                  <a:schemeClr val="tx1"/>
                </a:solidFill>
                <a:cs typeface="B Nazanin" pitchFamily="2" charset="-78"/>
              </a:rPr>
              <a:t>در این کتاب ارلیش در مورد ازدیاد نوع بشر هشدار داده و دولت آمریکا را تشویق می کند تا تدابیر کنترل جمعیتی سخت گیرانه ای به کار بندد. </a:t>
            </a:r>
          </a:p>
          <a:p>
            <a:pPr marL="0" indent="0" algn="just" rtl="1">
              <a:lnSpc>
                <a:spcPct val="120000"/>
              </a:lnSpc>
              <a:buNone/>
            </a:pPr>
            <a:r>
              <a:rPr lang="fa-IR" b="1" dirty="0">
                <a:solidFill>
                  <a:schemeClr val="tx1"/>
                </a:solidFill>
                <a:cs typeface="B Nazanin" pitchFamily="2" charset="-78"/>
              </a:rPr>
              <a:t>ارلیش به سرعت مورد </a:t>
            </a:r>
            <a:r>
              <a:rPr lang="fa-IR" b="1" dirty="0">
                <a:solidFill>
                  <a:srgbClr val="FF0000"/>
                </a:solidFill>
                <a:cs typeface="B Nazanin" pitchFamily="2" charset="-78"/>
              </a:rPr>
              <a:t>توجه برنامه ریزان سیاست های خارجی آمریکا </a:t>
            </a:r>
            <a:r>
              <a:rPr lang="fa-IR" b="1" dirty="0">
                <a:solidFill>
                  <a:schemeClr val="tx1"/>
                </a:solidFill>
                <a:cs typeface="B Nazanin" pitchFamily="2" charset="-78"/>
              </a:rPr>
              <a:t>قرار گرفت. </a:t>
            </a:r>
            <a:r>
              <a:rPr lang="fa-IR" b="1" dirty="0" smtClean="0">
                <a:solidFill>
                  <a:schemeClr val="tx1"/>
                </a:solidFill>
                <a:cs typeface="B Nazanin" pitchFamily="2" charset="-78"/>
              </a:rPr>
              <a:t>و دستور عملیاتی کردن آنرا در جهان صادر کردند.</a:t>
            </a:r>
            <a:endParaRPr lang="en-US" b="1" dirty="0">
              <a:solidFill>
                <a:schemeClr val="tx1"/>
              </a:solidFill>
              <a:cs typeface="B Nazanin" pitchFamily="2" charset="-78"/>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2812" y="179695"/>
            <a:ext cx="5689600" cy="2667000"/>
          </a:xfrm>
          <a:prstGeom prst="rect">
            <a:avLst/>
          </a:prstGeom>
          <a:ln>
            <a:noFill/>
          </a:ln>
          <a:effectLst>
            <a:softEdge rad="11250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467898" y="1108364"/>
            <a:ext cx="275428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2800" b="1" i="0" u="none" strike="noStrike" kern="1200" cap="none" spc="0" normalizeH="0" baseline="0" noProof="0" dirty="0" smtClean="0">
                <a:ln>
                  <a:noFill/>
                </a:ln>
                <a:solidFill>
                  <a:srgbClr val="FF0000"/>
                </a:solidFill>
                <a:effectLst/>
                <a:uLnTx/>
                <a:uFillTx/>
                <a:latin typeface="Gill Sans MT"/>
                <a:ea typeface="+mn-ea"/>
              </a:rPr>
              <a:t>50 سال قبل</a:t>
            </a:r>
            <a:r>
              <a:rPr kumimoji="0" lang="fa-IR" sz="1800" b="0" i="0" u="none" strike="noStrike" kern="1200" cap="none" spc="0" normalizeH="0" baseline="0" noProof="0" dirty="0" smtClean="0">
                <a:ln>
                  <a:noFill/>
                </a:ln>
                <a:solidFill>
                  <a:prstClr val="black"/>
                </a:solidFill>
                <a:effectLst/>
                <a:uLnTx/>
                <a:uFillTx/>
                <a:latin typeface="Gill Sans MT"/>
                <a:ea typeface="+mn-ea"/>
              </a:rPr>
              <a:t>            </a:t>
            </a:r>
            <a:endParaRPr kumimoji="0" lang="en-US" sz="1800" b="0" i="0" u="none" strike="noStrike" kern="1200" cap="none" spc="0" normalizeH="0" baseline="0" noProof="0" dirty="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8552160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78220" y="1228299"/>
            <a:ext cx="5613779" cy="3903259"/>
          </a:xfrm>
        </p:spPr>
        <p:txBody>
          <a:bodyPr>
            <a:noAutofit/>
          </a:bodyPr>
          <a:lstStyle/>
          <a:p>
            <a:pPr algn="r" rtl="1"/>
            <a:r>
              <a:rPr lang="fa-IR" sz="4000" dirty="0">
                <a:cs typeface="B Titr" pitchFamily="2" charset="-78"/>
              </a:rPr>
              <a:t>نیویورک تایمز رشد جمعیت را به خطراندازنده  صلح جهانی معرفی  می کند.</a:t>
            </a:r>
            <a:endParaRPr lang="en-US" sz="4000" dirty="0">
              <a:cs typeface="B Titr" pitchFamily="2" charset="-78"/>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0" y="152400"/>
            <a:ext cx="6400800" cy="65986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84124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76200"/>
            <a:ext cx="10972800" cy="792162"/>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برخی به دنیا می آیند که باری به دوش دیگران باشند.</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sp>
        <p:nvSpPr>
          <p:cNvPr id="3" name="Content Placeholder 2"/>
          <p:cNvSpPr>
            <a:spLocks noGrp="1"/>
          </p:cNvSpPr>
          <p:nvPr>
            <p:ph idx="1"/>
          </p:nvPr>
        </p:nvSpPr>
        <p:spPr>
          <a:xfrm>
            <a:off x="5813946" y="1310185"/>
            <a:ext cx="6378054" cy="4815979"/>
          </a:xfrm>
        </p:spPr>
        <p:txBody>
          <a:bodyPr>
            <a:noAutofit/>
          </a:bodyPr>
          <a:lstStyle/>
          <a:p>
            <a:pPr marL="137160" indent="0" algn="just" rtl="1">
              <a:buNone/>
            </a:pPr>
            <a:r>
              <a:rPr lang="fa-IR" sz="2400" dirty="0">
                <a:cs typeface="B Nazanin" pitchFamily="2" charset="-78"/>
              </a:rPr>
              <a:t>طبق </a:t>
            </a:r>
            <a:r>
              <a:rPr lang="fa-IR" sz="2400" dirty="0" smtClean="0">
                <a:cs typeface="B Nazanin" pitchFamily="2" charset="-78"/>
              </a:rPr>
              <a:t>تجزیه </a:t>
            </a:r>
            <a:r>
              <a:rPr lang="fa-IR" sz="2400" dirty="0">
                <a:cs typeface="B Nazanin" pitchFamily="2" charset="-78"/>
              </a:rPr>
              <a:t>و تحلیل </a:t>
            </a:r>
            <a:r>
              <a:rPr lang="fa-IR" sz="2400" dirty="0" smtClean="0">
                <a:cs typeface="B Nazanin" pitchFamily="2" charset="-78"/>
              </a:rPr>
              <a:t>های پائول ارلیش ،جانسون 36 رییس جمهور آمریکابه </a:t>
            </a:r>
            <a:r>
              <a:rPr lang="fa-IR" sz="2400" dirty="0">
                <a:cs typeface="B Nazanin" pitchFamily="2" charset="-78"/>
              </a:rPr>
              <a:t>این نتیجه رسید که</a:t>
            </a:r>
            <a:r>
              <a:rPr lang="en-US" sz="2400" dirty="0">
                <a:cs typeface="B Nazanin" pitchFamily="2" charset="-78"/>
              </a:rPr>
              <a:t> </a:t>
            </a:r>
            <a:r>
              <a:rPr lang="fa-IR" sz="2400" dirty="0">
                <a:cs typeface="B Nazanin" pitchFamily="2" charset="-78"/>
              </a:rPr>
              <a:t> </a:t>
            </a:r>
            <a:r>
              <a:rPr lang="fa-IR" sz="2400" b="1" dirty="0">
                <a:solidFill>
                  <a:srgbClr val="FF0000"/>
                </a:solidFill>
                <a:cs typeface="B Nazanin" pitchFamily="2" charset="-78"/>
              </a:rPr>
              <a:t>«5 دلار سرمایه گذاری در کنترل جمعیت پر سود تر از 100 دلار سرمایه گذاری در رشد اقتصادی </a:t>
            </a:r>
            <a:r>
              <a:rPr lang="fa-IR" sz="2400" dirty="0">
                <a:cs typeface="B Nazanin" pitchFamily="2" charset="-78"/>
              </a:rPr>
              <a:t>است». </a:t>
            </a:r>
            <a:r>
              <a:rPr lang="en-US" sz="2400" dirty="0">
                <a:cs typeface="B Nazanin" pitchFamily="2" charset="-78"/>
              </a:rPr>
              <a:t> </a:t>
            </a:r>
          </a:p>
          <a:p>
            <a:pPr marL="137160" indent="0" algn="just" rtl="1">
              <a:buNone/>
            </a:pPr>
            <a:r>
              <a:rPr lang="fa-IR" sz="2400" dirty="0">
                <a:cs typeface="B Nazanin" pitchFamily="2" charset="-78"/>
              </a:rPr>
              <a:t>متعاقب حمایت دولت جانسون از برنامه های کاهش جمعیت جهانی، کنگره آمریکا نتوانست خود را از افتخار مشارکت در این جنایت محروم کند و در سال </a:t>
            </a:r>
            <a:r>
              <a:rPr lang="fa-IR" sz="2400" dirty="0">
                <a:solidFill>
                  <a:srgbClr val="FF0000"/>
                </a:solidFill>
                <a:cs typeface="B Nazanin" pitchFamily="2" charset="-78"/>
              </a:rPr>
              <a:t>1966 قانونی </a:t>
            </a:r>
            <a:r>
              <a:rPr lang="fa-IR" sz="2400" dirty="0">
                <a:cs typeface="B Nazanin" pitchFamily="2" charset="-78"/>
              </a:rPr>
              <a:t>را به تصویب رساند که طبق آن بودجه ویژه ای در اختیار آژانس توسعه بین المللی آمریکا قرار گرفت تا در برنامه های کنترل جمعیت در خارج از کشور هزینه کند. </a:t>
            </a:r>
            <a:endParaRPr lang="en-US" sz="2400" dirty="0">
              <a:cs typeface="B Nazanin" pitchFamily="2" charset="-78"/>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660" y="1371600"/>
            <a:ext cx="5443941"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53405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9098" y="963305"/>
            <a:ext cx="3521124" cy="2152650"/>
          </a:xfrm>
        </p:spPr>
        <p:txBody>
          <a:bodyPr>
            <a:noAutofit/>
          </a:bodyPr>
          <a:lstStyle/>
          <a:p>
            <a:pPr algn="ctr"/>
            <a:r>
              <a:rPr lang="fa-IR" sz="2400" b="1" dirty="0">
                <a:effectLst/>
                <a:cs typeface="B Titr" pitchFamily="2" charset="-78"/>
              </a:rPr>
              <a:t>دکتر رونهولت، رییس اداره جمعیت آژانس توسعه بین المللی آمریکا از 1966 تا 1979</a:t>
            </a:r>
            <a:endParaRPr lang="en-US" sz="2400" dirty="0">
              <a:effectLst/>
              <a:cs typeface="B Titr" pitchFamily="2" charset="-78"/>
            </a:endParaRPr>
          </a:p>
        </p:txBody>
      </p:sp>
      <p:sp>
        <p:nvSpPr>
          <p:cNvPr id="3" name="Content Placeholder 2"/>
          <p:cNvSpPr>
            <a:spLocks noGrp="1"/>
          </p:cNvSpPr>
          <p:nvPr>
            <p:ph type="subTitle" idx="1"/>
          </p:nvPr>
        </p:nvSpPr>
        <p:spPr>
          <a:xfrm>
            <a:off x="1405718" y="4343400"/>
            <a:ext cx="10075081" cy="1981200"/>
          </a:xfrm>
        </p:spPr>
        <p:txBody>
          <a:bodyPr>
            <a:normAutofit/>
          </a:bodyPr>
          <a:lstStyle/>
          <a:p>
            <a:pPr algn="just" rtl="1"/>
            <a:r>
              <a:rPr lang="fa-IR" dirty="0">
                <a:solidFill>
                  <a:schemeClr val="tx1"/>
                </a:solidFill>
                <a:cs typeface="B Nazanin" pitchFamily="2" charset="-78"/>
              </a:rPr>
              <a:t>رونهولت فردی جامعه گریز بود که دکترای همه گیر شناسی داشت و ظاهرا بارداری زنان را هم مانند آبله یا تب زرد نوعی بیماری تصور می کرد که باید ریشه آن را از بین برد. بر همین اساس </a:t>
            </a:r>
            <a:r>
              <a:rPr lang="fa-IR" dirty="0">
                <a:solidFill>
                  <a:srgbClr val="FF0000"/>
                </a:solidFill>
                <a:cs typeface="B Nazanin" pitchFamily="2" charset="-78"/>
              </a:rPr>
              <a:t>عقیم سازی زنان </a:t>
            </a:r>
            <a:r>
              <a:rPr lang="fa-IR" dirty="0">
                <a:solidFill>
                  <a:schemeClr val="tx1"/>
                </a:solidFill>
                <a:cs typeface="B Nazanin" pitchFamily="2" charset="-78"/>
              </a:rPr>
              <a:t>بیشترین توجه او را جلب کرده بود. </a:t>
            </a:r>
            <a:r>
              <a:rPr lang="fa-IR" dirty="0" smtClean="0">
                <a:solidFill>
                  <a:srgbClr val="FF0000"/>
                </a:solidFill>
                <a:cs typeface="B Nazanin" pitchFamily="2" charset="-78"/>
              </a:rPr>
              <a:t>(قبل از پیروزی انقلاب اسلامی)</a:t>
            </a:r>
            <a:endParaRPr lang="en-US" dirty="0">
              <a:solidFill>
                <a:srgbClr val="FF0000"/>
              </a:solidFill>
              <a:cs typeface="B Nazanin" pitchFamily="2" charset="-78"/>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7163" y="354841"/>
            <a:ext cx="5187666" cy="3755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50138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663" y="5076967"/>
            <a:ext cx="3734938" cy="996287"/>
          </a:xfrm>
        </p:spPr>
        <p:txBody>
          <a:bodyPr>
            <a:noAutofit/>
          </a:bodyPr>
          <a:lstStyle/>
          <a:p>
            <a:pPr algn="ctr" rtl="1"/>
            <a:r>
              <a:rPr lang="fa-IR" sz="2000" dirty="0">
                <a:effectLst/>
                <a:cs typeface="B Titr" pitchFamily="2" charset="-78"/>
              </a:rPr>
              <a:t>پنجمین رئیس </a:t>
            </a:r>
            <a:r>
              <a:rPr lang="fa-IR" sz="2000" dirty="0">
                <a:effectLst/>
                <a:cs typeface="B Titr" pitchFamily="2" charset="-78"/>
                <a:hlinkClick r:id="rId2" tooltip="بانک جهانی"/>
              </a:rPr>
              <a:t>بانک جهانی</a:t>
            </a:r>
            <a:r>
              <a:rPr lang="fa-IR" sz="2000" dirty="0">
                <a:effectLst/>
                <a:cs typeface="B Titr" pitchFamily="2" charset="-78"/>
              </a:rPr>
              <a:t> از سال ۱۹۶۸ تا ۱۹۸۱</a:t>
            </a:r>
            <a:endParaRPr lang="en-US" sz="2000" dirty="0">
              <a:effectLst/>
              <a:cs typeface="B Titr" pitchFamily="2" charset="-78"/>
            </a:endParaRPr>
          </a:p>
        </p:txBody>
      </p:sp>
      <p:sp>
        <p:nvSpPr>
          <p:cNvPr id="3" name="Content Placeholder 2"/>
          <p:cNvSpPr>
            <a:spLocks noGrp="1"/>
          </p:cNvSpPr>
          <p:nvPr>
            <p:ph idx="1"/>
          </p:nvPr>
        </p:nvSpPr>
        <p:spPr>
          <a:xfrm>
            <a:off x="5892800" y="750626"/>
            <a:ext cx="5689600" cy="5726373"/>
          </a:xfrm>
        </p:spPr>
        <p:txBody>
          <a:bodyPr>
            <a:normAutofit fontScale="77500" lnSpcReduction="20000"/>
          </a:bodyPr>
          <a:lstStyle/>
          <a:p>
            <a:pPr marL="0" indent="0" algn="just" rtl="1">
              <a:lnSpc>
                <a:spcPct val="170000"/>
              </a:lnSpc>
              <a:buNone/>
            </a:pPr>
            <a:r>
              <a:rPr lang="fa-IR" dirty="0">
                <a:cs typeface="B Titr" pitchFamily="2" charset="-78"/>
              </a:rPr>
              <a:t>در 1968 با ورود </a:t>
            </a:r>
            <a:r>
              <a:rPr lang="fa-IR" dirty="0">
                <a:solidFill>
                  <a:srgbClr val="C00000"/>
                </a:solidFill>
                <a:cs typeface="B Titr" pitchFamily="2" charset="-78"/>
              </a:rPr>
              <a:t>رابرت مک نامارا </a:t>
            </a:r>
            <a:r>
              <a:rPr lang="fa-IR" dirty="0">
                <a:cs typeface="B Titr" pitchFamily="2" charset="-78"/>
              </a:rPr>
              <a:t>به بانک جهانی، </a:t>
            </a:r>
            <a:r>
              <a:rPr lang="fa-IR" dirty="0">
                <a:solidFill>
                  <a:srgbClr val="0070C0"/>
                </a:solidFill>
                <a:cs typeface="B Titr" pitchFamily="2" charset="-78"/>
              </a:rPr>
              <a:t>برنامه کنترل جمعیت ابعاد تازه ای یافت و از مرز عقیم سازی و جلوگیری از بارداری گذشت و به یک جنگ تمام عیار ضد انسانی و بیوتروریستی تبدیل شد. مک نامارا از باورمندان سرسخت کاهش جمعیت بود که همکاری های نزدیکی با رونهولت داشت</a:t>
            </a:r>
            <a:r>
              <a:rPr lang="fa-IR" dirty="0">
                <a:cs typeface="B Titr" pitchFamily="2" charset="-78"/>
              </a:rPr>
              <a:t>. او که قبل از به دست گرفتن ریاست بانک جهانی </a:t>
            </a:r>
            <a:r>
              <a:rPr lang="fa-IR" dirty="0">
                <a:solidFill>
                  <a:srgbClr val="FF0000"/>
                </a:solidFill>
                <a:cs typeface="B Titr" pitchFamily="2" charset="-78"/>
              </a:rPr>
              <a:t>وزیر دفاع آمریک</a:t>
            </a:r>
            <a:r>
              <a:rPr lang="fa-IR" dirty="0">
                <a:cs typeface="B Titr" pitchFamily="2" charset="-78"/>
              </a:rPr>
              <a:t>ا بود و میلیون ها نفر را در ویتنام کشته بود این بار سیاست های آمریکایی پاک سازی نژادی را در قالب برنامه های سازمان ملل و بانک جهانی به خورد دولت های جهان سوم می داد.</a:t>
            </a:r>
            <a:endParaRPr lang="en-US" dirty="0">
              <a:cs typeface="B Titr" pitchFamily="2" charset="-78"/>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8215" y="813180"/>
            <a:ext cx="4366060" cy="4089109"/>
          </a:xfrm>
          <a:prstGeom prst="rect">
            <a:avLst/>
          </a:prstGeom>
          <a:ln>
            <a:noFill/>
          </a:ln>
          <a:effectLst>
            <a:softEdge rad="11250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1974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prstClr val="black"/>
                </a:solidFill>
              </a:rPr>
              <a:t>ما و همسایگانمان </a:t>
            </a:r>
            <a:r>
              <a:rPr lang="fa-IR" dirty="0" smtClean="0">
                <a:solidFill>
                  <a:prstClr val="black"/>
                </a:solidFill>
              </a:rPr>
              <a:t>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58477" y="1407190"/>
            <a:ext cx="5378058" cy="5524729"/>
          </a:xfrm>
        </p:spPr>
      </p:pic>
    </p:spTree>
    <p:extLst>
      <p:ext uri="{BB962C8B-B14F-4D97-AF65-F5344CB8AC3E}">
        <p14:creationId xmlns:p14="http://schemas.microsoft.com/office/powerpoint/2010/main" val="38728993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566400" cy="1143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برای نجات کره زمین خود را بکشید!</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sp>
        <p:nvSpPr>
          <p:cNvPr id="3" name="Content Placeholder 2"/>
          <p:cNvSpPr>
            <a:spLocks noGrp="1"/>
          </p:cNvSpPr>
          <p:nvPr>
            <p:ph idx="1"/>
          </p:nvPr>
        </p:nvSpPr>
        <p:spPr>
          <a:xfrm>
            <a:off x="4368800" y="1371600"/>
            <a:ext cx="7213600" cy="5486400"/>
          </a:xfrm>
        </p:spPr>
        <p:txBody>
          <a:bodyPr>
            <a:normAutofit fontScale="70000" lnSpcReduction="20000"/>
          </a:bodyPr>
          <a:lstStyle/>
          <a:p>
            <a:pPr marL="0" indent="0" algn="just" rtl="1">
              <a:lnSpc>
                <a:spcPct val="170000"/>
              </a:lnSpc>
              <a:buNone/>
            </a:pPr>
            <a:r>
              <a:rPr lang="fa-IR" dirty="0">
                <a:cs typeface="B Titr" pitchFamily="2" charset="-78"/>
              </a:rPr>
              <a:t>مک نامارا با دیکتاتوری تمام دادن کمک های مالی و وام های بانک جهانی به </a:t>
            </a:r>
            <a:r>
              <a:rPr lang="fa-IR" dirty="0">
                <a:solidFill>
                  <a:srgbClr val="FF0000"/>
                </a:solidFill>
                <a:cs typeface="B Titr" pitchFamily="2" charset="-78"/>
              </a:rPr>
              <a:t>دولت های جهان سوم را منوط به پیگیری سیاست </a:t>
            </a:r>
            <a:r>
              <a:rPr lang="fa-IR" dirty="0" smtClean="0">
                <a:solidFill>
                  <a:srgbClr val="FF0000"/>
                </a:solidFill>
                <a:cs typeface="B Titr" pitchFamily="2" charset="-78"/>
              </a:rPr>
              <a:t>آمریکایی سازمان ملل در </a:t>
            </a:r>
            <a:r>
              <a:rPr lang="fa-IR" dirty="0">
                <a:solidFill>
                  <a:srgbClr val="FF0000"/>
                </a:solidFill>
                <a:cs typeface="B Titr" pitchFamily="2" charset="-78"/>
              </a:rPr>
              <a:t>کنترل و کاهش </a:t>
            </a:r>
            <a:r>
              <a:rPr lang="fa-IR" dirty="0">
                <a:cs typeface="B Titr" pitchFamily="2" charset="-78"/>
              </a:rPr>
              <a:t>جمعیت در این کشورها کرد. دولت های جهان سوم ضعیف تر از آن بودند که بتوانند از وام های بانک جهانی صرف نظر کنند. بدین ترتیب به هر آنچه که از سوی سیاست مداران آمریکایی دیکته می شد گردن می نهادند. </a:t>
            </a:r>
            <a:br>
              <a:rPr lang="fa-IR" dirty="0">
                <a:cs typeface="B Titr" pitchFamily="2" charset="-78"/>
              </a:rPr>
            </a:br>
            <a:r>
              <a:rPr lang="fa-IR" dirty="0">
                <a:cs typeface="B Titr" pitchFamily="2" charset="-78"/>
              </a:rPr>
              <a:t>پس از ورود مک نامارا به بانک جهانی بود که پروژه های تولید و انتشار عوامل بیماری زایی همچون ویروس ایدز توسط آمریکا شروع شد و در کنار برنامه های جلوگیری از باروری، کشتار آرام و بی سرو صدای مردم جهان سوم از طریق واکسن های آلوده و ویروس های ناشناخته ساخته شده در آزمایشگاه ها در دستور کار برنامه کنترل جمعیت قرار گرفت</a:t>
            </a:r>
            <a:r>
              <a:rPr lang="fa-IR" dirty="0" smtClean="0">
                <a:cs typeface="B Titr" pitchFamily="2" charset="-78"/>
              </a:rPr>
              <a:t>. </a:t>
            </a:r>
            <a:r>
              <a:rPr lang="fa-IR" dirty="0" smtClean="0">
                <a:solidFill>
                  <a:srgbClr val="FF0000"/>
                </a:solidFill>
                <a:cs typeface="B Titr" pitchFamily="2" charset="-78"/>
              </a:rPr>
              <a:t>ما هم از گیرندگان این وام به میزان 150 ملیون دلار از بازندگان این توطئه آمریکایی بودیم.</a:t>
            </a:r>
            <a:endParaRPr lang="en-US" dirty="0">
              <a:solidFill>
                <a:srgbClr val="FF0000"/>
              </a:solidFill>
              <a:cs typeface="B Titr" pitchFamily="2" charset="-78"/>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001" y="1676400"/>
            <a:ext cx="3556001" cy="3200400"/>
          </a:xfrm>
          <a:prstGeom prst="rect">
            <a:avLst/>
          </a:prstGeom>
          <a:ln>
            <a:noFill/>
          </a:ln>
          <a:effectLst>
            <a:softEdge rad="11250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23726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justLow" rtl="1">
              <a:lnSpc>
                <a:spcPct val="150000"/>
              </a:lnSpc>
              <a:buNone/>
            </a:pPr>
            <a:r>
              <a:rPr lang="fa-IR" dirty="0">
                <a:latin typeface="Calibri" panose="020F0502020204030204" pitchFamily="34" charset="0"/>
                <a:ea typeface="Calibri" panose="020F0502020204030204" pitchFamily="34" charset="0"/>
                <a:cs typeface="B Nazanin" panose="00000400000000000000" pitchFamily="2" charset="-78"/>
              </a:rPr>
              <a:t>بانک جهانی پس از انقلاب، از سال 1369 تا 1384 با ایران رابطه مالی داشته و طی این 15 ‌سال، قریب به دو میلیارد و دویست میلیون دلار به کشور تسهیلات داده است. یعنی به صورت متوسط، کمتر از 150 میلیون دلار در سال. این در حالی است که </a:t>
            </a:r>
            <a:r>
              <a:rPr lang="fa-IR" dirty="0">
                <a:solidFill>
                  <a:srgbClr val="C00000"/>
                </a:solidFill>
                <a:latin typeface="Calibri" panose="020F0502020204030204" pitchFamily="34" charset="0"/>
                <a:ea typeface="Calibri" panose="020F0502020204030204" pitchFamily="34" charset="0"/>
                <a:cs typeface="B Nazanin" panose="00000400000000000000" pitchFamily="2" charset="-78"/>
              </a:rPr>
              <a:t>بودجه ی اختصاص یافته برای کنترل جمعیت (به عنوان یکی از سیاست های کلانی که باید تغییر می کرده) تنها در سال 1371، 150 میلیون دلار بوده است. </a:t>
            </a:r>
            <a:endParaRPr lang="en-US" dirty="0">
              <a:solidFill>
                <a:srgbClr val="C00000"/>
              </a:solidFill>
            </a:endParaRPr>
          </a:p>
        </p:txBody>
      </p:sp>
    </p:spTree>
    <p:extLst>
      <p:ext uri="{BB962C8B-B14F-4D97-AF65-F5344CB8AC3E}">
        <p14:creationId xmlns:p14="http://schemas.microsoft.com/office/powerpoint/2010/main" val="29475025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0" y="1524000"/>
            <a:ext cx="4876800" cy="1447800"/>
          </a:xfrm>
        </p:spPr>
        <p:txBody>
          <a:bodyPr>
            <a:noAutofit/>
          </a:bodyPr>
          <a:lstStyle/>
          <a:p>
            <a:pPr algn="ctr"/>
            <a:r>
              <a:rPr lang="fa-IR" sz="2000" dirty="0">
                <a:cs typeface="B Titr" pitchFamily="2" charset="-78"/>
              </a:rPr>
              <a:t>پروژه کسینجر در مورد تاثیر جمعیت جهان بر معادلات آمریکا</a:t>
            </a:r>
          </a:p>
        </p:txBody>
      </p:sp>
      <p:sp>
        <p:nvSpPr>
          <p:cNvPr id="3" name="Content Placeholder 2"/>
          <p:cNvSpPr>
            <a:spLocks noGrp="1"/>
          </p:cNvSpPr>
          <p:nvPr>
            <p:ph idx="1"/>
          </p:nvPr>
        </p:nvSpPr>
        <p:spPr>
          <a:xfrm>
            <a:off x="1828800" y="3179928"/>
            <a:ext cx="9855200" cy="3129432"/>
          </a:xfrm>
        </p:spPr>
        <p:txBody>
          <a:bodyPr>
            <a:normAutofit lnSpcReduction="10000"/>
          </a:bodyPr>
          <a:lstStyle/>
          <a:p>
            <a:pPr marL="137160" indent="0" algn="just" rtl="1">
              <a:buNone/>
            </a:pPr>
            <a:r>
              <a:rPr lang="fa-IR" dirty="0">
                <a:cs typeface="B Zar" pitchFamily="2" charset="-78"/>
              </a:rPr>
              <a:t>در دهه هفتاد و در </a:t>
            </a:r>
            <a:r>
              <a:rPr lang="fa-IR" dirty="0">
                <a:solidFill>
                  <a:srgbClr val="0070C0"/>
                </a:solidFill>
                <a:cs typeface="B Zar" pitchFamily="2" charset="-78"/>
              </a:rPr>
              <a:t>زمان هنری کسینجر (وزیر خارجه ریچارد نیکسون) پروژ ه ای دربارة تأثیر روند رشد جمعیت جهانی بر امنیت ملی آمریکا طراحی و انجام شد.</a:t>
            </a:r>
          </a:p>
          <a:p>
            <a:pPr marL="137160" indent="0" algn="just" rtl="1">
              <a:buNone/>
            </a:pPr>
            <a:endParaRPr lang="fa-IR" b="1" dirty="0">
              <a:solidFill>
                <a:srgbClr val="C00000"/>
              </a:solidFill>
              <a:cs typeface="B Zar" pitchFamily="2" charset="-78"/>
            </a:endParaRPr>
          </a:p>
          <a:p>
            <a:pPr marL="137160" indent="0" algn="just" rtl="1">
              <a:buNone/>
            </a:pPr>
            <a:r>
              <a:rPr lang="fa-IR" b="1" dirty="0">
                <a:solidFill>
                  <a:srgbClr val="C00000"/>
                </a:solidFill>
                <a:cs typeface="B Zar" pitchFamily="2" charset="-78"/>
              </a:rPr>
              <a:t>این پروژه، روند فزاینده رشد جمعیت جهانی را برخلاف امنیت ملی آمریکا دانسته و با تشریح استراتژی آمریکا در مورد جمعیت جهانی، سیاستها، راهکارها، چگونگی همکاری سازمان های بین المللی و روش ترغیب و اقناع رهبران کشورهای مورد نظر برای کاهش روند رشد جمعیت را تبیین میکند</a:t>
            </a:r>
            <a:r>
              <a:rPr lang="fa-IR" dirty="0">
                <a:cs typeface="B Zar" pitchFamily="2" charset="-78"/>
              </a:rPr>
              <a:t>. </a:t>
            </a:r>
            <a:r>
              <a:rPr lang="en-US" sz="1200" dirty="0">
                <a:cs typeface="B Zar" pitchFamily="2" charset="-78"/>
              </a:rPr>
              <a:t>www.whitehouse.gov/nsc/history.html-7.</a:t>
            </a:r>
          </a:p>
          <a:p>
            <a:pPr algn="just"/>
            <a:endParaRPr lang="fa-IR" dirty="0">
              <a:cs typeface="B Zar"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1253" y="573207"/>
            <a:ext cx="4096603" cy="2224584"/>
          </a:xfrm>
          <a:prstGeom prst="rect">
            <a:avLst/>
          </a:prstGeom>
          <a:ln>
            <a:noFill/>
          </a:ln>
          <a:effectLst>
            <a:softEdge rad="112500"/>
          </a:effectLst>
        </p:spPr>
      </p:pic>
      <p:sp>
        <p:nvSpPr>
          <p:cNvPr id="5" name="Rounded Rectangular Callout 4"/>
          <p:cNvSpPr/>
          <p:nvPr/>
        </p:nvSpPr>
        <p:spPr>
          <a:xfrm>
            <a:off x="7416800" y="166048"/>
            <a:ext cx="4165600" cy="1450848"/>
          </a:xfrm>
          <a:prstGeom prst="wedgeRoundRectCallout">
            <a:avLst>
              <a:gd name="adj1" fmla="val -103161"/>
              <a:gd name="adj2" fmla="val -1016"/>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prstClr val="white"/>
                </a:solidFill>
                <a:effectLst/>
                <a:uLnTx/>
                <a:uFillTx/>
                <a:latin typeface="Gill Sans MT"/>
                <a:ea typeface="+mn-ea"/>
                <a:cs typeface="B Zar" pitchFamily="2" charset="-78"/>
              </a:rPr>
              <a:t>کسینجر: وزیر خارجه ریچارد نیکسون(سی وهفتمین رئیس جمهور آمریکا)</a:t>
            </a:r>
          </a:p>
        </p:txBody>
      </p:sp>
    </p:spTree>
    <p:extLst>
      <p:ext uri="{BB962C8B-B14F-4D97-AF65-F5344CB8AC3E}">
        <p14:creationId xmlns:p14="http://schemas.microsoft.com/office/powerpoint/2010/main" val="119750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37B824-93BE-16D9-7007-828F88FFAAEB}"/>
              </a:ext>
            </a:extLst>
          </p:cNvPr>
          <p:cNvPicPr>
            <a:picLocks noChangeAspect="1"/>
          </p:cNvPicPr>
          <p:nvPr/>
        </p:nvPicPr>
        <p:blipFill>
          <a:blip r:embed="rId2"/>
          <a:stretch>
            <a:fillRect/>
          </a:stretch>
        </p:blipFill>
        <p:spPr>
          <a:xfrm>
            <a:off x="0" y="0"/>
            <a:ext cx="4761794" cy="2240844"/>
          </a:xfrm>
          <a:prstGeom prst="rect">
            <a:avLst/>
          </a:prstGeom>
        </p:spPr>
      </p:pic>
      <p:pic>
        <p:nvPicPr>
          <p:cNvPr id="3" name="Picture 2">
            <a:extLst>
              <a:ext uri="{FF2B5EF4-FFF2-40B4-BE49-F238E27FC236}">
                <a16:creationId xmlns:a16="http://schemas.microsoft.com/office/drawing/2014/main" id="{40C6BBC3-0105-F884-5369-E333A6B95DEF}"/>
              </a:ext>
            </a:extLst>
          </p:cNvPr>
          <p:cNvPicPr>
            <a:picLocks noChangeAspect="1"/>
          </p:cNvPicPr>
          <p:nvPr/>
        </p:nvPicPr>
        <p:blipFill>
          <a:blip r:embed="rId3"/>
          <a:stretch>
            <a:fillRect/>
          </a:stretch>
        </p:blipFill>
        <p:spPr>
          <a:xfrm>
            <a:off x="4870450" y="-1"/>
            <a:ext cx="3099506" cy="2240843"/>
          </a:xfrm>
          <a:prstGeom prst="rect">
            <a:avLst/>
          </a:prstGeom>
        </p:spPr>
      </p:pic>
      <p:pic>
        <p:nvPicPr>
          <p:cNvPr id="7" name="Picture 6">
            <a:extLst>
              <a:ext uri="{FF2B5EF4-FFF2-40B4-BE49-F238E27FC236}">
                <a16:creationId xmlns:a16="http://schemas.microsoft.com/office/drawing/2014/main" id="{E1D392F2-35C0-1D98-0419-D2D96EB0D6C6}"/>
              </a:ext>
            </a:extLst>
          </p:cNvPr>
          <p:cNvPicPr>
            <a:picLocks noChangeAspect="1"/>
          </p:cNvPicPr>
          <p:nvPr/>
        </p:nvPicPr>
        <p:blipFill>
          <a:blip r:embed="rId4"/>
          <a:stretch>
            <a:fillRect/>
          </a:stretch>
        </p:blipFill>
        <p:spPr>
          <a:xfrm>
            <a:off x="4130622" y="2486551"/>
            <a:ext cx="4308742" cy="2585245"/>
          </a:xfrm>
          <a:prstGeom prst="rect">
            <a:avLst/>
          </a:prstGeom>
        </p:spPr>
      </p:pic>
      <p:pic>
        <p:nvPicPr>
          <p:cNvPr id="4098" name="Picture 2" descr="Is 'Center for Global Human Population Reduction' Inscribed on a Gates  Foundation Building? | Snopes.com">
            <a:extLst>
              <a:ext uri="{FF2B5EF4-FFF2-40B4-BE49-F238E27FC236}">
                <a16:creationId xmlns:a16="http://schemas.microsoft.com/office/drawing/2014/main" id="{F0E0D169-5901-67B5-1510-C94D234F74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9634" y="4979223"/>
            <a:ext cx="3724810" cy="107045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273882E8-A6E5-34CF-4F23-BE4019C42392}"/>
              </a:ext>
            </a:extLst>
          </p:cNvPr>
          <p:cNvPicPr>
            <a:picLocks noChangeAspect="1"/>
          </p:cNvPicPr>
          <p:nvPr/>
        </p:nvPicPr>
        <p:blipFill>
          <a:blip r:embed="rId6"/>
          <a:stretch>
            <a:fillRect/>
          </a:stretch>
        </p:blipFill>
        <p:spPr>
          <a:xfrm>
            <a:off x="8184444" y="112889"/>
            <a:ext cx="4007556" cy="5936790"/>
          </a:xfrm>
          <a:prstGeom prst="rect">
            <a:avLst/>
          </a:prstGeom>
        </p:spPr>
      </p:pic>
      <p:pic>
        <p:nvPicPr>
          <p:cNvPr id="4100" name="Picture 4">
            <a:extLst>
              <a:ext uri="{FF2B5EF4-FFF2-40B4-BE49-F238E27FC236}">
                <a16:creationId xmlns:a16="http://schemas.microsoft.com/office/drawing/2014/main" id="{022D9A00-09EA-E0D3-FABF-0E2EAF5084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305" y="2569182"/>
            <a:ext cx="4053823" cy="2991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6782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1" dirty="0">
                <a:solidFill>
                  <a:srgbClr val="C00000"/>
                </a:solidFill>
                <a:latin typeface="Calibri" panose="020F0502020204030204" pitchFamily="34" charset="0"/>
                <a:ea typeface="Calibri" panose="020F0502020204030204" pitchFamily="34" charset="0"/>
                <a:cs typeface="B Nazanin" panose="00000400000000000000" pitchFamily="2" charset="-78"/>
              </a:rPr>
              <a:t>چرا ایران که پس از رسیدن تورم به 49 درصد در سال 1374، اجرای برنامه تعدیل را متوقف کرد، کنترل جمعیت را متوقف نکرد؟ </a:t>
            </a:r>
            <a:endParaRPr lang="en-US" sz="3200" b="1"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pPr marL="0" marR="0" algn="just" rtl="1">
              <a:lnSpc>
                <a:spcPct val="150000"/>
              </a:lnSpc>
              <a:spcBef>
                <a:spcPts val="0"/>
              </a:spcBef>
              <a:spcAft>
                <a:spcPts val="1000"/>
              </a:spcAft>
            </a:pPr>
            <a:r>
              <a:rPr lang="fa-IR" dirty="0">
                <a:latin typeface="Calibri" panose="020F0502020204030204" pitchFamily="34" charset="0"/>
                <a:ea typeface="Calibri" panose="020F0502020204030204" pitchFamily="34" charset="0"/>
                <a:cs typeface="B Nazanin" panose="00000400000000000000" pitchFamily="2" charset="-78"/>
              </a:rPr>
              <a:t>در شهریور ماه سال 1373،</a:t>
            </a:r>
            <a:r>
              <a:rPr lang="fa-IR" sz="2000" dirty="0">
                <a:latin typeface="Calibri" panose="020F0502020204030204" pitchFamily="34" charset="0"/>
                <a:ea typeface="Calibri" panose="020F0502020204030204" pitchFamily="34" charset="0"/>
              </a:rPr>
              <a:t> </a:t>
            </a:r>
            <a:r>
              <a:rPr lang="fa-IR" dirty="0">
                <a:latin typeface="Calibri" panose="020F0502020204030204" pitchFamily="34" charset="0"/>
                <a:ea typeface="Calibri" panose="020F0502020204030204" pitchFamily="34" charset="0"/>
                <a:cs typeface="B Nazanin" panose="00000400000000000000" pitchFamily="2" charset="-78"/>
              </a:rPr>
              <a:t>هیئتی بلندپایه از ایران عازم قاهره شده و با حضور در </a:t>
            </a:r>
            <a:r>
              <a:rPr lang="fa-IR" dirty="0">
                <a:solidFill>
                  <a:srgbClr val="C00000"/>
                </a:solidFill>
                <a:latin typeface="Calibri" panose="020F0502020204030204" pitchFamily="34" charset="0"/>
                <a:ea typeface="Calibri" panose="020F0502020204030204" pitchFamily="34" charset="0"/>
                <a:cs typeface="B Nazanin" panose="00000400000000000000" pitchFamily="2" charset="-78"/>
              </a:rPr>
              <a:t>کنفرانس بین المللی جمعیت و توسعه </a:t>
            </a:r>
            <a:r>
              <a:rPr lang="fa-IR" dirty="0">
                <a:solidFill>
                  <a:srgbClr val="C00000"/>
                </a:solidFill>
                <a:latin typeface="Calibri" panose="020F0502020204030204" pitchFamily="34" charset="0"/>
                <a:ea typeface="Calibri" panose="020F0502020204030204" pitchFamily="34" charset="0"/>
                <a:cs typeface="Times New Roman" panose="02020603050405020304" pitchFamily="18" charset="0"/>
              </a:rPr>
              <a:t>(</a:t>
            </a:r>
            <a:r>
              <a:rPr lang="en-US" dirty="0">
                <a:solidFill>
                  <a:srgbClr val="C00000"/>
                </a:solidFill>
                <a:latin typeface="Times New Roman" panose="02020603050405020304" pitchFamily="18" charset="0"/>
                <a:ea typeface="Calibri" panose="020F0502020204030204" pitchFamily="34" charset="0"/>
                <a:cs typeface="Arial" panose="020B0604020202020204" pitchFamily="34" charset="0"/>
              </a:rPr>
              <a:t>ICPD</a:t>
            </a:r>
            <a:r>
              <a:rPr lang="fa-IR" dirty="0">
                <a:solidFill>
                  <a:srgbClr val="C00000"/>
                </a:solidFill>
                <a:latin typeface="Calibri" panose="020F0502020204030204" pitchFamily="34" charset="0"/>
                <a:ea typeface="Calibri" panose="020F0502020204030204" pitchFamily="34" charset="0"/>
                <a:cs typeface="Times New Roman" panose="02020603050405020304" pitchFamily="18" charset="0"/>
              </a:rPr>
              <a:t>)</a:t>
            </a:r>
            <a:r>
              <a:rPr lang="fa-IR" dirty="0">
                <a:solidFill>
                  <a:srgbClr val="C00000"/>
                </a:solidFill>
                <a:latin typeface="Calibri" panose="020F0502020204030204" pitchFamily="34" charset="0"/>
                <a:ea typeface="Calibri" panose="020F0502020204030204" pitchFamily="34" charset="0"/>
                <a:cs typeface="B Nazanin" panose="00000400000000000000" pitchFamily="2" charset="-78"/>
              </a:rPr>
              <a:t> </a:t>
            </a:r>
            <a:r>
              <a:rPr lang="fa-IR" dirty="0">
                <a:latin typeface="Calibri" panose="020F0502020204030204" pitchFamily="34" charset="0"/>
                <a:ea typeface="Calibri" panose="020F0502020204030204" pitchFamily="34" charset="0"/>
                <a:cs typeface="B Nazanin" panose="00000400000000000000" pitchFamily="2" charset="-78"/>
              </a:rPr>
              <a:t>از جانب دولت، متعهد شده بود که</a:t>
            </a:r>
            <a:r>
              <a:rPr lang="fa-IR" dirty="0">
                <a:solidFill>
                  <a:srgbClr val="C00000"/>
                </a:solidFill>
                <a:latin typeface="Calibri" panose="020F0502020204030204" pitchFamily="34" charset="0"/>
                <a:ea typeface="Calibri" panose="020F0502020204030204" pitchFamily="34" charset="0"/>
                <a:cs typeface="B Nazanin" panose="00000400000000000000" pitchFamily="2" charset="-78"/>
              </a:rPr>
              <a:t> نرخ رشد جمعیت ایران را به صفر </a:t>
            </a:r>
            <a:r>
              <a:rPr lang="fa-IR" dirty="0">
                <a:latin typeface="Calibri" panose="020F0502020204030204" pitchFamily="34" charset="0"/>
                <a:ea typeface="Calibri" panose="020F0502020204030204" pitchFamily="34" charset="0"/>
                <a:cs typeface="B Nazanin" panose="00000400000000000000" pitchFamily="2" charset="-78"/>
              </a:rPr>
              <a:t>برساند! یعنی همانگونه که دیدار نمایندگان صندوق بین المللی پول و بانک جهانی با کارشناسان اقتصادی دولت وقت، منجر شد برنامه تعدیل اقتصادی در سال 1369جایگزین برنامه نخست توسعه (مصوب سال 1368) شود، رفت و آمدهای رئیس صندوق جمعیت سازمان ملل به کشور (آبان ماه 1368 و شهریور ماه 1372) نیز سبب شد که هدف جمعیتی جدیدی (با محتوایی کاملا خائنانه) جایگزین هدف جمعیتی ترسیم شده در برنامه نخست توسعه شود.</a:t>
            </a:r>
            <a:endParaRPr lang="en-US" sz="20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885574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099" y="753035"/>
            <a:ext cx="11353800" cy="1363047"/>
          </a:xfrm>
        </p:spPr>
        <p:txBody>
          <a:bodyPr>
            <a:normAutofit fontScale="90000"/>
          </a:bodyPr>
          <a:lstStyle/>
          <a:p>
            <a:pPr marL="0" marR="0" algn="ctr" rtl="1">
              <a:lnSpc>
                <a:spcPct val="150000"/>
              </a:lnSpc>
              <a:spcBef>
                <a:spcPts val="0"/>
              </a:spcBef>
              <a:spcAft>
                <a:spcPts val="1000"/>
              </a:spcAft>
            </a:pPr>
            <a:r>
              <a:rPr lang="fa-IR" sz="2700" b="1" dirty="0">
                <a:solidFill>
                  <a:srgbClr val="C00000"/>
                </a:solidFill>
                <a:cs typeface="B Nazanin" panose="00000400000000000000" pitchFamily="2" charset="-78"/>
              </a:rPr>
              <a:t>یکی از اهداف کنفرانس جمعیت و توسعه (</a:t>
            </a:r>
            <a:r>
              <a:rPr lang="en-US" sz="2700" b="1" dirty="0">
                <a:solidFill>
                  <a:srgbClr val="C00000"/>
                </a:solidFill>
                <a:cs typeface="B Nazanin" panose="00000400000000000000" pitchFamily="2" charset="-78"/>
              </a:rPr>
              <a:t>ICPD</a:t>
            </a:r>
            <a:r>
              <a:rPr lang="fa-IR" sz="2700" b="1" dirty="0">
                <a:solidFill>
                  <a:srgbClr val="C00000"/>
                </a:solidFill>
                <a:cs typeface="B Nazanin" panose="00000400000000000000" pitchFamily="2" charset="-78"/>
              </a:rPr>
              <a:t>) برای ایران، کشاندن کشور به ورطه «رشد جمعیتی برابر صفر» بوده است. پس از رسانه ای شدن این هدف استعماری، بخش مزبور از سایت مرکز آمار کشور حذف شد.</a:t>
            </a:r>
            <a:r>
              <a:rPr lang="en-US" sz="5400" b="1" dirty="0">
                <a:solidFill>
                  <a:srgbClr val="C00000"/>
                </a:solidFill>
                <a:latin typeface="Calibri" panose="020F0502020204030204" pitchFamily="34" charset="0"/>
                <a:ea typeface="Calibri" panose="020F0502020204030204" pitchFamily="34" charset="0"/>
                <a:cs typeface="B Nazanin" panose="00000400000000000000" pitchFamily="2" charset="-78"/>
              </a:rPr>
              <a:t/>
            </a:r>
            <a:br>
              <a:rPr lang="en-US" sz="5400" b="1" dirty="0">
                <a:solidFill>
                  <a:srgbClr val="C00000"/>
                </a:solidFill>
                <a:latin typeface="Calibri" panose="020F0502020204030204" pitchFamily="34" charset="0"/>
                <a:ea typeface="Calibri" panose="020F0502020204030204" pitchFamily="34" charset="0"/>
                <a:cs typeface="B Nazanin" panose="00000400000000000000" pitchFamily="2" charset="-78"/>
              </a:rPr>
            </a:br>
            <a:endParaRPr lang="en-US" b="1" dirty="0">
              <a:solidFill>
                <a:srgbClr val="C00000"/>
              </a:solidFill>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3386291" y="2510504"/>
            <a:ext cx="5686957" cy="4351338"/>
          </a:xfrm>
          <a:prstGeom prst="rect">
            <a:avLst/>
          </a:prstGeom>
        </p:spPr>
      </p:pic>
    </p:spTree>
    <p:extLst>
      <p:ext uri="{BB962C8B-B14F-4D97-AF65-F5344CB8AC3E}">
        <p14:creationId xmlns:p14="http://schemas.microsoft.com/office/powerpoint/2010/main" val="7883800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2670549" y="187325"/>
            <a:ext cx="6670675" cy="6670675"/>
          </a:xfrm>
        </p:spPr>
      </p:pic>
    </p:spTree>
    <p:extLst>
      <p:ext uri="{BB962C8B-B14F-4D97-AF65-F5344CB8AC3E}">
        <p14:creationId xmlns:p14="http://schemas.microsoft.com/office/powerpoint/2010/main" val="39954316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3863" y="330958"/>
            <a:ext cx="9601200" cy="1485900"/>
          </a:xfrm>
        </p:spPr>
        <p:txBody>
          <a:bodyPr vert="horz" lIns="91440" tIns="45720" rIns="91440" bIns="45720" rtlCol="0" anchor="t">
            <a:normAutofit/>
          </a:bodyPr>
          <a:lstStyle/>
          <a:p>
            <a:pPr algn="ctr" rtl="1"/>
            <a:r>
              <a:rPr lang="fa-IR" sz="4000" dirty="0">
                <a:solidFill>
                  <a:srgbClr val="C00000"/>
                </a:solidFill>
                <a:cs typeface="B Titr" pitchFamily="2" charset="-78"/>
              </a:rPr>
              <a:t>نرخ باروري كلي كمتر از حد جايگزيني</a:t>
            </a:r>
            <a:endParaRPr lang="en-US" sz="4000" dirty="0">
              <a:solidFill>
                <a:srgbClr val="C00000"/>
              </a:solidFill>
              <a:cs typeface="B Titr" pitchFamily="2" charset="-78"/>
            </a:endParaRPr>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051" y="1371601"/>
            <a:ext cx="10629900" cy="536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0464800" y="4081790"/>
            <a:ext cx="508000" cy="261610"/>
          </a:xfrm>
          <a:prstGeom prst="rect">
            <a:avLst/>
          </a:prstGeom>
          <a:solidFill>
            <a:srgbClr val="92D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1.8</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p:cNvSpPr txBox="1"/>
          <p:nvPr/>
        </p:nvSpPr>
        <p:spPr>
          <a:xfrm>
            <a:off x="7776191" y="1676401"/>
            <a:ext cx="2336800" cy="646331"/>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تصویب قانون تنظیم خانواده و جمعیت</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p:txBody>
      </p:sp>
      <p:cxnSp>
        <p:nvCxnSpPr>
          <p:cNvPr id="11" name="Straight Arrow Connector 10"/>
          <p:cNvCxnSpPr/>
          <p:nvPr/>
        </p:nvCxnSpPr>
        <p:spPr>
          <a:xfrm flipH="1">
            <a:off x="7213600" y="2295436"/>
            <a:ext cx="1219200" cy="125866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7256E6-2FBC-457D-986F-9922748A69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Down Arrow 7"/>
          <p:cNvSpPr/>
          <p:nvPr/>
        </p:nvSpPr>
        <p:spPr>
          <a:xfrm>
            <a:off x="8112224" y="3200528"/>
            <a:ext cx="864096" cy="66052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82677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7"/>
          <p:cNvGraphicFramePr>
            <a:graphicFrameLocks noGrp="1"/>
          </p:cNvGraphicFramePr>
          <p:nvPr>
            <p:ph idx="1"/>
          </p:nvPr>
        </p:nvGraphicFramePr>
        <p:xfrm>
          <a:off x="609600" y="188640"/>
          <a:ext cx="10972800" cy="61926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138147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فصل دوم :  </a:t>
            </a:r>
            <a:r>
              <a:rPr lang="fa-IR" sz="2800" dirty="0" smtClean="0"/>
              <a:t>چهره نمای جمعیت در ایران زمین متاثر از چهار اصل پیش گفت</a:t>
            </a:r>
            <a:endParaRPr lang="en-US" dirty="0"/>
          </a:p>
        </p:txBody>
      </p:sp>
      <p:sp>
        <p:nvSpPr>
          <p:cNvPr id="3" name="Content Placeholder 2"/>
          <p:cNvSpPr>
            <a:spLocks noGrp="1"/>
          </p:cNvSpPr>
          <p:nvPr>
            <p:ph idx="1"/>
          </p:nvPr>
        </p:nvSpPr>
        <p:spPr/>
        <p:txBody>
          <a:bodyPr/>
          <a:lstStyle/>
          <a:p>
            <a:pPr marL="0" indent="0" algn="r">
              <a:buNone/>
            </a:pPr>
            <a:r>
              <a:rPr lang="fa-IR" dirty="0" smtClean="0"/>
              <a:t>1- سخنان و دیدگاه های جمعیتی مقام معظم رهبری (حفظه الله تعالی) </a:t>
            </a:r>
          </a:p>
          <a:p>
            <a:pPr marL="0" indent="0" algn="r">
              <a:buNone/>
            </a:pPr>
            <a:r>
              <a:rPr lang="fa-IR" dirty="0" smtClean="0"/>
              <a:t>2-مطالعات بین المللی و ملی آن و بازتاب این مطالعات در کشور و جهان.</a:t>
            </a:r>
          </a:p>
          <a:p>
            <a:pPr marL="0" indent="0" algn="r">
              <a:buNone/>
            </a:pPr>
            <a:r>
              <a:rPr lang="fa-IR" dirty="0" smtClean="0"/>
              <a:t>3- مطالعات ملی شاخص های جمعیتی ایران</a:t>
            </a:r>
          </a:p>
          <a:p>
            <a:pPr marL="0" indent="0" algn="r">
              <a:buNone/>
            </a:pPr>
            <a:endParaRPr lang="en-US" dirty="0"/>
          </a:p>
        </p:txBody>
      </p:sp>
    </p:spTree>
    <p:extLst>
      <p:ext uri="{BB962C8B-B14F-4D97-AF65-F5344CB8AC3E}">
        <p14:creationId xmlns:p14="http://schemas.microsoft.com/office/powerpoint/2010/main" val="744176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fa-IR" sz="4000" dirty="0">
                <a:solidFill>
                  <a:srgbClr val="0070C0"/>
                </a:solidFill>
                <a:cs typeface="B Titr" pitchFamily="2" charset="-78"/>
              </a:rPr>
              <a:t>ساختار مناسب گروه های سنی جمعیت</a:t>
            </a:r>
            <a:br>
              <a:rPr lang="fa-IR" sz="4000" dirty="0">
                <a:solidFill>
                  <a:srgbClr val="0070C0"/>
                </a:solidFill>
                <a:cs typeface="B Titr" pitchFamily="2" charset="-78"/>
              </a:rPr>
            </a:br>
            <a:r>
              <a:rPr lang="fa-IR" sz="4000" dirty="0">
                <a:solidFill>
                  <a:srgbClr val="0070C0"/>
                </a:solidFill>
                <a:cs typeface="B Titr" pitchFamily="2" charset="-78"/>
              </a:rPr>
              <a:t>گروه پایه+گروه مولد+سالمندان</a:t>
            </a:r>
            <a:br>
              <a:rPr lang="fa-IR" sz="4000" dirty="0">
                <a:solidFill>
                  <a:srgbClr val="0070C0"/>
                </a:solidFill>
                <a:cs typeface="B Titr" pitchFamily="2" charset="-78"/>
              </a:rPr>
            </a:br>
            <a:r>
              <a:rPr lang="fa-IR" sz="2000" dirty="0">
                <a:solidFill>
                  <a:srgbClr val="0070C0"/>
                </a:solidFill>
                <a:cs typeface="B Titr" pitchFamily="2" charset="-78"/>
              </a:rPr>
              <a:t>0-15 سال   +16-65 سال + بزرگتر از 65 سال</a:t>
            </a:r>
            <a:endParaRPr lang="en-US" sz="4000" dirty="0">
              <a:solidFill>
                <a:srgbClr val="0070C0"/>
              </a:solidFill>
              <a:cs typeface="B Titr" pitchFamily="2"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6609" y="2052638"/>
            <a:ext cx="6280558" cy="4195762"/>
          </a:xfrm>
        </p:spPr>
      </p:pic>
    </p:spTree>
    <p:extLst>
      <p:ext uri="{BB962C8B-B14F-4D97-AF65-F5344CB8AC3E}">
        <p14:creationId xmlns:p14="http://schemas.microsoft.com/office/powerpoint/2010/main" val="586656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2" descr="Image result for ‫حاشیه مذهبی لایه باز رهبری‬‎"/>
          <p:cNvPicPr>
            <a:picLocks noChangeAspect="1" noChangeArrowheads="1"/>
          </p:cNvPicPr>
          <p:nvPr/>
        </p:nvPicPr>
        <p:blipFill>
          <a:blip r:embed="rId2">
            <a:extLst>
              <a:ext uri="{28A0092B-C50C-407E-A947-70E740481C1C}">
                <a14:useLocalDpi xmlns:a14="http://schemas.microsoft.com/office/drawing/2010/main" val="0"/>
              </a:ext>
            </a:extLst>
          </a:blip>
          <a:srcRect b="33241"/>
          <a:stretch>
            <a:fillRect/>
          </a:stretch>
        </p:blipFill>
        <p:spPr bwMode="auto">
          <a:xfrm>
            <a:off x="2338388" y="152401"/>
            <a:ext cx="7696200"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2"/>
          <p:cNvSpPr txBox="1">
            <a:spLocks noChangeArrowheads="1"/>
          </p:cNvSpPr>
          <p:nvPr/>
        </p:nvSpPr>
        <p:spPr bwMode="auto">
          <a:xfrm>
            <a:off x="3258208" y="1037898"/>
            <a:ext cx="4811878" cy="930275"/>
          </a:xfrm>
          <a:prstGeom prst="rect">
            <a:avLst/>
          </a:prstGeom>
          <a:solidFill>
            <a:srgbClr val="FFFFFF"/>
          </a:solidFill>
          <a:ln w="6350">
            <a:solidFill>
              <a:srgbClr val="FFFFFF"/>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altLang="fa-IR"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Titr" panose="00000700000000000000" pitchFamily="2" charset="-78"/>
              </a:rPr>
              <a:t>از بیانات </a:t>
            </a:r>
            <a:r>
              <a:rPr kumimoji="0" lang="fa-IR" altLang="fa-IR"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Titr" panose="00000700000000000000" pitchFamily="2" charset="-78"/>
              </a:rPr>
              <a:t>رهبر معظم انقلاب اسلامی</a:t>
            </a:r>
            <a:r>
              <a:rPr kumimoji="0" lang="en-US" altLang="fa-IR"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Titr" panose="00000700000000000000" pitchFamily="2" charset="-78"/>
              </a:rPr>
              <a:t> </a:t>
            </a:r>
            <a:r>
              <a:rPr kumimoji="0" lang="fa-IR" altLang="fa-IR"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Titr" panose="00000700000000000000" pitchFamily="2" charset="-78"/>
              </a:rPr>
              <a:t>در مورد موضوع جمعیت</a:t>
            </a:r>
            <a:endParaRPr kumimoji="0" lang="en-US" altLang="fa-IR"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Titr" panose="00000700000000000000" pitchFamily="2" charset="-78"/>
            </a:endParaRPr>
          </a:p>
        </p:txBody>
      </p:sp>
      <p:sp>
        <p:nvSpPr>
          <p:cNvPr id="5124" name="Rectangle 7"/>
          <p:cNvSpPr>
            <a:spLocks noChangeArrowheads="1"/>
          </p:cNvSpPr>
          <p:nvPr/>
        </p:nvSpPr>
        <p:spPr bwMode="auto">
          <a:xfrm>
            <a:off x="767255" y="3352801"/>
            <a:ext cx="10625959" cy="31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1" eaLnBrk="1" fontAlgn="auto" latinLnBrk="0" hangingPunct="1">
              <a:lnSpc>
                <a:spcPct val="150000"/>
              </a:lnSpc>
              <a:spcBef>
                <a:spcPct val="0"/>
              </a:spcBef>
              <a:spcAft>
                <a:spcPts val="0"/>
              </a:spcAft>
              <a:buClrTx/>
              <a:buSzTx/>
              <a:buFontTx/>
              <a:buNone/>
              <a:tabLst/>
              <a:defRPr/>
            </a:pPr>
            <a:r>
              <a:rPr kumimoji="0" lang="fa-IR" altLang="fa-I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Titr" panose="00000700000000000000" pitchFamily="2" charset="-78"/>
              </a:rPr>
              <a:t>ما نمی خواهیم   این قضیّه (مسئله جمعیت) را با شعار و با «صلوات بفرستید  تمام بشود» و مانند اینها پیش ببریم؛ میخواهیم مسئله به شکل عمیق و علمی حل بشود،  گره های ذهنی‌ ای که وجود دارد باز بشود، حقیقت قضیّه روشن بشود و به اعتقاد من ما می توانیم این کار را بکنیم؛ یعنی متفکّرین ما و صاحبان دانشِ مرتبط با مسئله ی جمعیّت- در هر بخشی از بخش ها- می توانند در این زمینه منطق صحیح و قابل قبولی را ارائه کنند</a:t>
            </a:r>
            <a:r>
              <a:rPr kumimoji="0" lang="en-US" altLang="fa-I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Titr" panose="00000700000000000000" pitchFamily="2" charset="-78"/>
              </a:rPr>
              <a:t>      </a:t>
            </a:r>
            <a:r>
              <a:rPr kumimoji="0" lang="en-US" altLang="fa-IR"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Titr" panose="00000700000000000000" pitchFamily="2" charset="-78"/>
              </a:rPr>
              <a:t>.</a:t>
            </a:r>
            <a:r>
              <a:rPr kumimoji="0" lang="fa-IR" altLang="fa-IR"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Titr" panose="00000700000000000000" pitchFamily="2" charset="-78"/>
              </a:rPr>
              <a:t> </a:t>
            </a:r>
            <a:r>
              <a:rPr kumimoji="0" lang="fa-IR" altLang="fa-IR"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B Titr" panose="00000700000000000000" pitchFamily="2" charset="-78"/>
              </a:rPr>
              <a:t>1392/8/8</a:t>
            </a:r>
            <a:endParaRPr kumimoji="0" lang="en-US" altLang="fa-IR"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auto" latinLnBrk="0" hangingPunct="1">
              <a:lnSpc>
                <a:spcPct val="150000"/>
              </a:lnSpc>
              <a:spcBef>
                <a:spcPct val="0"/>
              </a:spcBef>
              <a:spcAft>
                <a:spcPts val="0"/>
              </a:spcAft>
              <a:buClrTx/>
              <a:buSzTx/>
              <a:buFontTx/>
              <a:buNone/>
              <a:tabLst/>
              <a:defRPr/>
            </a:pPr>
            <a:r>
              <a:rPr kumimoji="0" lang="fa-IR" altLang="fa-IR"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B Titr" panose="00000700000000000000" pitchFamily="2" charset="-78"/>
              </a:rPr>
              <a:t>                                                                          </a:t>
            </a:r>
            <a:endParaRPr kumimoji="0" lang="en-US" altLang="fa-IR"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1985294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b="1" dirty="0">
                <a:latin typeface="Times New Roman" panose="02020603050405020304" pitchFamily="18" charset="0"/>
                <a:cs typeface="Times New Roman" panose="02020603050405020304" pitchFamily="18" charset="0"/>
              </a:rPr>
              <a:t>Population and fertility by age and sex for 195 countries and territories, 1950–2017: a systematic analysis for the Global Burden of Disease Study 2017</a:t>
            </a:r>
            <a:endParaRPr lang="fa-IR" b="1" dirty="0">
              <a:latin typeface="Times New Roman" panose="02020603050405020304" pitchFamily="18" charset="0"/>
              <a:cs typeface="Times New Roman" panose="02020603050405020304" pitchFamily="18" charset="0"/>
            </a:endParaRPr>
          </a:p>
          <a:p>
            <a:pPr marL="0" indent="0" algn="ctr">
              <a:buNone/>
            </a:pPr>
            <a:r>
              <a:rPr lang="en-US" dirty="0">
                <a:solidFill>
                  <a:srgbClr val="FF0000"/>
                </a:solidFill>
                <a:latin typeface="Times New Roman" panose="02020603050405020304" pitchFamily="18" charset="0"/>
                <a:cs typeface="Times New Roman" panose="02020603050405020304" pitchFamily="18" charset="0"/>
              </a:rPr>
              <a:t>Lancet 2018; 392: 1995–2051</a:t>
            </a:r>
            <a:endParaRPr lang="fa-IR" dirty="0">
              <a:solidFill>
                <a:srgbClr val="FF0000"/>
              </a:solidFill>
              <a:latin typeface="Times New Roman" panose="02020603050405020304" pitchFamily="18" charset="0"/>
              <a:cs typeface="Times New Roman" panose="02020603050405020304" pitchFamily="18" charset="0"/>
            </a:endParaRPr>
          </a:p>
          <a:p>
            <a:pPr marL="0" indent="0" algn="ctr">
              <a:buNone/>
            </a:pPr>
            <a:r>
              <a:rPr lang="en-US" dirty="0">
                <a:latin typeface="Times New Roman" panose="02020603050405020304" pitchFamily="18" charset="0"/>
                <a:cs typeface="Times New Roman" panose="02020603050405020304" pitchFamily="18" charset="0"/>
              </a:rPr>
              <a:t>Prof Christopher J L Murray,...Prof ME Akbari,</a:t>
            </a:r>
            <a:r>
              <a:rPr lang="fa-I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r>
              <a:rPr lang="fa-IR"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lgn="ctr">
              <a:buNone/>
            </a:pPr>
            <a:endParaRPr lang="en-US" dirty="0"/>
          </a:p>
        </p:txBody>
      </p:sp>
    </p:spTree>
    <p:extLst>
      <p:ext uri="{BB962C8B-B14F-4D97-AF65-F5344CB8AC3E}">
        <p14:creationId xmlns:p14="http://schemas.microsoft.com/office/powerpoint/2010/main" val="31875512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6" name="Picture 5"/>
          <p:cNvPicPr>
            <a:picLocks noChangeAspect="1"/>
          </p:cNvPicPr>
          <p:nvPr/>
        </p:nvPicPr>
        <p:blipFill>
          <a:blip r:embed="rId2"/>
          <a:stretch>
            <a:fillRect/>
          </a:stretch>
        </p:blipFill>
        <p:spPr>
          <a:xfrm>
            <a:off x="251460" y="77615"/>
            <a:ext cx="11746099" cy="6228592"/>
          </a:xfrm>
          <a:prstGeom prst="rect">
            <a:avLst/>
          </a:prstGeom>
        </p:spPr>
      </p:pic>
      <p:sp>
        <p:nvSpPr>
          <p:cNvPr id="7" name="Rectangle 6"/>
          <p:cNvSpPr/>
          <p:nvPr/>
        </p:nvSpPr>
        <p:spPr>
          <a:xfrm>
            <a:off x="0" y="6553411"/>
            <a:ext cx="1219200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Global, regional, and national age-sex-specific fertility, mortality, and 2 population estimates, 1950–2019: a comprehensive demographic 3 analysis for the Global Burden of Disease Study 2019</a:t>
            </a:r>
          </a:p>
        </p:txBody>
      </p:sp>
    </p:spTree>
    <p:extLst>
      <p:ext uri="{BB962C8B-B14F-4D97-AF65-F5344CB8AC3E}">
        <p14:creationId xmlns:p14="http://schemas.microsoft.com/office/powerpoint/2010/main" val="574773842"/>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3200" dirty="0">
                <a:solidFill>
                  <a:srgbClr val="C00000"/>
                </a:solidFill>
                <a:cs typeface="B Titr" panose="00000700000000000000" pitchFamily="2" charset="-78"/>
              </a:rPr>
              <a:t>روند نرخ باروری کلی ازدهه 1380 به بعد در جمهوری اسلامی ایران</a:t>
            </a:r>
            <a:endParaRPr lang="en-US" sz="3200" dirty="0">
              <a:solidFill>
                <a:srgbClr val="C00000"/>
              </a:solidFill>
              <a:cs typeface="B Titr" panose="000007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906733" y="1766455"/>
            <a:ext cx="8930986" cy="4262112"/>
          </a:xfrm>
          <a:prstGeom prst="rect">
            <a:avLst/>
          </a:prstGeom>
          <a:noFill/>
        </p:spPr>
      </p:pic>
      <p:cxnSp>
        <p:nvCxnSpPr>
          <p:cNvPr id="6" name="Straight Connector 5"/>
          <p:cNvCxnSpPr/>
          <p:nvPr/>
        </p:nvCxnSpPr>
        <p:spPr>
          <a:xfrm flipH="1">
            <a:off x="1911927" y="1995055"/>
            <a:ext cx="10391" cy="3979718"/>
          </a:xfrm>
          <a:prstGeom prst="line">
            <a:avLst/>
          </a:prstGeom>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1678132" y="3559148"/>
            <a:ext cx="39831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Zar" panose="00000400000000000000" pitchFamily="2" charset="-78"/>
              </a:rPr>
              <a:t>2</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B Zar" panose="00000400000000000000" pitchFamily="2" charset="-78"/>
            </a:endParaRPr>
          </a:p>
        </p:txBody>
      </p:sp>
      <p:sp>
        <p:nvSpPr>
          <p:cNvPr id="8" name="TextBox 7"/>
          <p:cNvSpPr txBox="1"/>
          <p:nvPr/>
        </p:nvSpPr>
        <p:spPr>
          <a:xfrm>
            <a:off x="1145876" y="2344124"/>
            <a:ext cx="492443" cy="2862322"/>
          </a:xfrm>
          <a:prstGeom prst="rect">
            <a:avLst/>
          </a:prstGeom>
          <a:noFill/>
        </p:spPr>
        <p:txBody>
          <a:bodyPr vert="vert270"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نرخ باروری سنی اختصاصی</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p:txBody>
      </p:sp>
      <p:sp>
        <p:nvSpPr>
          <p:cNvPr id="10" name="TextBox 9"/>
          <p:cNvSpPr txBox="1"/>
          <p:nvPr/>
        </p:nvSpPr>
        <p:spPr>
          <a:xfrm flipH="1">
            <a:off x="6676158" y="5309032"/>
            <a:ext cx="73082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a-IR" sz="12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1389</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p:txBody>
      </p:sp>
      <p:cxnSp>
        <p:nvCxnSpPr>
          <p:cNvPr id="15" name="Straight Connector 14"/>
          <p:cNvCxnSpPr/>
          <p:nvPr/>
        </p:nvCxnSpPr>
        <p:spPr>
          <a:xfrm>
            <a:off x="1922318" y="4171331"/>
            <a:ext cx="6687818" cy="29713"/>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887680" y="3928875"/>
            <a:ext cx="7291656" cy="7383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flipH="1">
            <a:off x="5385088" y="5320308"/>
            <a:ext cx="73082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a-IR" sz="12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1384</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p:txBody>
      </p:sp>
      <p:sp>
        <p:nvSpPr>
          <p:cNvPr id="22" name="TextBox 21"/>
          <p:cNvSpPr txBox="1"/>
          <p:nvPr/>
        </p:nvSpPr>
        <p:spPr>
          <a:xfrm flipH="1">
            <a:off x="8001024" y="5298357"/>
            <a:ext cx="53979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a-IR" sz="12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1394</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p:txBody>
      </p:sp>
      <p:cxnSp>
        <p:nvCxnSpPr>
          <p:cNvPr id="24" name="Straight Connector 23"/>
          <p:cNvCxnSpPr/>
          <p:nvPr/>
        </p:nvCxnSpPr>
        <p:spPr>
          <a:xfrm flipH="1" flipV="1">
            <a:off x="8645237" y="4185467"/>
            <a:ext cx="10390" cy="1117662"/>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9150698" y="3980830"/>
            <a:ext cx="14319" cy="1329087"/>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656982" y="3706344"/>
            <a:ext cx="3464" cy="1603573"/>
          </a:xfrm>
          <a:prstGeom prst="line">
            <a:avLst/>
          </a:prstGeom>
          <a:ln w="6350">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8198426" y="3696083"/>
            <a:ext cx="10391" cy="1613834"/>
          </a:xfrm>
          <a:prstGeom prst="line">
            <a:avLst/>
          </a:prstGeom>
          <a:ln w="6350">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911927" y="3696083"/>
            <a:ext cx="8104909" cy="3435"/>
          </a:xfrm>
          <a:prstGeom prst="line">
            <a:avLst/>
          </a:prstGeom>
          <a:ln w="317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688523" y="2716772"/>
            <a:ext cx="40524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Zar" panose="00000400000000000000" pitchFamily="2" charset="-78"/>
              </a:rPr>
              <a:t>3</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B Zar" panose="00000400000000000000" pitchFamily="2" charset="-78"/>
            </a:endParaRPr>
          </a:p>
        </p:txBody>
      </p:sp>
      <p:sp>
        <p:nvSpPr>
          <p:cNvPr id="36" name="TextBox 35"/>
          <p:cNvSpPr txBox="1"/>
          <p:nvPr/>
        </p:nvSpPr>
        <p:spPr>
          <a:xfrm>
            <a:off x="1672936" y="4380557"/>
            <a:ext cx="40524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Zar" panose="00000400000000000000" pitchFamily="2" charset="-78"/>
              </a:rPr>
              <a:t>1</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B Zar" panose="00000400000000000000" pitchFamily="2" charset="-78"/>
            </a:endParaRPr>
          </a:p>
        </p:txBody>
      </p:sp>
      <p:cxnSp>
        <p:nvCxnSpPr>
          <p:cNvPr id="38" name="Straight Connector 37"/>
          <p:cNvCxnSpPr/>
          <p:nvPr/>
        </p:nvCxnSpPr>
        <p:spPr>
          <a:xfrm>
            <a:off x="1927513" y="4475147"/>
            <a:ext cx="8089323" cy="27853"/>
          </a:xfrm>
          <a:prstGeom prst="line">
            <a:avLst/>
          </a:prstGeom>
          <a:ln w="317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9116272" y="3775285"/>
            <a:ext cx="457200" cy="276999"/>
          </a:xfrm>
          <a:prstGeom prst="rect">
            <a:avLst/>
          </a:prstGeom>
          <a:noFill/>
        </p:spPr>
        <p:txBody>
          <a:bodyPr wrap="square" rtlCol="0">
            <a:spAutoFit/>
          </a:bodyPr>
          <a:lstStyle>
            <a:defPPr>
              <a:defRPr lang="en-US"/>
            </a:defPPr>
            <a:lvl1pPr>
              <a:defRPr sz="1200" b="1">
                <a:cs typeface="B Nazanin" panose="00000400000000000000" pitchFamily="2" charset="-7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a-IR" sz="12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1.75</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p:txBody>
      </p:sp>
      <p:sp>
        <p:nvSpPr>
          <p:cNvPr id="41" name="TextBox 40"/>
          <p:cNvSpPr txBox="1"/>
          <p:nvPr/>
        </p:nvSpPr>
        <p:spPr>
          <a:xfrm>
            <a:off x="8624455" y="4020714"/>
            <a:ext cx="457200" cy="276999"/>
          </a:xfrm>
          <a:prstGeom prst="rect">
            <a:avLst/>
          </a:prstGeom>
          <a:noFill/>
        </p:spPr>
        <p:txBody>
          <a:bodyPr wrap="square" rtlCol="0">
            <a:spAutoFit/>
          </a:bodyPr>
          <a:lstStyle>
            <a:defPPr>
              <a:defRPr lang="en-US"/>
            </a:defPPr>
            <a:lvl1pPr>
              <a:defRPr sz="1200" b="1">
                <a:cs typeface="B Nazanin" panose="00000400000000000000" pitchFamily="2" charset="-7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a-IR" sz="12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1.50</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p:txBody>
      </p:sp>
      <p:sp>
        <p:nvSpPr>
          <p:cNvPr id="44" name="TextBox 43"/>
          <p:cNvSpPr txBox="1"/>
          <p:nvPr/>
        </p:nvSpPr>
        <p:spPr>
          <a:xfrm flipH="1">
            <a:off x="4125623" y="5341090"/>
            <a:ext cx="726932" cy="276999"/>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a-IR" sz="12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1379</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p:txBody>
      </p:sp>
      <p:sp>
        <p:nvSpPr>
          <p:cNvPr id="45" name="TextBox 44"/>
          <p:cNvSpPr txBox="1"/>
          <p:nvPr/>
        </p:nvSpPr>
        <p:spPr>
          <a:xfrm flipH="1">
            <a:off x="9175407" y="5341090"/>
            <a:ext cx="730827" cy="276999"/>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a-IR" sz="12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1399</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p:txBody>
      </p:sp>
      <p:cxnSp>
        <p:nvCxnSpPr>
          <p:cNvPr id="37" name="Straight Connector 36"/>
          <p:cNvCxnSpPr/>
          <p:nvPr/>
        </p:nvCxnSpPr>
        <p:spPr>
          <a:xfrm flipV="1">
            <a:off x="7214751" y="3636338"/>
            <a:ext cx="4387" cy="1641237"/>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flipH="1">
            <a:off x="7031418" y="5311536"/>
            <a:ext cx="73082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a-IR" sz="12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1390</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p:txBody>
      </p:sp>
      <p:sp>
        <p:nvSpPr>
          <p:cNvPr id="42" name="TextBox 41"/>
          <p:cNvSpPr txBox="1"/>
          <p:nvPr/>
        </p:nvSpPr>
        <p:spPr>
          <a:xfrm flipH="1">
            <a:off x="7668110" y="5304204"/>
            <a:ext cx="727531" cy="276999"/>
          </a:xfrm>
          <a:prstGeom prst="rect">
            <a:avLst/>
          </a:prstGeom>
          <a:noFill/>
        </p:spPr>
        <p:txBody>
          <a:bodyPr wrap="square" rtlCol="0">
            <a:spAutoFit/>
          </a:bodyPr>
          <a:lstStyle>
            <a:defPPr>
              <a:defRPr lang="en-US"/>
            </a:defPPr>
            <a:lvl1pPr>
              <a:defRPr sz="1200" b="1">
                <a:cs typeface="B Nazanin" panose="00000400000000000000" pitchFamily="2" charset="-7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a-IR" sz="12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1393</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p:txBody>
      </p:sp>
      <p:cxnSp>
        <p:nvCxnSpPr>
          <p:cNvPr id="43" name="Straight Connector 42"/>
          <p:cNvCxnSpPr/>
          <p:nvPr/>
        </p:nvCxnSpPr>
        <p:spPr>
          <a:xfrm flipV="1">
            <a:off x="7918327" y="3663040"/>
            <a:ext cx="4387" cy="1641237"/>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7761759" y="3305019"/>
            <a:ext cx="457200" cy="276999"/>
          </a:xfrm>
          <a:prstGeom prst="rect">
            <a:avLst/>
          </a:prstGeom>
          <a:noFill/>
        </p:spPr>
        <p:txBody>
          <a:bodyPr wrap="square" rtlCol="0">
            <a:spAutoFit/>
          </a:bodyPr>
          <a:lstStyle>
            <a:defPPr>
              <a:defRPr lang="en-US"/>
            </a:defPPr>
            <a:lvl1pPr>
              <a:defRPr sz="1200" b="1">
                <a:cs typeface="B Nazanin" panose="00000400000000000000" pitchFamily="2" charset="-7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a-IR" sz="12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2.01</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p:txBody>
      </p:sp>
      <p:sp>
        <p:nvSpPr>
          <p:cNvPr id="47" name="TextBox 46"/>
          <p:cNvSpPr txBox="1"/>
          <p:nvPr/>
        </p:nvSpPr>
        <p:spPr>
          <a:xfrm>
            <a:off x="6939631" y="3299045"/>
            <a:ext cx="457200" cy="276999"/>
          </a:xfrm>
          <a:prstGeom prst="rect">
            <a:avLst/>
          </a:prstGeom>
          <a:noFill/>
        </p:spPr>
        <p:txBody>
          <a:bodyPr wrap="square" rtlCol="0">
            <a:spAutoFit/>
          </a:bodyPr>
          <a:lstStyle>
            <a:defPPr>
              <a:defRPr lang="en-US"/>
            </a:defPPr>
            <a:lvl1pPr>
              <a:defRPr sz="1200" b="1">
                <a:solidFill>
                  <a:schemeClr val="bg2">
                    <a:lumMod val="50000"/>
                  </a:schemeClr>
                </a:solidFill>
                <a:cs typeface="B Nazanin" panose="00000400000000000000" pitchFamily="2" charset="-7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a-IR" sz="12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2.01</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p:txBody>
      </p:sp>
      <p:sp>
        <p:nvSpPr>
          <p:cNvPr id="32" name="TextBox 31"/>
          <p:cNvSpPr txBox="1"/>
          <p:nvPr/>
        </p:nvSpPr>
        <p:spPr>
          <a:xfrm flipH="1">
            <a:off x="8859116" y="5327924"/>
            <a:ext cx="730827" cy="276999"/>
          </a:xfrm>
          <a:prstGeom prst="rect">
            <a:avLst/>
          </a:prstGeom>
          <a:noFill/>
        </p:spPr>
        <p:txBody>
          <a:bodyPr wrap="square" rtlCol="0">
            <a:spAutoFit/>
          </a:bodyPr>
          <a:lstStyle>
            <a:defPPr>
              <a:defRPr lang="en-US"/>
            </a:defPPr>
            <a:lvl1pPr>
              <a:defRPr sz="1200" b="1">
                <a:cs typeface="B Nazanin" panose="00000400000000000000" pitchFamily="2" charset="-7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a-IR" sz="12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1398</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p:txBody>
      </p:sp>
      <p:sp>
        <p:nvSpPr>
          <p:cNvPr id="34" name="TextBox 33"/>
          <p:cNvSpPr txBox="1"/>
          <p:nvPr/>
        </p:nvSpPr>
        <p:spPr>
          <a:xfrm flipH="1">
            <a:off x="8397586" y="5301143"/>
            <a:ext cx="730827" cy="276999"/>
          </a:xfrm>
          <a:prstGeom prst="rect">
            <a:avLst/>
          </a:prstGeom>
          <a:noFill/>
        </p:spPr>
        <p:txBody>
          <a:bodyPr wrap="square" rtlCol="0">
            <a:spAutoFit/>
          </a:bodyPr>
          <a:lstStyle>
            <a:defPPr>
              <a:defRPr lang="en-US"/>
            </a:defPPr>
            <a:lvl1pPr>
              <a:defRPr sz="1200" b="1">
                <a:cs typeface="B Nazanin" panose="00000400000000000000" pitchFamily="2" charset="-7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a-IR" sz="12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1396</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p:txBody>
      </p:sp>
      <p:sp>
        <p:nvSpPr>
          <p:cNvPr id="3" name="TextBox 2"/>
          <p:cNvSpPr txBox="1"/>
          <p:nvPr/>
        </p:nvSpPr>
        <p:spPr>
          <a:xfrm>
            <a:off x="10228299" y="2050851"/>
            <a:ext cx="1783592" cy="1569660"/>
          </a:xfrm>
          <a:prstGeom prst="rect">
            <a:avLst/>
          </a:prstGeom>
          <a:noFill/>
        </p:spPr>
        <p:txBody>
          <a:bodyPr wrap="square" rtlCol="0">
            <a:spAutoFit/>
          </a:bodyPr>
          <a:lstStyle/>
          <a:p>
            <a:pPr marL="0" marR="0" lvl="0" indent="0" algn="justLow" defTabSz="457200" rtl="1" eaLnBrk="1" fontAlgn="auto" latinLnBrk="0" hangingPunct="1">
              <a:lnSpc>
                <a:spcPct val="100000"/>
              </a:lnSpc>
              <a:spcBef>
                <a:spcPts val="0"/>
              </a:spcBef>
              <a:spcAft>
                <a:spcPts val="0"/>
              </a:spcAft>
              <a:buClrTx/>
              <a:buSzTx/>
              <a:buFontTx/>
              <a:buNone/>
              <a:tabLst/>
              <a:defRPr/>
            </a:pPr>
            <a:r>
              <a:rPr kumimoji="0" lang="fa-IR" sz="12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مطالعه بارجهانی  بیماری ها در سال 1396 (</a:t>
            </a:r>
            <a:r>
              <a:rPr kumimoji="0" lang="fa-IR" sz="11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منتشر شده در سال 1397</a:t>
            </a:r>
            <a:r>
              <a:rPr kumimoji="0" lang="fa-IR" sz="12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a:t>
            </a:r>
          </a:p>
          <a:p>
            <a:pPr marL="0" marR="0" lvl="0" indent="0" algn="justLow" defTabSz="457200" rtl="1" eaLnBrk="1" fontAlgn="auto" latinLnBrk="0" hangingPunct="1">
              <a:lnSpc>
                <a:spcPct val="100000"/>
              </a:lnSpc>
              <a:spcBef>
                <a:spcPts val="0"/>
              </a:spcBef>
              <a:spcAft>
                <a:spcPts val="0"/>
              </a:spcAft>
              <a:buClrTx/>
              <a:buSzTx/>
              <a:buFontTx/>
              <a:buNone/>
              <a:tabLst/>
              <a:defRPr/>
            </a:pPr>
            <a:r>
              <a:rPr kumimoji="0" lang="fa-IR" sz="12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مطالعه بارجهانی بیماری ها در سال 1398 (</a:t>
            </a:r>
            <a:r>
              <a:rPr kumimoji="0" lang="fa-IR" sz="11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منتشر شده در سال 1399</a:t>
            </a:r>
            <a:r>
              <a:rPr kumimoji="0" lang="fa-IR" sz="12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a:t>
            </a:r>
          </a:p>
          <a:p>
            <a:pPr marL="0" marR="0" lvl="0" indent="0" algn="justLow" defTabSz="457200" rtl="1" eaLnBrk="1" fontAlgn="auto" latinLnBrk="0" hangingPunct="1">
              <a:lnSpc>
                <a:spcPct val="100000"/>
              </a:lnSpc>
              <a:spcBef>
                <a:spcPts val="0"/>
              </a:spcBef>
              <a:spcAft>
                <a:spcPts val="0"/>
              </a:spcAft>
              <a:buClrTx/>
              <a:buSzTx/>
              <a:buFontTx/>
              <a:buNone/>
              <a:tabLst/>
              <a:defRPr/>
            </a:pPr>
            <a:r>
              <a:rPr kumimoji="0" lang="fa-IR" sz="12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چشم انداز جمعیت جهانی سازمان ملل</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p:txBody>
      </p:sp>
      <p:cxnSp>
        <p:nvCxnSpPr>
          <p:cNvPr id="11" name="Straight Connector 10"/>
          <p:cNvCxnSpPr/>
          <p:nvPr/>
        </p:nvCxnSpPr>
        <p:spPr>
          <a:xfrm flipH="1">
            <a:off x="10670110" y="3097607"/>
            <a:ext cx="533404" cy="0"/>
          </a:xfrm>
          <a:prstGeom prst="line">
            <a:avLst/>
          </a:prstGeom>
          <a:ln w="19050">
            <a:solidFill>
              <a:srgbClr val="CC99FF"/>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10670110" y="2573299"/>
            <a:ext cx="497901" cy="0"/>
          </a:xfrm>
          <a:prstGeom prst="line">
            <a:avLst/>
          </a:prstGeom>
          <a:ln w="19050">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10670110" y="3488944"/>
            <a:ext cx="532537"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437205" y="3775285"/>
            <a:ext cx="0" cy="2199488"/>
          </a:xfrm>
          <a:prstGeom prst="line">
            <a:avLst/>
          </a:prstGeom>
          <a:ln>
            <a:solidFill>
              <a:schemeClr val="tx1">
                <a:lumMod val="50000"/>
                <a:lumOff val="50000"/>
              </a:schemeClr>
            </a:solidFill>
            <a:prstDash val="dash"/>
          </a:ln>
        </p:spPr>
        <p:style>
          <a:lnRef idx="1">
            <a:schemeClr val="dk1"/>
          </a:lnRef>
          <a:fillRef idx="0">
            <a:schemeClr val="dk1"/>
          </a:fillRef>
          <a:effectRef idx="0">
            <a:schemeClr val="dk1"/>
          </a:effectRef>
          <a:fontRef idx="minor">
            <a:schemeClr val="tx1"/>
          </a:fontRef>
        </p:style>
      </p:cxnSp>
      <p:sp>
        <p:nvSpPr>
          <p:cNvPr id="50" name="TextBox 49"/>
          <p:cNvSpPr txBox="1"/>
          <p:nvPr/>
        </p:nvSpPr>
        <p:spPr>
          <a:xfrm flipH="1">
            <a:off x="8206580" y="6034566"/>
            <a:ext cx="730827" cy="276999"/>
          </a:xfrm>
          <a:prstGeom prst="rect">
            <a:avLst/>
          </a:prstGeom>
          <a:noFill/>
        </p:spPr>
        <p:txBody>
          <a:bodyPr wrap="square" rtlCol="0">
            <a:spAutoFit/>
          </a:bodyPr>
          <a:lstStyle>
            <a:defPPr>
              <a:defRPr lang="en-US"/>
            </a:defPPr>
            <a:lvl1pPr>
              <a:defRPr sz="1200" b="1">
                <a:cs typeface="B Nazanin" panose="00000400000000000000" pitchFamily="2" charset="-7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a-IR" sz="12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1395</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p:txBody>
      </p:sp>
      <p:sp>
        <p:nvSpPr>
          <p:cNvPr id="51" name="TextBox 50"/>
          <p:cNvSpPr txBox="1"/>
          <p:nvPr/>
        </p:nvSpPr>
        <p:spPr>
          <a:xfrm>
            <a:off x="8266071" y="3559148"/>
            <a:ext cx="457200" cy="276999"/>
          </a:xfrm>
          <a:prstGeom prst="rect">
            <a:avLst/>
          </a:prstGeom>
          <a:noFill/>
        </p:spPr>
        <p:txBody>
          <a:bodyPr wrap="square" rtlCol="0">
            <a:spAutoFit/>
          </a:bodyPr>
          <a:lstStyle>
            <a:defPPr>
              <a:defRPr lang="en-US"/>
            </a:defPPr>
            <a:lvl1pPr>
              <a:defRPr sz="1200" b="1">
                <a:cs typeface="B Nazanin" panose="00000400000000000000" pitchFamily="2" charset="-7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a-IR" sz="12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1.9</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p:txBody>
      </p:sp>
    </p:spTree>
    <p:extLst>
      <p:ext uri="{BB962C8B-B14F-4D97-AF65-F5344CB8AC3E}">
        <p14:creationId xmlns:p14="http://schemas.microsoft.com/office/powerpoint/2010/main" val="26295895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23677" y="4803266"/>
            <a:ext cx="7906226" cy="0"/>
          </a:xfrm>
          <a:custGeom>
            <a:avLst/>
            <a:gdLst/>
            <a:ahLst/>
            <a:cxnLst/>
            <a:rect l="l" t="t" r="r" b="b"/>
            <a:pathLst>
              <a:path w="10541635">
                <a:moveTo>
                  <a:pt x="0" y="0"/>
                </a:moveTo>
                <a:lnTo>
                  <a:pt x="10541635" y="0"/>
                </a:lnTo>
              </a:path>
            </a:pathLst>
          </a:custGeom>
          <a:ln w="6731">
            <a:solidFill>
              <a:srgbClr val="EBEBEB"/>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1223677" y="3042284"/>
            <a:ext cx="7906226" cy="0"/>
          </a:xfrm>
          <a:custGeom>
            <a:avLst/>
            <a:gdLst/>
            <a:ahLst/>
            <a:cxnLst/>
            <a:rect l="l" t="t" r="r" b="b"/>
            <a:pathLst>
              <a:path w="10541635">
                <a:moveTo>
                  <a:pt x="0" y="0"/>
                </a:moveTo>
                <a:lnTo>
                  <a:pt x="10541635" y="0"/>
                </a:lnTo>
              </a:path>
            </a:pathLst>
          </a:custGeom>
          <a:ln w="6731">
            <a:solidFill>
              <a:srgbClr val="EBEBEB"/>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object 4"/>
          <p:cNvGrpSpPr/>
          <p:nvPr/>
        </p:nvGrpSpPr>
        <p:grpSpPr>
          <a:xfrm>
            <a:off x="1197578" y="351234"/>
            <a:ext cx="7937659" cy="6229350"/>
            <a:chOff x="326770" y="468312"/>
            <a:chExt cx="10583545" cy="8305800"/>
          </a:xfrm>
        </p:grpSpPr>
        <p:sp>
          <p:nvSpPr>
            <p:cNvPr id="5" name="object 5"/>
            <p:cNvSpPr/>
            <p:nvPr/>
          </p:nvSpPr>
          <p:spPr>
            <a:xfrm>
              <a:off x="361568" y="1708403"/>
              <a:ext cx="10541635" cy="0"/>
            </a:xfrm>
            <a:custGeom>
              <a:avLst/>
              <a:gdLst/>
              <a:ahLst/>
              <a:cxnLst/>
              <a:rect l="l" t="t" r="r" b="b"/>
              <a:pathLst>
                <a:path w="10541635">
                  <a:moveTo>
                    <a:pt x="0" y="0"/>
                  </a:moveTo>
                  <a:lnTo>
                    <a:pt x="10541635" y="0"/>
                  </a:lnTo>
                </a:path>
              </a:pathLst>
            </a:custGeom>
            <a:ln w="6731">
              <a:solidFill>
                <a:srgbClr val="EBEBEB"/>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840740" y="475107"/>
              <a:ext cx="0" cy="8263890"/>
            </a:xfrm>
            <a:custGeom>
              <a:avLst/>
              <a:gdLst/>
              <a:ahLst/>
              <a:cxnLst/>
              <a:rect l="l" t="t" r="r" b="b"/>
              <a:pathLst>
                <a:path h="8263890">
                  <a:moveTo>
                    <a:pt x="0" y="8263635"/>
                  </a:moveTo>
                  <a:lnTo>
                    <a:pt x="0" y="0"/>
                  </a:lnTo>
                </a:path>
              </a:pathLst>
            </a:custGeom>
            <a:ln w="6731">
              <a:solidFill>
                <a:srgbClr val="EBEBEB"/>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3540251" y="475107"/>
              <a:ext cx="0" cy="8263890"/>
            </a:xfrm>
            <a:custGeom>
              <a:avLst/>
              <a:gdLst/>
              <a:ahLst/>
              <a:cxnLst/>
              <a:rect l="l" t="t" r="r" b="b"/>
              <a:pathLst>
                <a:path h="8263890">
                  <a:moveTo>
                    <a:pt x="0" y="8263635"/>
                  </a:moveTo>
                  <a:lnTo>
                    <a:pt x="0" y="0"/>
                  </a:lnTo>
                </a:path>
              </a:pathLst>
            </a:custGeom>
            <a:ln w="6731">
              <a:solidFill>
                <a:srgbClr val="EBEBEB"/>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6239763" y="475107"/>
              <a:ext cx="0" cy="8263890"/>
            </a:xfrm>
            <a:custGeom>
              <a:avLst/>
              <a:gdLst/>
              <a:ahLst/>
              <a:cxnLst/>
              <a:rect l="l" t="t" r="r" b="b"/>
              <a:pathLst>
                <a:path h="8263890">
                  <a:moveTo>
                    <a:pt x="0" y="8263635"/>
                  </a:moveTo>
                  <a:lnTo>
                    <a:pt x="0" y="0"/>
                  </a:lnTo>
                </a:path>
              </a:pathLst>
            </a:custGeom>
            <a:ln w="6731">
              <a:solidFill>
                <a:srgbClr val="EBEBEB"/>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8939276" y="475107"/>
              <a:ext cx="0" cy="8263890"/>
            </a:xfrm>
            <a:custGeom>
              <a:avLst/>
              <a:gdLst/>
              <a:ahLst/>
              <a:cxnLst/>
              <a:rect l="l" t="t" r="r" b="b"/>
              <a:pathLst>
                <a:path h="8263890">
                  <a:moveTo>
                    <a:pt x="0" y="8263635"/>
                  </a:moveTo>
                  <a:lnTo>
                    <a:pt x="0" y="0"/>
                  </a:lnTo>
                </a:path>
              </a:pathLst>
            </a:custGeom>
            <a:ln w="6731">
              <a:solidFill>
                <a:srgbClr val="EBEBEB"/>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361568" y="7578343"/>
              <a:ext cx="10541635" cy="0"/>
            </a:xfrm>
            <a:custGeom>
              <a:avLst/>
              <a:gdLst/>
              <a:ahLst/>
              <a:cxnLst/>
              <a:rect l="l" t="t" r="r" b="b"/>
              <a:pathLst>
                <a:path w="10541635">
                  <a:moveTo>
                    <a:pt x="0" y="0"/>
                  </a:moveTo>
                  <a:lnTo>
                    <a:pt x="10541635" y="0"/>
                  </a:lnTo>
                </a:path>
              </a:pathLst>
            </a:custGeom>
            <a:ln w="13589">
              <a:solidFill>
                <a:srgbClr val="EBEBEB"/>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361568" y="5230367"/>
              <a:ext cx="10541635" cy="0"/>
            </a:xfrm>
            <a:custGeom>
              <a:avLst/>
              <a:gdLst/>
              <a:ahLst/>
              <a:cxnLst/>
              <a:rect l="l" t="t" r="r" b="b"/>
              <a:pathLst>
                <a:path w="10541635">
                  <a:moveTo>
                    <a:pt x="0" y="0"/>
                  </a:moveTo>
                  <a:lnTo>
                    <a:pt x="10541635" y="0"/>
                  </a:lnTo>
                </a:path>
              </a:pathLst>
            </a:custGeom>
            <a:ln w="13589">
              <a:solidFill>
                <a:srgbClr val="EBEBEB"/>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361568" y="2882392"/>
              <a:ext cx="10541635" cy="0"/>
            </a:xfrm>
            <a:custGeom>
              <a:avLst/>
              <a:gdLst/>
              <a:ahLst/>
              <a:cxnLst/>
              <a:rect l="l" t="t" r="r" b="b"/>
              <a:pathLst>
                <a:path w="10541635">
                  <a:moveTo>
                    <a:pt x="0" y="0"/>
                  </a:moveTo>
                  <a:lnTo>
                    <a:pt x="10541635" y="0"/>
                  </a:lnTo>
                </a:path>
              </a:pathLst>
            </a:custGeom>
            <a:ln w="13589">
              <a:solidFill>
                <a:srgbClr val="EBEBEB"/>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361568" y="534415"/>
              <a:ext cx="10541635" cy="0"/>
            </a:xfrm>
            <a:custGeom>
              <a:avLst/>
              <a:gdLst/>
              <a:ahLst/>
              <a:cxnLst/>
              <a:rect l="l" t="t" r="r" b="b"/>
              <a:pathLst>
                <a:path w="10541635">
                  <a:moveTo>
                    <a:pt x="0" y="0"/>
                  </a:moveTo>
                  <a:lnTo>
                    <a:pt x="10541635" y="0"/>
                  </a:lnTo>
                </a:path>
              </a:pathLst>
            </a:custGeom>
            <a:ln w="13589">
              <a:solidFill>
                <a:srgbClr val="EBEBEB"/>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2190495" y="475107"/>
              <a:ext cx="0" cy="8263890"/>
            </a:xfrm>
            <a:custGeom>
              <a:avLst/>
              <a:gdLst/>
              <a:ahLst/>
              <a:cxnLst/>
              <a:rect l="l" t="t" r="r" b="b"/>
              <a:pathLst>
                <a:path h="8263890">
                  <a:moveTo>
                    <a:pt x="0" y="8263635"/>
                  </a:moveTo>
                  <a:lnTo>
                    <a:pt x="0" y="0"/>
                  </a:lnTo>
                </a:path>
              </a:pathLst>
            </a:custGeom>
            <a:ln w="13589">
              <a:solidFill>
                <a:srgbClr val="EBEBEB"/>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4890007" y="475107"/>
              <a:ext cx="0" cy="8263890"/>
            </a:xfrm>
            <a:custGeom>
              <a:avLst/>
              <a:gdLst/>
              <a:ahLst/>
              <a:cxnLst/>
              <a:rect l="l" t="t" r="r" b="b"/>
              <a:pathLst>
                <a:path h="8263890">
                  <a:moveTo>
                    <a:pt x="0" y="8263635"/>
                  </a:moveTo>
                  <a:lnTo>
                    <a:pt x="0" y="0"/>
                  </a:lnTo>
                </a:path>
              </a:pathLst>
            </a:custGeom>
            <a:ln w="13589">
              <a:solidFill>
                <a:srgbClr val="EBEBEB"/>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7589519" y="475107"/>
              <a:ext cx="0" cy="8263890"/>
            </a:xfrm>
            <a:custGeom>
              <a:avLst/>
              <a:gdLst/>
              <a:ahLst/>
              <a:cxnLst/>
              <a:rect l="l" t="t" r="r" b="b"/>
              <a:pathLst>
                <a:path h="8263890">
                  <a:moveTo>
                    <a:pt x="0" y="8263635"/>
                  </a:moveTo>
                  <a:lnTo>
                    <a:pt x="0" y="0"/>
                  </a:lnTo>
                </a:path>
              </a:pathLst>
            </a:custGeom>
            <a:ln w="13589">
              <a:solidFill>
                <a:srgbClr val="EBEBEB"/>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289031" y="475107"/>
              <a:ext cx="0" cy="8263890"/>
            </a:xfrm>
            <a:custGeom>
              <a:avLst/>
              <a:gdLst/>
              <a:ahLst/>
              <a:cxnLst/>
              <a:rect l="l" t="t" r="r" b="b"/>
              <a:pathLst>
                <a:path h="8263890">
                  <a:moveTo>
                    <a:pt x="0" y="8263635"/>
                  </a:moveTo>
                  <a:lnTo>
                    <a:pt x="0" y="0"/>
                  </a:lnTo>
                </a:path>
              </a:pathLst>
            </a:custGeom>
            <a:ln w="13589">
              <a:solidFill>
                <a:srgbClr val="EBEBEB"/>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840740" y="850772"/>
              <a:ext cx="9313545" cy="6833870"/>
            </a:xfrm>
            <a:custGeom>
              <a:avLst/>
              <a:gdLst/>
              <a:ahLst/>
              <a:cxnLst/>
              <a:rect l="l" t="t" r="r" b="b"/>
              <a:pathLst>
                <a:path w="9313545" h="6833870">
                  <a:moveTo>
                    <a:pt x="0" y="1384300"/>
                  </a:moveTo>
                  <a:lnTo>
                    <a:pt x="135001" y="1412875"/>
                  </a:lnTo>
                  <a:lnTo>
                    <a:pt x="270002" y="1450594"/>
                  </a:lnTo>
                  <a:lnTo>
                    <a:pt x="405003" y="1499108"/>
                  </a:lnTo>
                  <a:lnTo>
                    <a:pt x="539877" y="1558671"/>
                  </a:lnTo>
                  <a:lnTo>
                    <a:pt x="674878" y="1620393"/>
                  </a:lnTo>
                  <a:lnTo>
                    <a:pt x="809879" y="1664208"/>
                  </a:lnTo>
                  <a:lnTo>
                    <a:pt x="944880" y="1677924"/>
                  </a:lnTo>
                  <a:lnTo>
                    <a:pt x="1079881" y="1674368"/>
                  </a:lnTo>
                  <a:lnTo>
                    <a:pt x="1214755" y="1679320"/>
                  </a:lnTo>
                  <a:lnTo>
                    <a:pt x="1349756" y="1700149"/>
                  </a:lnTo>
                  <a:lnTo>
                    <a:pt x="1484757" y="1724533"/>
                  </a:lnTo>
                  <a:lnTo>
                    <a:pt x="1619758" y="1739645"/>
                  </a:lnTo>
                  <a:lnTo>
                    <a:pt x="1754758" y="1746250"/>
                  </a:lnTo>
                  <a:lnTo>
                    <a:pt x="1889633" y="1760347"/>
                  </a:lnTo>
                  <a:lnTo>
                    <a:pt x="2024633" y="1800860"/>
                  </a:lnTo>
                  <a:lnTo>
                    <a:pt x="2159635" y="1873123"/>
                  </a:lnTo>
                  <a:lnTo>
                    <a:pt x="2294636" y="1961769"/>
                  </a:lnTo>
                  <a:lnTo>
                    <a:pt x="2429637" y="2040127"/>
                  </a:lnTo>
                  <a:lnTo>
                    <a:pt x="2564511" y="2094484"/>
                  </a:lnTo>
                  <a:lnTo>
                    <a:pt x="2699512" y="2127123"/>
                  </a:lnTo>
                  <a:lnTo>
                    <a:pt x="2834513" y="2141474"/>
                  </a:lnTo>
                  <a:lnTo>
                    <a:pt x="2969514" y="2128647"/>
                  </a:lnTo>
                  <a:lnTo>
                    <a:pt x="3104515" y="2070862"/>
                  </a:lnTo>
                  <a:lnTo>
                    <a:pt x="3239389" y="1935226"/>
                  </a:lnTo>
                  <a:lnTo>
                    <a:pt x="3374390" y="1665732"/>
                  </a:lnTo>
                  <a:lnTo>
                    <a:pt x="3509391" y="1237488"/>
                  </a:lnTo>
                  <a:lnTo>
                    <a:pt x="3644391" y="750062"/>
                  </a:lnTo>
                  <a:lnTo>
                    <a:pt x="3779392" y="351790"/>
                  </a:lnTo>
                  <a:lnTo>
                    <a:pt x="3914266" y="104140"/>
                  </a:lnTo>
                  <a:lnTo>
                    <a:pt x="4049267" y="0"/>
                  </a:lnTo>
                  <a:lnTo>
                    <a:pt x="4184269" y="29209"/>
                  </a:lnTo>
                  <a:lnTo>
                    <a:pt x="4319270" y="205612"/>
                  </a:lnTo>
                  <a:lnTo>
                    <a:pt x="4454271" y="561594"/>
                  </a:lnTo>
                  <a:lnTo>
                    <a:pt x="4589145" y="1100582"/>
                  </a:lnTo>
                  <a:lnTo>
                    <a:pt x="4724146" y="1734693"/>
                  </a:lnTo>
                  <a:lnTo>
                    <a:pt x="4859147" y="2341118"/>
                  </a:lnTo>
                  <a:lnTo>
                    <a:pt x="4994148" y="2874772"/>
                  </a:lnTo>
                  <a:lnTo>
                    <a:pt x="5129149" y="3357499"/>
                  </a:lnTo>
                  <a:lnTo>
                    <a:pt x="5264023" y="3821683"/>
                  </a:lnTo>
                  <a:lnTo>
                    <a:pt x="5399024" y="4276344"/>
                  </a:lnTo>
                  <a:lnTo>
                    <a:pt x="5534025" y="4686808"/>
                  </a:lnTo>
                  <a:lnTo>
                    <a:pt x="5669026" y="4955667"/>
                  </a:lnTo>
                  <a:lnTo>
                    <a:pt x="5804027" y="5097145"/>
                  </a:lnTo>
                  <a:lnTo>
                    <a:pt x="5938901" y="5206111"/>
                  </a:lnTo>
                  <a:lnTo>
                    <a:pt x="6073902" y="5308854"/>
                  </a:lnTo>
                  <a:lnTo>
                    <a:pt x="6208903" y="5418582"/>
                  </a:lnTo>
                  <a:lnTo>
                    <a:pt x="6343904" y="5545074"/>
                  </a:lnTo>
                  <a:lnTo>
                    <a:pt x="6478905" y="5711571"/>
                  </a:lnTo>
                  <a:lnTo>
                    <a:pt x="6613779" y="5924296"/>
                  </a:lnTo>
                  <a:lnTo>
                    <a:pt x="6748780" y="6154674"/>
                  </a:lnTo>
                  <a:lnTo>
                    <a:pt x="6883781" y="6368669"/>
                  </a:lnTo>
                  <a:lnTo>
                    <a:pt x="7018782" y="6539738"/>
                  </a:lnTo>
                  <a:lnTo>
                    <a:pt x="7153783" y="6653530"/>
                  </a:lnTo>
                  <a:lnTo>
                    <a:pt x="7288657" y="6715633"/>
                  </a:lnTo>
                  <a:lnTo>
                    <a:pt x="7423658" y="6749288"/>
                  </a:lnTo>
                  <a:lnTo>
                    <a:pt x="7558658" y="6778498"/>
                  </a:lnTo>
                  <a:lnTo>
                    <a:pt x="7693659" y="6811136"/>
                  </a:lnTo>
                  <a:lnTo>
                    <a:pt x="7828660" y="6833361"/>
                  </a:lnTo>
                  <a:lnTo>
                    <a:pt x="7963534" y="6832092"/>
                  </a:lnTo>
                  <a:lnTo>
                    <a:pt x="8098535" y="6811899"/>
                  </a:lnTo>
                  <a:lnTo>
                    <a:pt x="8233536" y="6783197"/>
                  </a:lnTo>
                  <a:lnTo>
                    <a:pt x="8368538" y="6754113"/>
                  </a:lnTo>
                  <a:lnTo>
                    <a:pt x="8503539" y="6730111"/>
                  </a:lnTo>
                  <a:lnTo>
                    <a:pt x="8638540" y="6716267"/>
                  </a:lnTo>
                  <a:lnTo>
                    <a:pt x="8773414" y="6716776"/>
                  </a:lnTo>
                  <a:lnTo>
                    <a:pt x="8908415" y="6732905"/>
                  </a:lnTo>
                  <a:lnTo>
                    <a:pt x="9043416" y="6764147"/>
                  </a:lnTo>
                  <a:lnTo>
                    <a:pt x="9178417" y="6802247"/>
                  </a:lnTo>
                  <a:lnTo>
                    <a:pt x="9313418" y="6820408"/>
                  </a:lnTo>
                </a:path>
              </a:pathLst>
            </a:custGeom>
            <a:ln w="13588">
              <a:solidFill>
                <a:srgbClr val="7CAE00"/>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p:nvPr/>
          </p:nvSpPr>
          <p:spPr>
            <a:xfrm>
              <a:off x="840740" y="1098930"/>
              <a:ext cx="9583420" cy="7043420"/>
            </a:xfrm>
            <a:custGeom>
              <a:avLst/>
              <a:gdLst/>
              <a:ahLst/>
              <a:cxnLst/>
              <a:rect l="l" t="t" r="r" b="b"/>
              <a:pathLst>
                <a:path w="9583420" h="7043420">
                  <a:moveTo>
                    <a:pt x="0" y="1537843"/>
                  </a:moveTo>
                  <a:lnTo>
                    <a:pt x="135001" y="1555115"/>
                  </a:lnTo>
                  <a:lnTo>
                    <a:pt x="270002" y="1575816"/>
                  </a:lnTo>
                  <a:lnTo>
                    <a:pt x="405003" y="1603375"/>
                  </a:lnTo>
                  <a:lnTo>
                    <a:pt x="539877" y="1633220"/>
                  </a:lnTo>
                  <a:lnTo>
                    <a:pt x="674878" y="1663827"/>
                  </a:lnTo>
                  <a:lnTo>
                    <a:pt x="809879" y="1700403"/>
                  </a:lnTo>
                  <a:lnTo>
                    <a:pt x="944880" y="1738757"/>
                  </a:lnTo>
                  <a:lnTo>
                    <a:pt x="1079881" y="1765554"/>
                  </a:lnTo>
                  <a:lnTo>
                    <a:pt x="1214755" y="1758188"/>
                  </a:lnTo>
                  <a:lnTo>
                    <a:pt x="1349756" y="1700657"/>
                  </a:lnTo>
                  <a:lnTo>
                    <a:pt x="1484757" y="1571244"/>
                  </a:lnTo>
                  <a:lnTo>
                    <a:pt x="1619758" y="1357757"/>
                  </a:lnTo>
                  <a:lnTo>
                    <a:pt x="1754758" y="1096645"/>
                  </a:lnTo>
                  <a:lnTo>
                    <a:pt x="1889633" y="952119"/>
                  </a:lnTo>
                  <a:lnTo>
                    <a:pt x="2024633" y="1080643"/>
                  </a:lnTo>
                  <a:lnTo>
                    <a:pt x="2159635" y="1408303"/>
                  </a:lnTo>
                  <a:lnTo>
                    <a:pt x="2294636" y="1700149"/>
                  </a:lnTo>
                  <a:lnTo>
                    <a:pt x="2429637" y="1800733"/>
                  </a:lnTo>
                  <a:lnTo>
                    <a:pt x="2564511" y="1785493"/>
                  </a:lnTo>
                  <a:lnTo>
                    <a:pt x="2699512" y="1817878"/>
                  </a:lnTo>
                  <a:lnTo>
                    <a:pt x="2834513" y="1956054"/>
                  </a:lnTo>
                  <a:lnTo>
                    <a:pt x="2969514" y="2089531"/>
                  </a:lnTo>
                  <a:lnTo>
                    <a:pt x="3104515" y="2112645"/>
                  </a:lnTo>
                  <a:lnTo>
                    <a:pt x="3239389" y="2055114"/>
                  </a:lnTo>
                  <a:lnTo>
                    <a:pt x="3374390" y="1989328"/>
                  </a:lnTo>
                  <a:lnTo>
                    <a:pt x="3509391" y="1924304"/>
                  </a:lnTo>
                  <a:lnTo>
                    <a:pt x="3644391" y="1730629"/>
                  </a:lnTo>
                  <a:lnTo>
                    <a:pt x="3779392" y="1251712"/>
                  </a:lnTo>
                  <a:lnTo>
                    <a:pt x="3914266" y="602361"/>
                  </a:lnTo>
                  <a:lnTo>
                    <a:pt x="4049267" y="123190"/>
                  </a:lnTo>
                  <a:lnTo>
                    <a:pt x="4184269" y="0"/>
                  </a:lnTo>
                  <a:lnTo>
                    <a:pt x="4319270" y="176149"/>
                  </a:lnTo>
                  <a:lnTo>
                    <a:pt x="4454271" y="525780"/>
                  </a:lnTo>
                  <a:lnTo>
                    <a:pt x="4589145" y="929640"/>
                  </a:lnTo>
                  <a:lnTo>
                    <a:pt x="4724146" y="1328166"/>
                  </a:lnTo>
                  <a:lnTo>
                    <a:pt x="4859147" y="1816481"/>
                  </a:lnTo>
                  <a:lnTo>
                    <a:pt x="4994148" y="2414397"/>
                  </a:lnTo>
                  <a:lnTo>
                    <a:pt x="5129149" y="3072003"/>
                  </a:lnTo>
                  <a:lnTo>
                    <a:pt x="5264023" y="3704336"/>
                  </a:lnTo>
                  <a:lnTo>
                    <a:pt x="5399024" y="4222115"/>
                  </a:lnTo>
                  <a:lnTo>
                    <a:pt x="5534025" y="4626991"/>
                  </a:lnTo>
                  <a:lnTo>
                    <a:pt x="5669026" y="4933442"/>
                  </a:lnTo>
                  <a:lnTo>
                    <a:pt x="5804027" y="5188204"/>
                  </a:lnTo>
                  <a:lnTo>
                    <a:pt x="5938901" y="5447919"/>
                  </a:lnTo>
                  <a:lnTo>
                    <a:pt x="6073902" y="5697220"/>
                  </a:lnTo>
                  <a:lnTo>
                    <a:pt x="6208903" y="5902833"/>
                  </a:lnTo>
                  <a:lnTo>
                    <a:pt x="6343904" y="6081776"/>
                  </a:lnTo>
                  <a:lnTo>
                    <a:pt x="6478905" y="6247765"/>
                  </a:lnTo>
                  <a:lnTo>
                    <a:pt x="6613779" y="6404737"/>
                  </a:lnTo>
                  <a:lnTo>
                    <a:pt x="6748780" y="6532372"/>
                  </a:lnTo>
                  <a:lnTo>
                    <a:pt x="6883781" y="6616954"/>
                  </a:lnTo>
                  <a:lnTo>
                    <a:pt x="7018782" y="6674231"/>
                  </a:lnTo>
                  <a:lnTo>
                    <a:pt x="7153783" y="6731000"/>
                  </a:lnTo>
                  <a:lnTo>
                    <a:pt x="7288657" y="6799834"/>
                  </a:lnTo>
                  <a:lnTo>
                    <a:pt x="7423658" y="6866001"/>
                  </a:lnTo>
                  <a:lnTo>
                    <a:pt x="7558658" y="6880606"/>
                  </a:lnTo>
                  <a:lnTo>
                    <a:pt x="7693659" y="6835394"/>
                  </a:lnTo>
                  <a:lnTo>
                    <a:pt x="7828660" y="6774561"/>
                  </a:lnTo>
                  <a:lnTo>
                    <a:pt x="7963534" y="6724777"/>
                  </a:lnTo>
                  <a:lnTo>
                    <a:pt x="8098535" y="6692900"/>
                  </a:lnTo>
                  <a:lnTo>
                    <a:pt x="8233536" y="6666865"/>
                  </a:lnTo>
                  <a:lnTo>
                    <a:pt x="8368538" y="6620891"/>
                  </a:lnTo>
                  <a:lnTo>
                    <a:pt x="8503539" y="6558661"/>
                  </a:lnTo>
                  <a:lnTo>
                    <a:pt x="8638540" y="6506209"/>
                  </a:lnTo>
                  <a:lnTo>
                    <a:pt x="8773414" y="6493383"/>
                  </a:lnTo>
                  <a:lnTo>
                    <a:pt x="8908415" y="6532499"/>
                  </a:lnTo>
                  <a:lnTo>
                    <a:pt x="9043416" y="6619367"/>
                  </a:lnTo>
                  <a:lnTo>
                    <a:pt x="9178417" y="6739763"/>
                  </a:lnTo>
                  <a:lnTo>
                    <a:pt x="9313418" y="6861048"/>
                  </a:lnTo>
                  <a:lnTo>
                    <a:pt x="9448292" y="6962775"/>
                  </a:lnTo>
                  <a:lnTo>
                    <a:pt x="9583293" y="7042912"/>
                  </a:lnTo>
                </a:path>
              </a:pathLst>
            </a:custGeom>
            <a:ln w="13589">
              <a:solidFill>
                <a:srgbClr val="C77CFF"/>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20"/>
            <p:cNvSpPr/>
            <p:nvPr/>
          </p:nvSpPr>
          <p:spPr>
            <a:xfrm>
              <a:off x="840740" y="1262380"/>
              <a:ext cx="9583420" cy="6677659"/>
            </a:xfrm>
            <a:custGeom>
              <a:avLst/>
              <a:gdLst/>
              <a:ahLst/>
              <a:cxnLst/>
              <a:rect l="l" t="t" r="r" b="b"/>
              <a:pathLst>
                <a:path w="9583420" h="6677659">
                  <a:moveTo>
                    <a:pt x="0" y="510540"/>
                  </a:moveTo>
                  <a:lnTo>
                    <a:pt x="135001" y="507238"/>
                  </a:lnTo>
                  <a:lnTo>
                    <a:pt x="270002" y="488315"/>
                  </a:lnTo>
                  <a:lnTo>
                    <a:pt x="405003" y="469265"/>
                  </a:lnTo>
                  <a:lnTo>
                    <a:pt x="539877" y="440055"/>
                  </a:lnTo>
                  <a:lnTo>
                    <a:pt x="674878" y="401066"/>
                  </a:lnTo>
                  <a:lnTo>
                    <a:pt x="809879" y="352425"/>
                  </a:lnTo>
                  <a:lnTo>
                    <a:pt x="944880" y="236728"/>
                  </a:lnTo>
                  <a:lnTo>
                    <a:pt x="1079881" y="119507"/>
                  </a:lnTo>
                  <a:lnTo>
                    <a:pt x="1214755" y="0"/>
                  </a:lnTo>
                  <a:lnTo>
                    <a:pt x="1349756" y="92583"/>
                  </a:lnTo>
                  <a:lnTo>
                    <a:pt x="1484757" y="179832"/>
                  </a:lnTo>
                  <a:lnTo>
                    <a:pt x="1619758" y="183515"/>
                  </a:lnTo>
                  <a:lnTo>
                    <a:pt x="1754758" y="233299"/>
                  </a:lnTo>
                  <a:lnTo>
                    <a:pt x="1889633" y="292608"/>
                  </a:lnTo>
                  <a:lnTo>
                    <a:pt x="2024633" y="321691"/>
                  </a:lnTo>
                  <a:lnTo>
                    <a:pt x="2159635" y="358267"/>
                  </a:lnTo>
                  <a:lnTo>
                    <a:pt x="2294636" y="386334"/>
                  </a:lnTo>
                  <a:lnTo>
                    <a:pt x="2429637" y="476377"/>
                  </a:lnTo>
                  <a:lnTo>
                    <a:pt x="2564511" y="564007"/>
                  </a:lnTo>
                  <a:lnTo>
                    <a:pt x="2699512" y="789940"/>
                  </a:lnTo>
                  <a:lnTo>
                    <a:pt x="2834513" y="1021080"/>
                  </a:lnTo>
                  <a:lnTo>
                    <a:pt x="2969514" y="1326134"/>
                  </a:lnTo>
                  <a:lnTo>
                    <a:pt x="3104515" y="1495933"/>
                  </a:lnTo>
                  <a:lnTo>
                    <a:pt x="3239389" y="1570355"/>
                  </a:lnTo>
                  <a:lnTo>
                    <a:pt x="3374390" y="1610233"/>
                  </a:lnTo>
                  <a:lnTo>
                    <a:pt x="3509391" y="1460246"/>
                  </a:lnTo>
                  <a:lnTo>
                    <a:pt x="3644391" y="1382141"/>
                  </a:lnTo>
                  <a:lnTo>
                    <a:pt x="3779392" y="1230757"/>
                  </a:lnTo>
                  <a:lnTo>
                    <a:pt x="3914266" y="997077"/>
                  </a:lnTo>
                  <a:lnTo>
                    <a:pt x="4049267" y="934085"/>
                  </a:lnTo>
                  <a:lnTo>
                    <a:pt x="4184269" y="965327"/>
                  </a:lnTo>
                  <a:lnTo>
                    <a:pt x="4319270" y="969137"/>
                  </a:lnTo>
                  <a:lnTo>
                    <a:pt x="4454271" y="1019683"/>
                  </a:lnTo>
                  <a:lnTo>
                    <a:pt x="4589145" y="1107694"/>
                  </a:lnTo>
                  <a:lnTo>
                    <a:pt x="4724146" y="1310640"/>
                  </a:lnTo>
                  <a:lnTo>
                    <a:pt x="4859147" y="1605407"/>
                  </a:lnTo>
                  <a:lnTo>
                    <a:pt x="4994148" y="1984248"/>
                  </a:lnTo>
                  <a:lnTo>
                    <a:pt x="5129149" y="2339848"/>
                  </a:lnTo>
                  <a:lnTo>
                    <a:pt x="5264023" y="2667254"/>
                  </a:lnTo>
                  <a:lnTo>
                    <a:pt x="5399024" y="2955036"/>
                  </a:lnTo>
                  <a:lnTo>
                    <a:pt x="5534025" y="3373882"/>
                  </a:lnTo>
                  <a:lnTo>
                    <a:pt x="5669026" y="3871976"/>
                  </a:lnTo>
                  <a:lnTo>
                    <a:pt x="5804027" y="4340352"/>
                  </a:lnTo>
                  <a:lnTo>
                    <a:pt x="5938901" y="4824095"/>
                  </a:lnTo>
                  <a:lnTo>
                    <a:pt x="6073902" y="5276469"/>
                  </a:lnTo>
                  <a:lnTo>
                    <a:pt x="6208903" y="5651881"/>
                  </a:lnTo>
                  <a:lnTo>
                    <a:pt x="6343904" y="5925312"/>
                  </a:lnTo>
                  <a:lnTo>
                    <a:pt x="6478905" y="6084824"/>
                  </a:lnTo>
                  <a:lnTo>
                    <a:pt x="6613779" y="6199505"/>
                  </a:lnTo>
                  <a:lnTo>
                    <a:pt x="6748780" y="6296660"/>
                  </a:lnTo>
                  <a:lnTo>
                    <a:pt x="6883781" y="6386068"/>
                  </a:lnTo>
                  <a:lnTo>
                    <a:pt x="7018782" y="6474333"/>
                  </a:lnTo>
                  <a:lnTo>
                    <a:pt x="7153783" y="6521958"/>
                  </a:lnTo>
                  <a:lnTo>
                    <a:pt x="7288657" y="6554851"/>
                  </a:lnTo>
                  <a:lnTo>
                    <a:pt x="7423658" y="6580124"/>
                  </a:lnTo>
                  <a:lnTo>
                    <a:pt x="7558658" y="6584950"/>
                  </a:lnTo>
                  <a:lnTo>
                    <a:pt x="7693659" y="6588506"/>
                  </a:lnTo>
                  <a:lnTo>
                    <a:pt x="7828660" y="6589522"/>
                  </a:lnTo>
                  <a:lnTo>
                    <a:pt x="7963534" y="6590792"/>
                  </a:lnTo>
                  <a:lnTo>
                    <a:pt x="8098535" y="6588633"/>
                  </a:lnTo>
                  <a:lnTo>
                    <a:pt x="8233536" y="6551295"/>
                  </a:lnTo>
                  <a:lnTo>
                    <a:pt x="8368538" y="6449568"/>
                  </a:lnTo>
                  <a:lnTo>
                    <a:pt x="8503539" y="6361303"/>
                  </a:lnTo>
                  <a:lnTo>
                    <a:pt x="8638540" y="6274054"/>
                  </a:lnTo>
                  <a:lnTo>
                    <a:pt x="8773414" y="6253099"/>
                  </a:lnTo>
                  <a:lnTo>
                    <a:pt x="8908415" y="6233541"/>
                  </a:lnTo>
                  <a:lnTo>
                    <a:pt x="9043416" y="6228969"/>
                  </a:lnTo>
                  <a:lnTo>
                    <a:pt x="9178417" y="6353683"/>
                  </a:lnTo>
                  <a:lnTo>
                    <a:pt x="9313418" y="6586220"/>
                  </a:lnTo>
                  <a:lnTo>
                    <a:pt x="9448292" y="6658356"/>
                  </a:lnTo>
                  <a:lnTo>
                    <a:pt x="9583293" y="6677660"/>
                  </a:lnTo>
                </a:path>
              </a:pathLst>
            </a:custGeom>
            <a:ln w="13589">
              <a:solidFill>
                <a:srgbClr val="000000"/>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21"/>
            <p:cNvSpPr/>
            <p:nvPr/>
          </p:nvSpPr>
          <p:spPr>
            <a:xfrm>
              <a:off x="840740" y="1003808"/>
              <a:ext cx="9583420" cy="7359650"/>
            </a:xfrm>
            <a:custGeom>
              <a:avLst/>
              <a:gdLst/>
              <a:ahLst/>
              <a:cxnLst/>
              <a:rect l="l" t="t" r="r" b="b"/>
              <a:pathLst>
                <a:path w="9583420" h="7359650">
                  <a:moveTo>
                    <a:pt x="4184269" y="0"/>
                  </a:moveTo>
                  <a:lnTo>
                    <a:pt x="4049267" y="107696"/>
                  </a:lnTo>
                  <a:lnTo>
                    <a:pt x="3914266" y="575437"/>
                  </a:lnTo>
                  <a:lnTo>
                    <a:pt x="3779392" y="1219581"/>
                  </a:lnTo>
                  <a:lnTo>
                    <a:pt x="3644391" y="1689608"/>
                  </a:lnTo>
                  <a:lnTo>
                    <a:pt x="3509391" y="1857375"/>
                  </a:lnTo>
                  <a:lnTo>
                    <a:pt x="3374390" y="1901571"/>
                  </a:lnTo>
                  <a:lnTo>
                    <a:pt x="3239389" y="1965071"/>
                  </a:lnTo>
                  <a:lnTo>
                    <a:pt x="3104515" y="2030476"/>
                  </a:lnTo>
                  <a:lnTo>
                    <a:pt x="2969514" y="2012442"/>
                  </a:lnTo>
                  <a:lnTo>
                    <a:pt x="2834513" y="1878838"/>
                  </a:lnTo>
                  <a:lnTo>
                    <a:pt x="2699512" y="1752346"/>
                  </a:lnTo>
                  <a:lnTo>
                    <a:pt x="2564511" y="1732153"/>
                  </a:lnTo>
                  <a:lnTo>
                    <a:pt x="2429637" y="1758188"/>
                  </a:lnTo>
                  <a:lnTo>
                    <a:pt x="2294636" y="1660271"/>
                  </a:lnTo>
                  <a:lnTo>
                    <a:pt x="2159635" y="1373759"/>
                  </a:lnTo>
                  <a:lnTo>
                    <a:pt x="2024633" y="1048639"/>
                  </a:lnTo>
                  <a:lnTo>
                    <a:pt x="1889633" y="921512"/>
                  </a:lnTo>
                  <a:lnTo>
                    <a:pt x="1754758" y="1060069"/>
                  </a:lnTo>
                  <a:lnTo>
                    <a:pt x="1619758" y="1285494"/>
                  </a:lnTo>
                  <a:lnTo>
                    <a:pt x="1484757" y="1450975"/>
                  </a:lnTo>
                  <a:lnTo>
                    <a:pt x="1349756" y="1493012"/>
                  </a:lnTo>
                  <a:lnTo>
                    <a:pt x="1214755" y="1473327"/>
                  </a:lnTo>
                  <a:lnTo>
                    <a:pt x="1079881" y="1402969"/>
                  </a:lnTo>
                  <a:lnTo>
                    <a:pt x="944880" y="1324737"/>
                  </a:lnTo>
                  <a:lnTo>
                    <a:pt x="809879" y="1301877"/>
                  </a:lnTo>
                  <a:lnTo>
                    <a:pt x="674878" y="1345057"/>
                  </a:lnTo>
                  <a:lnTo>
                    <a:pt x="539877" y="1345311"/>
                  </a:lnTo>
                  <a:lnTo>
                    <a:pt x="405003" y="1329944"/>
                  </a:lnTo>
                  <a:lnTo>
                    <a:pt x="270002" y="1272286"/>
                  </a:lnTo>
                  <a:lnTo>
                    <a:pt x="135001" y="1195959"/>
                  </a:lnTo>
                  <a:lnTo>
                    <a:pt x="0" y="1147318"/>
                  </a:lnTo>
                  <a:lnTo>
                    <a:pt x="0" y="2122297"/>
                  </a:lnTo>
                  <a:lnTo>
                    <a:pt x="135001" y="2109089"/>
                  </a:lnTo>
                  <a:lnTo>
                    <a:pt x="270002" y="2062861"/>
                  </a:lnTo>
                  <a:lnTo>
                    <a:pt x="405003" y="2055368"/>
                  </a:lnTo>
                  <a:lnTo>
                    <a:pt x="539877" y="2094738"/>
                  </a:lnTo>
                  <a:lnTo>
                    <a:pt x="674878" y="2193671"/>
                  </a:lnTo>
                  <a:lnTo>
                    <a:pt x="809879" y="2260219"/>
                  </a:lnTo>
                  <a:lnTo>
                    <a:pt x="944880" y="2295652"/>
                  </a:lnTo>
                  <a:lnTo>
                    <a:pt x="1079881" y="2276729"/>
                  </a:lnTo>
                  <a:lnTo>
                    <a:pt x="1214755" y="2209800"/>
                  </a:lnTo>
                  <a:lnTo>
                    <a:pt x="1349756" y="2093087"/>
                  </a:lnTo>
                  <a:lnTo>
                    <a:pt x="1484757" y="1904238"/>
                  </a:lnTo>
                  <a:lnTo>
                    <a:pt x="1619758" y="1618488"/>
                  </a:lnTo>
                  <a:lnTo>
                    <a:pt x="1754758" y="1317117"/>
                  </a:lnTo>
                  <a:lnTo>
                    <a:pt x="1889633" y="1170813"/>
                  </a:lnTo>
                  <a:lnTo>
                    <a:pt x="2024633" y="1298321"/>
                  </a:lnTo>
                  <a:lnTo>
                    <a:pt x="2159635" y="1626108"/>
                  </a:lnTo>
                  <a:lnTo>
                    <a:pt x="2294636" y="1926717"/>
                  </a:lnTo>
                  <a:lnTo>
                    <a:pt x="2429637" y="2034159"/>
                  </a:lnTo>
                  <a:lnTo>
                    <a:pt x="2564511" y="2026920"/>
                  </a:lnTo>
                  <a:lnTo>
                    <a:pt x="2699512" y="2068068"/>
                  </a:lnTo>
                  <a:lnTo>
                    <a:pt x="2834513" y="2213483"/>
                  </a:lnTo>
                  <a:lnTo>
                    <a:pt x="2969514" y="2335403"/>
                  </a:lnTo>
                  <a:lnTo>
                    <a:pt x="3104515" y="2380615"/>
                  </a:lnTo>
                  <a:lnTo>
                    <a:pt x="3239389" y="2345690"/>
                  </a:lnTo>
                  <a:lnTo>
                    <a:pt x="3374390" y="2273046"/>
                  </a:lnTo>
                  <a:lnTo>
                    <a:pt x="3509391" y="2175129"/>
                  </a:lnTo>
                  <a:lnTo>
                    <a:pt x="3644391" y="1973453"/>
                  </a:lnTo>
                  <a:lnTo>
                    <a:pt x="3779392" y="1486789"/>
                  </a:lnTo>
                  <a:lnTo>
                    <a:pt x="3914266" y="825119"/>
                  </a:lnTo>
                  <a:lnTo>
                    <a:pt x="4049267" y="331851"/>
                  </a:lnTo>
                  <a:lnTo>
                    <a:pt x="4184269" y="197104"/>
                  </a:lnTo>
                  <a:lnTo>
                    <a:pt x="4319270" y="368427"/>
                  </a:lnTo>
                  <a:lnTo>
                    <a:pt x="4454271" y="735838"/>
                  </a:lnTo>
                  <a:lnTo>
                    <a:pt x="4589145" y="1159383"/>
                  </a:lnTo>
                  <a:lnTo>
                    <a:pt x="4724146" y="1586357"/>
                  </a:lnTo>
                  <a:lnTo>
                    <a:pt x="4859147" y="2091944"/>
                  </a:lnTo>
                  <a:lnTo>
                    <a:pt x="4994148" y="2692908"/>
                  </a:lnTo>
                  <a:lnTo>
                    <a:pt x="5129149" y="3364738"/>
                  </a:lnTo>
                  <a:lnTo>
                    <a:pt x="5264023" y="3981450"/>
                  </a:lnTo>
                  <a:lnTo>
                    <a:pt x="5399024" y="4481957"/>
                  </a:lnTo>
                  <a:lnTo>
                    <a:pt x="5534025" y="4878324"/>
                  </a:lnTo>
                  <a:lnTo>
                    <a:pt x="5669026" y="5181981"/>
                  </a:lnTo>
                  <a:lnTo>
                    <a:pt x="5804027" y="5433695"/>
                  </a:lnTo>
                  <a:lnTo>
                    <a:pt x="5938901" y="5702427"/>
                  </a:lnTo>
                  <a:lnTo>
                    <a:pt x="6073902" y="5941187"/>
                  </a:lnTo>
                  <a:lnTo>
                    <a:pt x="6208903" y="6143752"/>
                  </a:lnTo>
                  <a:lnTo>
                    <a:pt x="6343904" y="6308598"/>
                  </a:lnTo>
                  <a:lnTo>
                    <a:pt x="6478905" y="6470142"/>
                  </a:lnTo>
                  <a:lnTo>
                    <a:pt x="6613779" y="6643497"/>
                  </a:lnTo>
                  <a:lnTo>
                    <a:pt x="6748780" y="6763639"/>
                  </a:lnTo>
                  <a:lnTo>
                    <a:pt x="6883781" y="6842379"/>
                  </a:lnTo>
                  <a:lnTo>
                    <a:pt x="7018782" y="6895211"/>
                  </a:lnTo>
                  <a:lnTo>
                    <a:pt x="7153783" y="6939407"/>
                  </a:lnTo>
                  <a:lnTo>
                    <a:pt x="7288657" y="7002907"/>
                  </a:lnTo>
                  <a:lnTo>
                    <a:pt x="7423658" y="7070852"/>
                  </a:lnTo>
                  <a:lnTo>
                    <a:pt x="7558658" y="7098538"/>
                  </a:lnTo>
                  <a:lnTo>
                    <a:pt x="7693659" y="7061327"/>
                  </a:lnTo>
                  <a:lnTo>
                    <a:pt x="7828660" y="7033006"/>
                  </a:lnTo>
                  <a:lnTo>
                    <a:pt x="7963534" y="6980174"/>
                  </a:lnTo>
                  <a:lnTo>
                    <a:pt x="8098535" y="6923405"/>
                  </a:lnTo>
                  <a:lnTo>
                    <a:pt x="8233536" y="6876161"/>
                  </a:lnTo>
                  <a:lnTo>
                    <a:pt x="8368538" y="6832727"/>
                  </a:lnTo>
                  <a:lnTo>
                    <a:pt x="8503539" y="6768846"/>
                  </a:lnTo>
                  <a:lnTo>
                    <a:pt x="8638540" y="6735826"/>
                  </a:lnTo>
                  <a:lnTo>
                    <a:pt x="8773414" y="6724396"/>
                  </a:lnTo>
                  <a:lnTo>
                    <a:pt x="8908415" y="6758686"/>
                  </a:lnTo>
                  <a:lnTo>
                    <a:pt x="9043416" y="6849491"/>
                  </a:lnTo>
                  <a:lnTo>
                    <a:pt x="9178417" y="6952488"/>
                  </a:lnTo>
                  <a:lnTo>
                    <a:pt x="9313418" y="7094728"/>
                  </a:lnTo>
                  <a:lnTo>
                    <a:pt x="9448292" y="7237476"/>
                  </a:lnTo>
                  <a:lnTo>
                    <a:pt x="9583293" y="7359269"/>
                  </a:lnTo>
                  <a:lnTo>
                    <a:pt x="9583293" y="6896734"/>
                  </a:lnTo>
                  <a:lnTo>
                    <a:pt x="9448292" y="6869430"/>
                  </a:lnTo>
                  <a:lnTo>
                    <a:pt x="9313418" y="6809359"/>
                  </a:lnTo>
                  <a:lnTo>
                    <a:pt x="9178417" y="6705092"/>
                  </a:lnTo>
                  <a:lnTo>
                    <a:pt x="9043416" y="6573266"/>
                  </a:lnTo>
                  <a:lnTo>
                    <a:pt x="8908415" y="6488049"/>
                  </a:lnTo>
                  <a:lnTo>
                    <a:pt x="8773414" y="6458331"/>
                  </a:lnTo>
                  <a:lnTo>
                    <a:pt x="8638540" y="6471031"/>
                  </a:lnTo>
                  <a:lnTo>
                    <a:pt x="8503539" y="6533896"/>
                  </a:lnTo>
                  <a:lnTo>
                    <a:pt x="8368538" y="6595109"/>
                  </a:lnTo>
                  <a:lnTo>
                    <a:pt x="8233536" y="6636639"/>
                  </a:lnTo>
                  <a:lnTo>
                    <a:pt x="8098535" y="6647688"/>
                  </a:lnTo>
                  <a:lnTo>
                    <a:pt x="7963534" y="6655434"/>
                  </a:lnTo>
                  <a:lnTo>
                    <a:pt x="7828660" y="6691122"/>
                  </a:lnTo>
                  <a:lnTo>
                    <a:pt x="7693659" y="6789674"/>
                  </a:lnTo>
                  <a:lnTo>
                    <a:pt x="7558658" y="6843903"/>
                  </a:lnTo>
                  <a:lnTo>
                    <a:pt x="7423658" y="6842506"/>
                  </a:lnTo>
                  <a:lnTo>
                    <a:pt x="7288657" y="6776593"/>
                  </a:lnTo>
                  <a:lnTo>
                    <a:pt x="7153783" y="6714744"/>
                  </a:lnTo>
                  <a:lnTo>
                    <a:pt x="7018782" y="6636384"/>
                  </a:lnTo>
                  <a:lnTo>
                    <a:pt x="6883781" y="6575044"/>
                  </a:lnTo>
                  <a:lnTo>
                    <a:pt x="6748780" y="6474968"/>
                  </a:lnTo>
                  <a:lnTo>
                    <a:pt x="6613779" y="6343904"/>
                  </a:lnTo>
                  <a:lnTo>
                    <a:pt x="6478905" y="6205728"/>
                  </a:lnTo>
                  <a:lnTo>
                    <a:pt x="6343904" y="6046343"/>
                  </a:lnTo>
                  <a:lnTo>
                    <a:pt x="6208903" y="5860161"/>
                  </a:lnTo>
                  <a:lnTo>
                    <a:pt x="6073902" y="5633974"/>
                  </a:lnTo>
                  <a:lnTo>
                    <a:pt x="5938901" y="5377815"/>
                  </a:lnTo>
                  <a:lnTo>
                    <a:pt x="5804027" y="5122799"/>
                  </a:lnTo>
                  <a:lnTo>
                    <a:pt x="5669026" y="4871593"/>
                  </a:lnTo>
                  <a:lnTo>
                    <a:pt x="5534025" y="4554601"/>
                  </a:lnTo>
                  <a:lnTo>
                    <a:pt x="5399024" y="4141851"/>
                  </a:lnTo>
                  <a:lnTo>
                    <a:pt x="5264023" y="3604387"/>
                  </a:lnTo>
                  <a:lnTo>
                    <a:pt x="5129149" y="2980436"/>
                  </a:lnTo>
                  <a:lnTo>
                    <a:pt x="4994148" y="2340991"/>
                  </a:lnTo>
                  <a:lnTo>
                    <a:pt x="4859147" y="1750568"/>
                  </a:lnTo>
                  <a:lnTo>
                    <a:pt x="4724146" y="1271524"/>
                  </a:lnTo>
                  <a:lnTo>
                    <a:pt x="4589145" y="892556"/>
                  </a:lnTo>
                  <a:lnTo>
                    <a:pt x="4454271" y="506349"/>
                  </a:lnTo>
                  <a:lnTo>
                    <a:pt x="4319270" y="171958"/>
                  </a:lnTo>
                  <a:lnTo>
                    <a:pt x="4184269" y="0"/>
                  </a:lnTo>
                  <a:close/>
                </a:path>
              </a:pathLst>
            </a:custGeom>
            <a:solidFill>
              <a:srgbClr val="C77CFF">
                <a:alpha val="29798"/>
              </a:srgbClr>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22" name="object 22"/>
            <p:cNvSpPr/>
            <p:nvPr/>
          </p:nvSpPr>
          <p:spPr>
            <a:xfrm>
              <a:off x="361568" y="475107"/>
              <a:ext cx="10541635" cy="8263890"/>
            </a:xfrm>
            <a:custGeom>
              <a:avLst/>
              <a:gdLst/>
              <a:ahLst/>
              <a:cxnLst/>
              <a:rect l="l" t="t" r="r" b="b"/>
              <a:pathLst>
                <a:path w="10541635" h="8263890">
                  <a:moveTo>
                    <a:pt x="0" y="8263635"/>
                  </a:moveTo>
                  <a:lnTo>
                    <a:pt x="10541635" y="8263635"/>
                  </a:lnTo>
                  <a:lnTo>
                    <a:pt x="10541635" y="0"/>
                  </a:lnTo>
                  <a:lnTo>
                    <a:pt x="0" y="0"/>
                  </a:lnTo>
                  <a:lnTo>
                    <a:pt x="0" y="8263635"/>
                  </a:lnTo>
                  <a:close/>
                </a:path>
              </a:pathLst>
            </a:custGeom>
            <a:ln w="13588">
              <a:solidFill>
                <a:srgbClr val="333333"/>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23"/>
            <p:cNvSpPr/>
            <p:nvPr/>
          </p:nvSpPr>
          <p:spPr>
            <a:xfrm>
              <a:off x="326770" y="7578343"/>
              <a:ext cx="34925" cy="0"/>
            </a:xfrm>
            <a:custGeom>
              <a:avLst/>
              <a:gdLst/>
              <a:ahLst/>
              <a:cxnLst/>
              <a:rect l="l" t="t" r="r" b="b"/>
              <a:pathLst>
                <a:path w="34925">
                  <a:moveTo>
                    <a:pt x="0" y="0"/>
                  </a:moveTo>
                  <a:lnTo>
                    <a:pt x="34798" y="0"/>
                  </a:lnTo>
                </a:path>
              </a:pathLst>
            </a:custGeom>
            <a:ln w="13589">
              <a:solidFill>
                <a:srgbClr val="333333"/>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24"/>
            <p:cNvSpPr/>
            <p:nvPr/>
          </p:nvSpPr>
          <p:spPr>
            <a:xfrm>
              <a:off x="326770" y="5230367"/>
              <a:ext cx="34925" cy="0"/>
            </a:xfrm>
            <a:custGeom>
              <a:avLst/>
              <a:gdLst/>
              <a:ahLst/>
              <a:cxnLst/>
              <a:rect l="l" t="t" r="r" b="b"/>
              <a:pathLst>
                <a:path w="34925">
                  <a:moveTo>
                    <a:pt x="0" y="0"/>
                  </a:moveTo>
                  <a:lnTo>
                    <a:pt x="34798" y="0"/>
                  </a:lnTo>
                </a:path>
              </a:pathLst>
            </a:custGeom>
            <a:ln w="13589">
              <a:solidFill>
                <a:srgbClr val="333333"/>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25"/>
            <p:cNvSpPr/>
            <p:nvPr/>
          </p:nvSpPr>
          <p:spPr>
            <a:xfrm>
              <a:off x="326770" y="2882392"/>
              <a:ext cx="34925" cy="0"/>
            </a:xfrm>
            <a:custGeom>
              <a:avLst/>
              <a:gdLst/>
              <a:ahLst/>
              <a:cxnLst/>
              <a:rect l="l" t="t" r="r" b="b"/>
              <a:pathLst>
                <a:path w="34925">
                  <a:moveTo>
                    <a:pt x="0" y="0"/>
                  </a:moveTo>
                  <a:lnTo>
                    <a:pt x="34798" y="0"/>
                  </a:lnTo>
                </a:path>
              </a:pathLst>
            </a:custGeom>
            <a:ln w="13589">
              <a:solidFill>
                <a:srgbClr val="333333"/>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26" name="object 26"/>
            <p:cNvSpPr/>
            <p:nvPr/>
          </p:nvSpPr>
          <p:spPr>
            <a:xfrm>
              <a:off x="326770" y="534415"/>
              <a:ext cx="34925" cy="0"/>
            </a:xfrm>
            <a:custGeom>
              <a:avLst/>
              <a:gdLst/>
              <a:ahLst/>
              <a:cxnLst/>
              <a:rect l="l" t="t" r="r" b="b"/>
              <a:pathLst>
                <a:path w="34925">
                  <a:moveTo>
                    <a:pt x="0" y="0"/>
                  </a:moveTo>
                  <a:lnTo>
                    <a:pt x="34798" y="0"/>
                  </a:lnTo>
                </a:path>
              </a:pathLst>
            </a:custGeom>
            <a:ln w="13589">
              <a:solidFill>
                <a:srgbClr val="333333"/>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27"/>
            <p:cNvSpPr/>
            <p:nvPr/>
          </p:nvSpPr>
          <p:spPr>
            <a:xfrm>
              <a:off x="2190495" y="8738743"/>
              <a:ext cx="0" cy="34925"/>
            </a:xfrm>
            <a:custGeom>
              <a:avLst/>
              <a:gdLst/>
              <a:ahLst/>
              <a:cxnLst/>
              <a:rect l="l" t="t" r="r" b="b"/>
              <a:pathLst>
                <a:path h="34925">
                  <a:moveTo>
                    <a:pt x="0" y="34797"/>
                  </a:moveTo>
                  <a:lnTo>
                    <a:pt x="0" y="0"/>
                  </a:lnTo>
                </a:path>
              </a:pathLst>
            </a:custGeom>
            <a:ln w="13589">
              <a:solidFill>
                <a:srgbClr val="333333"/>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28" name="object 28"/>
            <p:cNvSpPr/>
            <p:nvPr/>
          </p:nvSpPr>
          <p:spPr>
            <a:xfrm>
              <a:off x="4890007" y="8738743"/>
              <a:ext cx="0" cy="34925"/>
            </a:xfrm>
            <a:custGeom>
              <a:avLst/>
              <a:gdLst/>
              <a:ahLst/>
              <a:cxnLst/>
              <a:rect l="l" t="t" r="r" b="b"/>
              <a:pathLst>
                <a:path h="34925">
                  <a:moveTo>
                    <a:pt x="0" y="34797"/>
                  </a:moveTo>
                  <a:lnTo>
                    <a:pt x="0" y="0"/>
                  </a:lnTo>
                </a:path>
              </a:pathLst>
            </a:custGeom>
            <a:ln w="13589">
              <a:solidFill>
                <a:srgbClr val="333333"/>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29"/>
            <p:cNvSpPr/>
            <p:nvPr/>
          </p:nvSpPr>
          <p:spPr>
            <a:xfrm>
              <a:off x="7589519" y="8738743"/>
              <a:ext cx="0" cy="34925"/>
            </a:xfrm>
            <a:custGeom>
              <a:avLst/>
              <a:gdLst/>
              <a:ahLst/>
              <a:cxnLst/>
              <a:rect l="l" t="t" r="r" b="b"/>
              <a:pathLst>
                <a:path h="34925">
                  <a:moveTo>
                    <a:pt x="0" y="34797"/>
                  </a:moveTo>
                  <a:lnTo>
                    <a:pt x="0" y="0"/>
                  </a:lnTo>
                </a:path>
              </a:pathLst>
            </a:custGeom>
            <a:ln w="13589">
              <a:solidFill>
                <a:srgbClr val="333333"/>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30" name="object 30"/>
            <p:cNvSpPr/>
            <p:nvPr/>
          </p:nvSpPr>
          <p:spPr>
            <a:xfrm>
              <a:off x="10289031" y="8738743"/>
              <a:ext cx="0" cy="34925"/>
            </a:xfrm>
            <a:custGeom>
              <a:avLst/>
              <a:gdLst/>
              <a:ahLst/>
              <a:cxnLst/>
              <a:rect l="l" t="t" r="r" b="b"/>
              <a:pathLst>
                <a:path h="34925">
                  <a:moveTo>
                    <a:pt x="0" y="34797"/>
                  </a:moveTo>
                  <a:lnTo>
                    <a:pt x="0" y="0"/>
                  </a:lnTo>
                </a:path>
              </a:pathLst>
            </a:custGeom>
            <a:ln w="13589">
              <a:solidFill>
                <a:srgbClr val="333333"/>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object 31"/>
          <p:cNvSpPr txBox="1"/>
          <p:nvPr/>
        </p:nvSpPr>
        <p:spPr>
          <a:xfrm>
            <a:off x="1119569" y="5619274"/>
            <a:ext cx="67151" cy="113493"/>
          </a:xfrm>
          <a:prstGeom prst="rect">
            <a:avLst/>
          </a:prstGeom>
        </p:spPr>
        <p:txBody>
          <a:bodyPr vert="horz" wrap="square" lIns="0" tIns="9525" rIns="0" bIns="0" rtlCol="0">
            <a:spAutoFit/>
          </a:bodyPr>
          <a:lstStyle/>
          <a:p>
            <a:pPr marL="9525" marR="0" lvl="0" indent="0" algn="l" defTabSz="685800" rtl="0" eaLnBrk="1" fontAlgn="auto" latinLnBrk="0" hangingPunct="1">
              <a:lnSpc>
                <a:spcPct val="100000"/>
              </a:lnSpc>
              <a:spcBef>
                <a:spcPts val="75"/>
              </a:spcBef>
              <a:spcAft>
                <a:spcPts val="0"/>
              </a:spcAft>
              <a:buClrTx/>
              <a:buSzTx/>
              <a:buFontTx/>
              <a:buNone/>
              <a:tabLst/>
              <a:defRPr/>
            </a:pPr>
            <a:r>
              <a:rPr kumimoji="0" sz="675" b="0" i="0" u="none" strike="noStrike" kern="1200" cap="none" spc="-38" normalizeH="0" baseline="0" noProof="0" dirty="0">
                <a:ln>
                  <a:noFill/>
                </a:ln>
                <a:solidFill>
                  <a:srgbClr val="4D4D4D"/>
                </a:solidFill>
                <a:effectLst/>
                <a:uLnTx/>
                <a:uFillTx/>
                <a:latin typeface="Microsoft Sans Serif"/>
                <a:ea typeface="+mn-ea"/>
                <a:cs typeface="Microsoft Sans Serif"/>
              </a:rPr>
              <a:t>2</a:t>
            </a:r>
            <a:endParaRPr kumimoji="0" sz="675" b="0" i="0" u="none" strike="noStrike" kern="1200" cap="none" spc="0" normalizeH="0" baseline="0" noProof="0">
              <a:ln>
                <a:noFill/>
              </a:ln>
              <a:solidFill>
                <a:prstClr val="black"/>
              </a:solidFill>
              <a:effectLst/>
              <a:uLnTx/>
              <a:uFillTx/>
              <a:latin typeface="Microsoft Sans Serif"/>
              <a:ea typeface="+mn-ea"/>
              <a:cs typeface="Microsoft Sans Serif"/>
            </a:endParaRPr>
          </a:p>
        </p:txBody>
      </p:sp>
      <p:sp>
        <p:nvSpPr>
          <p:cNvPr id="32" name="object 32"/>
          <p:cNvSpPr txBox="1"/>
          <p:nvPr/>
        </p:nvSpPr>
        <p:spPr>
          <a:xfrm>
            <a:off x="1119569" y="3858311"/>
            <a:ext cx="67151" cy="113493"/>
          </a:xfrm>
          <a:prstGeom prst="rect">
            <a:avLst/>
          </a:prstGeom>
        </p:spPr>
        <p:txBody>
          <a:bodyPr vert="horz" wrap="square" lIns="0" tIns="9525" rIns="0" bIns="0" rtlCol="0">
            <a:spAutoFit/>
          </a:bodyPr>
          <a:lstStyle/>
          <a:p>
            <a:pPr marL="9525" marR="0" lvl="0" indent="0" algn="l" defTabSz="685800" rtl="0" eaLnBrk="1" fontAlgn="auto" latinLnBrk="0" hangingPunct="1">
              <a:lnSpc>
                <a:spcPct val="100000"/>
              </a:lnSpc>
              <a:spcBef>
                <a:spcPts val="75"/>
              </a:spcBef>
              <a:spcAft>
                <a:spcPts val="0"/>
              </a:spcAft>
              <a:buClrTx/>
              <a:buSzTx/>
              <a:buFontTx/>
              <a:buNone/>
              <a:tabLst/>
              <a:defRPr/>
            </a:pPr>
            <a:r>
              <a:rPr kumimoji="0" sz="675" b="0" i="0" u="none" strike="noStrike" kern="1200" cap="none" spc="-38" normalizeH="0" baseline="0" noProof="0" dirty="0">
                <a:ln>
                  <a:noFill/>
                </a:ln>
                <a:solidFill>
                  <a:srgbClr val="4D4D4D"/>
                </a:solidFill>
                <a:effectLst/>
                <a:uLnTx/>
                <a:uFillTx/>
                <a:latin typeface="Microsoft Sans Serif"/>
                <a:ea typeface="+mn-ea"/>
                <a:cs typeface="Microsoft Sans Serif"/>
              </a:rPr>
              <a:t>4</a:t>
            </a:r>
            <a:endParaRPr kumimoji="0" sz="675" b="0" i="0" u="none" strike="noStrike" kern="1200" cap="none" spc="0" normalizeH="0" baseline="0" noProof="0">
              <a:ln>
                <a:noFill/>
              </a:ln>
              <a:solidFill>
                <a:prstClr val="black"/>
              </a:solidFill>
              <a:effectLst/>
              <a:uLnTx/>
              <a:uFillTx/>
              <a:latin typeface="Microsoft Sans Serif"/>
              <a:ea typeface="+mn-ea"/>
              <a:cs typeface="Microsoft Sans Serif"/>
            </a:endParaRPr>
          </a:p>
        </p:txBody>
      </p:sp>
      <p:sp>
        <p:nvSpPr>
          <p:cNvPr id="33" name="object 33"/>
          <p:cNvSpPr txBox="1"/>
          <p:nvPr/>
        </p:nvSpPr>
        <p:spPr>
          <a:xfrm>
            <a:off x="1119569" y="2097348"/>
            <a:ext cx="67151" cy="113493"/>
          </a:xfrm>
          <a:prstGeom prst="rect">
            <a:avLst/>
          </a:prstGeom>
        </p:spPr>
        <p:txBody>
          <a:bodyPr vert="horz" wrap="square" lIns="0" tIns="9525" rIns="0" bIns="0" rtlCol="0">
            <a:spAutoFit/>
          </a:bodyPr>
          <a:lstStyle/>
          <a:p>
            <a:pPr marL="9525" marR="0" lvl="0" indent="0" algn="l" defTabSz="685800" rtl="0" eaLnBrk="1" fontAlgn="auto" latinLnBrk="0" hangingPunct="1">
              <a:lnSpc>
                <a:spcPct val="100000"/>
              </a:lnSpc>
              <a:spcBef>
                <a:spcPts val="75"/>
              </a:spcBef>
              <a:spcAft>
                <a:spcPts val="0"/>
              </a:spcAft>
              <a:buClrTx/>
              <a:buSzTx/>
              <a:buFontTx/>
              <a:buNone/>
              <a:tabLst/>
              <a:defRPr/>
            </a:pPr>
            <a:r>
              <a:rPr kumimoji="0" sz="675" b="0" i="0" u="none" strike="noStrike" kern="1200" cap="none" spc="-38" normalizeH="0" baseline="0" noProof="0" dirty="0">
                <a:ln>
                  <a:noFill/>
                </a:ln>
                <a:solidFill>
                  <a:srgbClr val="4D4D4D"/>
                </a:solidFill>
                <a:effectLst/>
                <a:uLnTx/>
                <a:uFillTx/>
                <a:latin typeface="Microsoft Sans Serif"/>
                <a:ea typeface="+mn-ea"/>
                <a:cs typeface="Microsoft Sans Serif"/>
              </a:rPr>
              <a:t>6</a:t>
            </a:r>
            <a:endParaRPr kumimoji="0" sz="675" b="0" i="0" u="none" strike="noStrike" kern="1200" cap="none" spc="0" normalizeH="0" baseline="0" noProof="0">
              <a:ln>
                <a:noFill/>
              </a:ln>
              <a:solidFill>
                <a:prstClr val="black"/>
              </a:solidFill>
              <a:effectLst/>
              <a:uLnTx/>
              <a:uFillTx/>
              <a:latin typeface="Microsoft Sans Serif"/>
              <a:ea typeface="+mn-ea"/>
              <a:cs typeface="Microsoft Sans Serif"/>
            </a:endParaRPr>
          </a:p>
        </p:txBody>
      </p:sp>
      <p:sp>
        <p:nvSpPr>
          <p:cNvPr id="34" name="object 34"/>
          <p:cNvSpPr txBox="1"/>
          <p:nvPr/>
        </p:nvSpPr>
        <p:spPr>
          <a:xfrm>
            <a:off x="1119568" y="7715"/>
            <a:ext cx="3407093" cy="449000"/>
          </a:xfrm>
          <a:prstGeom prst="rect">
            <a:avLst/>
          </a:prstGeom>
        </p:spPr>
        <p:txBody>
          <a:bodyPr vert="horz" wrap="square" lIns="0" tIns="24288" rIns="0" bIns="0" rtlCol="0">
            <a:spAutoFit/>
          </a:bodyPr>
          <a:lstStyle/>
          <a:p>
            <a:pPr marL="138113" marR="3810" lvl="0" indent="-34766" algn="l" defTabSz="685800" rtl="0" eaLnBrk="1" fontAlgn="auto" latinLnBrk="0" hangingPunct="1">
              <a:lnSpc>
                <a:spcPts val="1073"/>
              </a:lnSpc>
              <a:spcBef>
                <a:spcPts val="191"/>
              </a:spcBef>
              <a:spcAft>
                <a:spcPts val="0"/>
              </a:spcAft>
              <a:buClrTx/>
              <a:buSzTx/>
              <a:buFontTx/>
              <a:buNone/>
              <a:tabLst/>
              <a:defRPr/>
            </a:pPr>
            <a:r>
              <a:rPr kumimoji="0" sz="975" b="0" i="0" u="none" strike="noStrike" kern="1200" cap="none" spc="-19" normalizeH="0" baseline="0" noProof="0" dirty="0">
                <a:ln>
                  <a:noFill/>
                </a:ln>
                <a:solidFill>
                  <a:prstClr val="black"/>
                </a:solidFill>
                <a:effectLst/>
                <a:uLnTx/>
                <a:uFillTx/>
                <a:latin typeface="Microsoft Sans Serif"/>
                <a:ea typeface="+mn-ea"/>
                <a:cs typeface="Microsoft Sans Serif"/>
              </a:rPr>
              <a:t>Total</a:t>
            </a:r>
            <a:r>
              <a:rPr kumimoji="0" sz="975" b="0" i="0" u="none" strike="noStrike" kern="1200" cap="none" spc="26" normalizeH="0" baseline="0" noProof="0" dirty="0">
                <a:ln>
                  <a:noFill/>
                </a:ln>
                <a:solidFill>
                  <a:prstClr val="black"/>
                </a:solidFill>
                <a:effectLst/>
                <a:uLnTx/>
                <a:uFillTx/>
                <a:latin typeface="Microsoft Sans Serif"/>
                <a:ea typeface="+mn-ea"/>
                <a:cs typeface="Microsoft Sans Serif"/>
              </a:rPr>
              <a:t> </a:t>
            </a:r>
            <a:r>
              <a:rPr kumimoji="0" sz="975" b="0" i="0" u="none" strike="noStrike" kern="1200" cap="none" spc="0" normalizeH="0" baseline="0" noProof="0" dirty="0">
                <a:ln>
                  <a:noFill/>
                </a:ln>
                <a:solidFill>
                  <a:prstClr val="black"/>
                </a:solidFill>
                <a:effectLst/>
                <a:uLnTx/>
                <a:uFillTx/>
                <a:latin typeface="Microsoft Sans Serif"/>
                <a:ea typeface="+mn-ea"/>
                <a:cs typeface="Microsoft Sans Serif"/>
              </a:rPr>
              <a:t>fertility</a:t>
            </a:r>
            <a:r>
              <a:rPr kumimoji="0" sz="975" b="0" i="0" u="none" strike="noStrike" kern="1200" cap="none" spc="30" normalizeH="0" baseline="0" noProof="0" dirty="0">
                <a:ln>
                  <a:noFill/>
                </a:ln>
                <a:solidFill>
                  <a:prstClr val="black"/>
                </a:solidFill>
                <a:effectLst/>
                <a:uLnTx/>
                <a:uFillTx/>
                <a:latin typeface="Microsoft Sans Serif"/>
                <a:ea typeface="+mn-ea"/>
                <a:cs typeface="Microsoft Sans Serif"/>
              </a:rPr>
              <a:t> </a:t>
            </a:r>
            <a:r>
              <a:rPr kumimoji="0" sz="975" b="0" i="0" u="none" strike="noStrike" kern="1200" cap="none" spc="0" normalizeH="0" baseline="0" noProof="0" dirty="0">
                <a:ln>
                  <a:noFill/>
                </a:ln>
                <a:solidFill>
                  <a:prstClr val="black"/>
                </a:solidFill>
                <a:effectLst/>
                <a:uLnTx/>
                <a:uFillTx/>
                <a:latin typeface="Microsoft Sans Serif"/>
                <a:ea typeface="+mn-ea"/>
                <a:cs typeface="Microsoft Sans Serif"/>
              </a:rPr>
              <a:t>rate</a:t>
            </a:r>
            <a:r>
              <a:rPr kumimoji="0" sz="975" b="0" i="0" u="none" strike="noStrike" kern="1200" cap="none" spc="26" normalizeH="0" baseline="0" noProof="0" dirty="0">
                <a:ln>
                  <a:noFill/>
                </a:ln>
                <a:solidFill>
                  <a:prstClr val="black"/>
                </a:solidFill>
                <a:effectLst/>
                <a:uLnTx/>
                <a:uFillTx/>
                <a:latin typeface="Microsoft Sans Serif"/>
                <a:ea typeface="+mn-ea"/>
                <a:cs typeface="Microsoft Sans Serif"/>
              </a:rPr>
              <a:t> </a:t>
            </a:r>
            <a:r>
              <a:rPr kumimoji="0" sz="975" b="0" i="0" u="none" strike="noStrike" kern="1200" cap="none" spc="0" normalizeH="0" baseline="0" noProof="0" dirty="0">
                <a:ln>
                  <a:noFill/>
                </a:ln>
                <a:solidFill>
                  <a:prstClr val="black"/>
                </a:solidFill>
                <a:effectLst/>
                <a:uLnTx/>
                <a:uFillTx/>
                <a:latin typeface="Microsoft Sans Serif"/>
                <a:ea typeface="+mn-ea"/>
                <a:cs typeface="Microsoft Sans Serif"/>
              </a:rPr>
              <a:t>fitted</a:t>
            </a:r>
            <a:r>
              <a:rPr kumimoji="0" sz="975" b="0" i="0" u="none" strike="noStrike" kern="1200" cap="none" spc="30" normalizeH="0" baseline="0" noProof="0" dirty="0">
                <a:ln>
                  <a:noFill/>
                </a:ln>
                <a:solidFill>
                  <a:prstClr val="black"/>
                </a:solidFill>
                <a:effectLst/>
                <a:uLnTx/>
                <a:uFillTx/>
                <a:latin typeface="Microsoft Sans Serif"/>
                <a:ea typeface="+mn-ea"/>
                <a:cs typeface="Microsoft Sans Serif"/>
              </a:rPr>
              <a:t> </a:t>
            </a:r>
            <a:r>
              <a:rPr kumimoji="0" sz="975" b="0" i="0" u="none" strike="noStrike" kern="1200" cap="none" spc="0" normalizeH="0" baseline="0" noProof="0" dirty="0">
                <a:ln>
                  <a:noFill/>
                </a:ln>
                <a:solidFill>
                  <a:prstClr val="black"/>
                </a:solidFill>
                <a:effectLst/>
                <a:uLnTx/>
                <a:uFillTx/>
                <a:latin typeface="Microsoft Sans Serif"/>
                <a:ea typeface="+mn-ea"/>
                <a:cs typeface="Microsoft Sans Serif"/>
              </a:rPr>
              <a:t>trend</a:t>
            </a:r>
            <a:r>
              <a:rPr kumimoji="0" sz="975" b="0" i="0" u="none" strike="noStrike" kern="1200" cap="none" spc="26" normalizeH="0" baseline="0" noProof="0" dirty="0">
                <a:ln>
                  <a:noFill/>
                </a:ln>
                <a:solidFill>
                  <a:prstClr val="black"/>
                </a:solidFill>
                <a:effectLst/>
                <a:uLnTx/>
                <a:uFillTx/>
                <a:latin typeface="Microsoft Sans Serif"/>
                <a:ea typeface="+mn-ea"/>
                <a:cs typeface="Microsoft Sans Serif"/>
              </a:rPr>
              <a:t> </a:t>
            </a:r>
            <a:r>
              <a:rPr kumimoji="0" sz="975" b="0" i="0" u="none" strike="noStrike" kern="1200" cap="none" spc="0" normalizeH="0" baseline="0" noProof="0" dirty="0">
                <a:ln>
                  <a:noFill/>
                </a:ln>
                <a:solidFill>
                  <a:prstClr val="black"/>
                </a:solidFill>
                <a:effectLst/>
                <a:uLnTx/>
                <a:uFillTx/>
                <a:latin typeface="Microsoft Sans Serif"/>
                <a:ea typeface="+mn-ea"/>
                <a:cs typeface="Microsoft Sans Serif"/>
              </a:rPr>
              <a:t>lines,</a:t>
            </a:r>
            <a:r>
              <a:rPr kumimoji="0" sz="975" b="0" i="0" u="none" strike="noStrike" kern="1200" cap="none" spc="30" normalizeH="0" baseline="0" noProof="0" dirty="0">
                <a:ln>
                  <a:noFill/>
                </a:ln>
                <a:solidFill>
                  <a:prstClr val="black"/>
                </a:solidFill>
                <a:effectLst/>
                <a:uLnTx/>
                <a:uFillTx/>
                <a:latin typeface="Microsoft Sans Serif"/>
                <a:ea typeface="+mn-ea"/>
                <a:cs typeface="Microsoft Sans Serif"/>
              </a:rPr>
              <a:t> </a:t>
            </a:r>
            <a:r>
              <a:rPr kumimoji="0" sz="975" b="0" i="0" u="none" strike="noStrike" kern="1200" cap="none" spc="0" normalizeH="0" baseline="0" noProof="0" dirty="0">
                <a:ln>
                  <a:noFill/>
                </a:ln>
                <a:solidFill>
                  <a:prstClr val="black"/>
                </a:solidFill>
                <a:effectLst/>
                <a:uLnTx/>
                <a:uFillTx/>
                <a:latin typeface="Microsoft Sans Serif"/>
                <a:ea typeface="+mn-ea"/>
                <a:cs typeface="Microsoft Sans Serif"/>
              </a:rPr>
              <a:t>1950−2021:</a:t>
            </a:r>
            <a:r>
              <a:rPr kumimoji="0" sz="975" b="0" i="0" u="none" strike="noStrike" kern="1200" cap="none" spc="26" normalizeH="0" baseline="0" noProof="0" dirty="0">
                <a:ln>
                  <a:noFill/>
                </a:ln>
                <a:solidFill>
                  <a:prstClr val="black"/>
                </a:solidFill>
                <a:effectLst/>
                <a:uLnTx/>
                <a:uFillTx/>
                <a:latin typeface="Microsoft Sans Serif"/>
                <a:ea typeface="+mn-ea"/>
                <a:cs typeface="Microsoft Sans Serif"/>
              </a:rPr>
              <a:t> </a:t>
            </a:r>
            <a:r>
              <a:rPr kumimoji="0" sz="975" b="0" i="0" u="none" strike="noStrike" kern="1200" cap="none" spc="0" normalizeH="0" baseline="0" noProof="0" dirty="0">
                <a:ln>
                  <a:noFill/>
                </a:ln>
                <a:solidFill>
                  <a:prstClr val="black"/>
                </a:solidFill>
                <a:effectLst/>
                <a:uLnTx/>
                <a:uFillTx/>
                <a:latin typeface="Microsoft Sans Serif"/>
                <a:ea typeface="+mn-ea"/>
                <a:cs typeface="Microsoft Sans Serif"/>
              </a:rPr>
              <a:t>Iran</a:t>
            </a:r>
            <a:r>
              <a:rPr kumimoji="0" sz="975" b="0" i="0" u="none" strike="noStrike" kern="1200" cap="none" spc="30" normalizeH="0" baseline="0" noProof="0" dirty="0">
                <a:ln>
                  <a:noFill/>
                </a:ln>
                <a:solidFill>
                  <a:prstClr val="black"/>
                </a:solidFill>
                <a:effectLst/>
                <a:uLnTx/>
                <a:uFillTx/>
                <a:latin typeface="Microsoft Sans Serif"/>
                <a:ea typeface="+mn-ea"/>
                <a:cs typeface="Microsoft Sans Serif"/>
              </a:rPr>
              <a:t> </a:t>
            </a:r>
            <a:r>
              <a:rPr kumimoji="0" sz="975" b="0" i="0" u="none" strike="noStrike" kern="1200" cap="none" spc="-19" normalizeH="0" baseline="0" noProof="0" dirty="0">
                <a:ln>
                  <a:noFill/>
                </a:ln>
                <a:solidFill>
                  <a:prstClr val="black"/>
                </a:solidFill>
                <a:effectLst/>
                <a:uLnTx/>
                <a:uFillTx/>
                <a:latin typeface="Microsoft Sans Serif"/>
                <a:ea typeface="+mn-ea"/>
                <a:cs typeface="Microsoft Sans Serif"/>
              </a:rPr>
              <a:t>TFR </a:t>
            </a:r>
            <a:r>
              <a:rPr kumimoji="0" sz="975" b="0" i="0" u="none" strike="noStrike" kern="1200" cap="none" spc="0" normalizeH="0" baseline="0" noProof="0" dirty="0">
                <a:ln>
                  <a:noFill/>
                </a:ln>
                <a:solidFill>
                  <a:prstClr val="black"/>
                </a:solidFill>
                <a:effectLst/>
                <a:uLnTx/>
                <a:uFillTx/>
                <a:latin typeface="Microsoft Sans Serif"/>
                <a:ea typeface="+mn-ea"/>
                <a:cs typeface="Microsoft Sans Serif"/>
              </a:rPr>
              <a:t>Data</a:t>
            </a:r>
            <a:r>
              <a:rPr kumimoji="0" sz="975" b="0" i="0" u="none" strike="noStrike" kern="1200" cap="none" spc="-19" normalizeH="0" baseline="0" noProof="0" dirty="0">
                <a:ln>
                  <a:noFill/>
                </a:ln>
                <a:solidFill>
                  <a:prstClr val="black"/>
                </a:solidFill>
                <a:effectLst/>
                <a:uLnTx/>
                <a:uFillTx/>
                <a:latin typeface="Microsoft Sans Serif"/>
                <a:ea typeface="+mn-ea"/>
                <a:cs typeface="Microsoft Sans Serif"/>
              </a:rPr>
              <a:t> </a:t>
            </a:r>
            <a:r>
              <a:rPr kumimoji="0" sz="975" b="0" i="0" u="none" strike="noStrike" kern="1200" cap="none" spc="0" normalizeH="0" baseline="0" noProof="0" dirty="0">
                <a:ln>
                  <a:noFill/>
                </a:ln>
                <a:solidFill>
                  <a:prstClr val="black"/>
                </a:solidFill>
                <a:effectLst/>
                <a:uLnTx/>
                <a:uFillTx/>
                <a:latin typeface="Microsoft Sans Serif"/>
                <a:ea typeface="+mn-ea"/>
                <a:cs typeface="Microsoft Sans Serif"/>
              </a:rPr>
              <a:t>points</a:t>
            </a:r>
            <a:r>
              <a:rPr kumimoji="0" sz="975" b="0" i="0" u="none" strike="noStrike" kern="1200" cap="none" spc="-19" normalizeH="0" baseline="0" noProof="0" dirty="0">
                <a:ln>
                  <a:noFill/>
                </a:ln>
                <a:solidFill>
                  <a:prstClr val="black"/>
                </a:solidFill>
                <a:effectLst/>
                <a:uLnTx/>
                <a:uFillTx/>
                <a:latin typeface="Microsoft Sans Serif"/>
                <a:ea typeface="+mn-ea"/>
                <a:cs typeface="Microsoft Sans Serif"/>
              </a:rPr>
              <a:t> </a:t>
            </a:r>
            <a:r>
              <a:rPr kumimoji="0" sz="975" b="0" i="0" u="none" strike="noStrike" kern="1200" cap="none" spc="0" normalizeH="0" baseline="0" noProof="0" dirty="0">
                <a:ln>
                  <a:noFill/>
                </a:ln>
                <a:solidFill>
                  <a:prstClr val="black"/>
                </a:solidFill>
                <a:effectLst/>
                <a:uLnTx/>
                <a:uFillTx/>
                <a:latin typeface="Microsoft Sans Serif"/>
                <a:ea typeface="+mn-ea"/>
                <a:cs typeface="Microsoft Sans Serif"/>
              </a:rPr>
              <a:t>enclosed</a:t>
            </a:r>
            <a:r>
              <a:rPr kumimoji="0" sz="975" b="0" i="0" u="none" strike="noStrike" kern="1200" cap="none" spc="-19" normalizeH="0" baseline="0" noProof="0" dirty="0">
                <a:ln>
                  <a:noFill/>
                </a:ln>
                <a:solidFill>
                  <a:prstClr val="black"/>
                </a:solidFill>
                <a:effectLst/>
                <a:uLnTx/>
                <a:uFillTx/>
                <a:latin typeface="Microsoft Sans Serif"/>
                <a:ea typeface="+mn-ea"/>
                <a:cs typeface="Microsoft Sans Serif"/>
              </a:rPr>
              <a:t> </a:t>
            </a:r>
            <a:r>
              <a:rPr kumimoji="0" sz="975" b="0" i="0" u="none" strike="noStrike" kern="1200" cap="none" spc="0" normalizeH="0" baseline="0" noProof="0" dirty="0">
                <a:ln>
                  <a:noFill/>
                </a:ln>
                <a:solidFill>
                  <a:prstClr val="black"/>
                </a:solidFill>
                <a:effectLst/>
                <a:uLnTx/>
                <a:uFillTx/>
                <a:latin typeface="Microsoft Sans Serif"/>
                <a:ea typeface="+mn-ea"/>
                <a:cs typeface="Microsoft Sans Serif"/>
              </a:rPr>
              <a:t>with</a:t>
            </a:r>
            <a:r>
              <a:rPr kumimoji="0" sz="975" b="0" i="0" u="none" strike="noStrike" kern="1200" cap="none" spc="-15" normalizeH="0" baseline="0" noProof="0" dirty="0">
                <a:ln>
                  <a:noFill/>
                </a:ln>
                <a:solidFill>
                  <a:prstClr val="black"/>
                </a:solidFill>
                <a:effectLst/>
                <a:uLnTx/>
                <a:uFillTx/>
                <a:latin typeface="Microsoft Sans Serif"/>
                <a:ea typeface="+mn-ea"/>
                <a:cs typeface="Microsoft Sans Serif"/>
              </a:rPr>
              <a:t> </a:t>
            </a:r>
            <a:r>
              <a:rPr kumimoji="0" sz="975" b="0" i="0" u="none" strike="noStrike" kern="1200" cap="none" spc="0" normalizeH="0" baseline="0" noProof="0" dirty="0">
                <a:ln>
                  <a:noFill/>
                </a:ln>
                <a:solidFill>
                  <a:prstClr val="black"/>
                </a:solidFill>
                <a:effectLst/>
                <a:uLnTx/>
                <a:uFillTx/>
                <a:latin typeface="Microsoft Sans Serif"/>
                <a:ea typeface="+mn-ea"/>
                <a:cs typeface="Microsoft Sans Serif"/>
              </a:rPr>
              <a:t>a</a:t>
            </a:r>
            <a:r>
              <a:rPr kumimoji="0" sz="975" b="0" i="0" u="none" strike="noStrike" kern="1200" cap="none" spc="-19" normalizeH="0" baseline="0" noProof="0" dirty="0">
                <a:ln>
                  <a:noFill/>
                </a:ln>
                <a:solidFill>
                  <a:prstClr val="black"/>
                </a:solidFill>
                <a:effectLst/>
                <a:uLnTx/>
                <a:uFillTx/>
                <a:latin typeface="Microsoft Sans Serif"/>
                <a:ea typeface="+mn-ea"/>
                <a:cs typeface="Microsoft Sans Serif"/>
              </a:rPr>
              <a:t> </a:t>
            </a:r>
            <a:r>
              <a:rPr kumimoji="0" sz="975" b="0" i="0" u="none" strike="noStrike" kern="1200" cap="none" spc="0" normalizeH="0" baseline="0" noProof="0" dirty="0">
                <a:ln>
                  <a:noFill/>
                </a:ln>
                <a:solidFill>
                  <a:prstClr val="black"/>
                </a:solidFill>
                <a:effectLst/>
                <a:uLnTx/>
                <a:uFillTx/>
                <a:latin typeface="Microsoft Sans Serif"/>
                <a:ea typeface="+mn-ea"/>
                <a:cs typeface="Microsoft Sans Serif"/>
              </a:rPr>
              <a:t>diamond</a:t>
            </a:r>
            <a:r>
              <a:rPr kumimoji="0" sz="975" b="0" i="0" u="none" strike="noStrike" kern="1200" cap="none" spc="-19" normalizeH="0" baseline="0" noProof="0" dirty="0">
                <a:ln>
                  <a:noFill/>
                </a:ln>
                <a:solidFill>
                  <a:prstClr val="black"/>
                </a:solidFill>
                <a:effectLst/>
                <a:uLnTx/>
                <a:uFillTx/>
                <a:latin typeface="Microsoft Sans Serif"/>
                <a:ea typeface="+mn-ea"/>
                <a:cs typeface="Microsoft Sans Serif"/>
              </a:rPr>
              <a:t> </a:t>
            </a:r>
            <a:r>
              <a:rPr kumimoji="0" sz="975" b="0" i="0" u="none" strike="noStrike" kern="1200" cap="none" spc="0" normalizeH="0" baseline="0" noProof="0" dirty="0">
                <a:ln>
                  <a:noFill/>
                </a:ln>
                <a:solidFill>
                  <a:prstClr val="black"/>
                </a:solidFill>
                <a:effectLst/>
                <a:uLnTx/>
                <a:uFillTx/>
                <a:latin typeface="Microsoft Sans Serif"/>
                <a:ea typeface="+mn-ea"/>
                <a:cs typeface="Microsoft Sans Serif"/>
              </a:rPr>
              <a:t>are</a:t>
            </a:r>
            <a:r>
              <a:rPr kumimoji="0" sz="975" b="0" i="0" u="none" strike="noStrike" kern="1200" cap="none" spc="-19" normalizeH="0" baseline="0" noProof="0" dirty="0">
                <a:ln>
                  <a:noFill/>
                </a:ln>
                <a:solidFill>
                  <a:prstClr val="black"/>
                </a:solidFill>
                <a:effectLst/>
                <a:uLnTx/>
                <a:uFillTx/>
                <a:latin typeface="Microsoft Sans Serif"/>
                <a:ea typeface="+mn-ea"/>
                <a:cs typeface="Microsoft Sans Serif"/>
              </a:rPr>
              <a:t> </a:t>
            </a:r>
            <a:r>
              <a:rPr kumimoji="0" sz="975" b="0" i="0" u="none" strike="noStrike" kern="1200" cap="none" spc="0" normalizeH="0" baseline="0" noProof="0" dirty="0">
                <a:ln>
                  <a:noFill/>
                </a:ln>
                <a:solidFill>
                  <a:prstClr val="black"/>
                </a:solidFill>
                <a:effectLst/>
                <a:uLnTx/>
                <a:uFillTx/>
                <a:latin typeface="Microsoft Sans Serif"/>
                <a:ea typeface="+mn-ea"/>
                <a:cs typeface="Microsoft Sans Serif"/>
              </a:rPr>
              <a:t>reference</a:t>
            </a:r>
            <a:r>
              <a:rPr kumimoji="0" sz="975" b="0" i="0" u="none" strike="noStrike" kern="1200" cap="none" spc="-15" normalizeH="0" baseline="0" noProof="0" dirty="0">
                <a:ln>
                  <a:noFill/>
                </a:ln>
                <a:solidFill>
                  <a:prstClr val="black"/>
                </a:solidFill>
                <a:effectLst/>
                <a:uLnTx/>
                <a:uFillTx/>
                <a:latin typeface="Microsoft Sans Serif"/>
                <a:ea typeface="+mn-ea"/>
                <a:cs typeface="Microsoft Sans Serif"/>
              </a:rPr>
              <a:t> </a:t>
            </a:r>
            <a:r>
              <a:rPr kumimoji="0" sz="975" b="0" i="0" u="none" strike="noStrike" kern="1200" cap="none" spc="-8" normalizeH="0" baseline="0" noProof="0" dirty="0">
                <a:ln>
                  <a:noFill/>
                </a:ln>
                <a:solidFill>
                  <a:prstClr val="black"/>
                </a:solidFill>
                <a:effectLst/>
                <a:uLnTx/>
                <a:uFillTx/>
                <a:latin typeface="Microsoft Sans Serif"/>
                <a:ea typeface="+mn-ea"/>
                <a:cs typeface="Microsoft Sans Serif"/>
              </a:rPr>
              <a:t>sources</a:t>
            </a:r>
            <a:endParaRPr kumimoji="0" sz="975" b="0" i="0" u="none" strike="noStrike" kern="1200" cap="none" spc="0" normalizeH="0" baseline="0" noProof="0">
              <a:ln>
                <a:noFill/>
              </a:ln>
              <a:solidFill>
                <a:prstClr val="black"/>
              </a:solidFill>
              <a:effectLst/>
              <a:uLnTx/>
              <a:uFillTx/>
              <a:latin typeface="Microsoft Sans Serif"/>
              <a:ea typeface="+mn-ea"/>
              <a:cs typeface="Microsoft Sans Serif"/>
            </a:endParaRPr>
          </a:p>
          <a:p>
            <a:pPr marL="9525" marR="0" lvl="0" indent="0" algn="l" defTabSz="685800" rtl="0" eaLnBrk="1" fontAlgn="auto" latinLnBrk="0" hangingPunct="1">
              <a:lnSpc>
                <a:spcPct val="100000"/>
              </a:lnSpc>
              <a:spcBef>
                <a:spcPts val="326"/>
              </a:spcBef>
              <a:spcAft>
                <a:spcPts val="0"/>
              </a:spcAft>
              <a:buClrTx/>
              <a:buSzTx/>
              <a:buFontTx/>
              <a:buNone/>
              <a:tabLst/>
              <a:defRPr/>
            </a:pPr>
            <a:r>
              <a:rPr kumimoji="0" sz="675" b="0" i="0" u="none" strike="noStrike" kern="1200" cap="none" spc="-38" normalizeH="0" baseline="0" noProof="0" dirty="0">
                <a:ln>
                  <a:noFill/>
                </a:ln>
                <a:solidFill>
                  <a:srgbClr val="4D4D4D"/>
                </a:solidFill>
                <a:effectLst/>
                <a:uLnTx/>
                <a:uFillTx/>
                <a:latin typeface="Microsoft Sans Serif"/>
                <a:ea typeface="+mn-ea"/>
                <a:cs typeface="Microsoft Sans Serif"/>
              </a:rPr>
              <a:t>8</a:t>
            </a:r>
            <a:endParaRPr kumimoji="0" sz="675" b="0" i="0" u="none" strike="noStrike" kern="1200" cap="none" spc="0" normalizeH="0" baseline="0" noProof="0">
              <a:ln>
                <a:noFill/>
              </a:ln>
              <a:solidFill>
                <a:prstClr val="black"/>
              </a:solidFill>
              <a:effectLst/>
              <a:uLnTx/>
              <a:uFillTx/>
              <a:latin typeface="Microsoft Sans Serif"/>
              <a:ea typeface="+mn-ea"/>
              <a:cs typeface="Microsoft Sans Serif"/>
            </a:endParaRPr>
          </a:p>
        </p:txBody>
      </p:sp>
      <p:sp>
        <p:nvSpPr>
          <p:cNvPr id="35" name="object 35"/>
          <p:cNvSpPr txBox="1"/>
          <p:nvPr/>
        </p:nvSpPr>
        <p:spPr>
          <a:xfrm>
            <a:off x="975569" y="2832838"/>
            <a:ext cx="128240" cy="1201103"/>
          </a:xfrm>
          <a:prstGeom prst="rect">
            <a:avLst/>
          </a:prstGeom>
        </p:spPr>
        <p:txBody>
          <a:bodyPr vert="vert270" wrap="square" lIns="0" tIns="0" rIns="0" bIns="0" rtlCol="0">
            <a:spAutoFit/>
          </a:bodyPr>
          <a:lstStyle/>
          <a:p>
            <a:pPr marL="9525" marR="0" lvl="0" indent="0" algn="l" defTabSz="685800" rtl="0" eaLnBrk="1" fontAlgn="auto" latinLnBrk="0" hangingPunct="1">
              <a:lnSpc>
                <a:spcPts val="986"/>
              </a:lnSpc>
              <a:spcBef>
                <a:spcPts val="0"/>
              </a:spcBef>
              <a:spcAft>
                <a:spcPts val="0"/>
              </a:spcAft>
              <a:buClrTx/>
              <a:buSzTx/>
              <a:buFontTx/>
              <a:buNone/>
              <a:tabLst/>
              <a:defRPr/>
            </a:pPr>
            <a:r>
              <a:rPr kumimoji="0" sz="825" b="0" i="0" u="none" strike="noStrike" kern="1200" cap="none" spc="0" normalizeH="0" baseline="0" noProof="0" dirty="0">
                <a:ln>
                  <a:noFill/>
                </a:ln>
                <a:solidFill>
                  <a:prstClr val="black"/>
                </a:solidFill>
                <a:effectLst/>
                <a:uLnTx/>
                <a:uFillTx/>
                <a:latin typeface="Microsoft Sans Serif"/>
                <a:ea typeface="+mn-ea"/>
                <a:cs typeface="Microsoft Sans Serif"/>
              </a:rPr>
              <a:t>Age−specific</a:t>
            </a:r>
            <a:r>
              <a:rPr kumimoji="0" sz="825" b="0" i="0" u="none" strike="noStrike" kern="1200" cap="none" spc="165" normalizeH="0" baseline="0" noProof="0" dirty="0">
                <a:ln>
                  <a:noFill/>
                </a:ln>
                <a:solidFill>
                  <a:prstClr val="black"/>
                </a:solidFill>
                <a:effectLst/>
                <a:uLnTx/>
                <a:uFillTx/>
                <a:latin typeface="Microsoft Sans Serif"/>
                <a:ea typeface="+mn-ea"/>
                <a:cs typeface="Microsoft Sans Serif"/>
              </a:rPr>
              <a:t> </a:t>
            </a:r>
            <a:r>
              <a:rPr kumimoji="0" sz="825" b="0" i="0" u="none" strike="noStrike" kern="1200" cap="none" spc="0" normalizeH="0" baseline="0" noProof="0" dirty="0">
                <a:ln>
                  <a:noFill/>
                </a:ln>
                <a:solidFill>
                  <a:prstClr val="black"/>
                </a:solidFill>
                <a:effectLst/>
                <a:uLnTx/>
                <a:uFillTx/>
                <a:latin typeface="Microsoft Sans Serif"/>
                <a:ea typeface="+mn-ea"/>
                <a:cs typeface="Microsoft Sans Serif"/>
              </a:rPr>
              <a:t>fertility</a:t>
            </a:r>
            <a:r>
              <a:rPr kumimoji="0" sz="825" b="0" i="0" u="none" strike="noStrike" kern="1200" cap="none" spc="169" normalizeH="0" baseline="0" noProof="0" dirty="0">
                <a:ln>
                  <a:noFill/>
                </a:ln>
                <a:solidFill>
                  <a:prstClr val="black"/>
                </a:solidFill>
                <a:effectLst/>
                <a:uLnTx/>
                <a:uFillTx/>
                <a:latin typeface="Microsoft Sans Serif"/>
                <a:ea typeface="+mn-ea"/>
                <a:cs typeface="Microsoft Sans Serif"/>
              </a:rPr>
              <a:t> </a:t>
            </a:r>
            <a:r>
              <a:rPr kumimoji="0" sz="825" b="0" i="0" u="none" strike="noStrike" kern="1200" cap="none" spc="-15" normalizeH="0" baseline="0" noProof="0" dirty="0">
                <a:ln>
                  <a:noFill/>
                </a:ln>
                <a:solidFill>
                  <a:prstClr val="black"/>
                </a:solidFill>
                <a:effectLst/>
                <a:uLnTx/>
                <a:uFillTx/>
                <a:latin typeface="Microsoft Sans Serif"/>
                <a:ea typeface="+mn-ea"/>
                <a:cs typeface="Microsoft Sans Serif"/>
              </a:rPr>
              <a:t>rate</a:t>
            </a:r>
            <a:endParaRPr kumimoji="0" sz="825" b="0" i="0" u="none" strike="noStrike" kern="1200" cap="none" spc="0" normalizeH="0" baseline="0" noProof="0">
              <a:ln>
                <a:noFill/>
              </a:ln>
              <a:solidFill>
                <a:prstClr val="black"/>
              </a:solidFill>
              <a:effectLst/>
              <a:uLnTx/>
              <a:uFillTx/>
              <a:latin typeface="Microsoft Sans Serif"/>
              <a:ea typeface="+mn-ea"/>
              <a:cs typeface="Microsoft Sans Serif"/>
            </a:endParaRPr>
          </a:p>
        </p:txBody>
      </p:sp>
      <p:sp>
        <p:nvSpPr>
          <p:cNvPr id="36" name="object 36"/>
          <p:cNvSpPr/>
          <p:nvPr/>
        </p:nvSpPr>
        <p:spPr>
          <a:xfrm>
            <a:off x="9840183" y="3339655"/>
            <a:ext cx="131921" cy="0"/>
          </a:xfrm>
          <a:custGeom>
            <a:avLst/>
            <a:gdLst/>
            <a:ahLst/>
            <a:cxnLst/>
            <a:rect l="l" t="t" r="r" b="b"/>
            <a:pathLst>
              <a:path w="175895">
                <a:moveTo>
                  <a:pt x="0" y="0"/>
                </a:moveTo>
                <a:lnTo>
                  <a:pt x="175514" y="0"/>
                </a:lnTo>
              </a:path>
            </a:pathLst>
          </a:custGeom>
          <a:ln w="13589">
            <a:solidFill>
              <a:srgbClr val="7CAE00"/>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37" name="object 37"/>
          <p:cNvSpPr/>
          <p:nvPr/>
        </p:nvSpPr>
        <p:spPr>
          <a:xfrm>
            <a:off x="9840183" y="3504247"/>
            <a:ext cx="131921" cy="0"/>
          </a:xfrm>
          <a:custGeom>
            <a:avLst/>
            <a:gdLst/>
            <a:ahLst/>
            <a:cxnLst/>
            <a:rect l="l" t="t" r="r" b="b"/>
            <a:pathLst>
              <a:path w="175895">
                <a:moveTo>
                  <a:pt x="0" y="0"/>
                </a:moveTo>
                <a:lnTo>
                  <a:pt x="175514" y="0"/>
                </a:lnTo>
              </a:path>
            </a:pathLst>
          </a:custGeom>
          <a:ln w="13589">
            <a:solidFill>
              <a:srgbClr val="C77CFF"/>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38" name="object 38"/>
          <p:cNvSpPr/>
          <p:nvPr/>
        </p:nvSpPr>
        <p:spPr>
          <a:xfrm>
            <a:off x="9840183" y="3668839"/>
            <a:ext cx="131921" cy="0"/>
          </a:xfrm>
          <a:custGeom>
            <a:avLst/>
            <a:gdLst/>
            <a:ahLst/>
            <a:cxnLst/>
            <a:rect l="l" t="t" r="r" b="b"/>
            <a:pathLst>
              <a:path w="175895">
                <a:moveTo>
                  <a:pt x="0" y="0"/>
                </a:moveTo>
                <a:lnTo>
                  <a:pt x="175514" y="0"/>
                </a:lnTo>
              </a:path>
            </a:pathLst>
          </a:custGeom>
          <a:ln w="13589">
            <a:solidFill>
              <a:srgbClr val="000000"/>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39" name="object 39"/>
          <p:cNvSpPr txBox="1"/>
          <p:nvPr/>
        </p:nvSpPr>
        <p:spPr>
          <a:xfrm>
            <a:off x="10030968" y="3275171"/>
            <a:ext cx="576739" cy="449482"/>
          </a:xfrm>
          <a:prstGeom prst="rect">
            <a:avLst/>
          </a:prstGeom>
        </p:spPr>
        <p:txBody>
          <a:bodyPr vert="horz" wrap="square" lIns="0" tIns="9525" rIns="0" bIns="0" rtlCol="0">
            <a:spAutoFit/>
          </a:bodyPr>
          <a:lstStyle/>
          <a:p>
            <a:pPr marL="9525" marR="0" lvl="0" indent="0" algn="l" defTabSz="685800" rtl="0" eaLnBrk="1" fontAlgn="auto" latinLnBrk="0" hangingPunct="1">
              <a:lnSpc>
                <a:spcPct val="100000"/>
              </a:lnSpc>
              <a:spcBef>
                <a:spcPts val="75"/>
              </a:spcBef>
              <a:spcAft>
                <a:spcPts val="0"/>
              </a:spcAft>
              <a:buClrTx/>
              <a:buSzTx/>
              <a:buFontTx/>
              <a:buNone/>
              <a:tabLst/>
              <a:defRPr/>
            </a:pPr>
            <a:r>
              <a:rPr kumimoji="0" sz="675" b="0" i="0" u="none" strike="noStrike" kern="1200" cap="none" spc="0" normalizeH="0" baseline="0" noProof="0" dirty="0">
                <a:ln>
                  <a:noFill/>
                </a:ln>
                <a:solidFill>
                  <a:prstClr val="black"/>
                </a:solidFill>
                <a:effectLst/>
                <a:uLnTx/>
                <a:uFillTx/>
                <a:latin typeface="Microsoft Sans Serif"/>
                <a:ea typeface="+mn-ea"/>
                <a:cs typeface="Microsoft Sans Serif"/>
              </a:rPr>
              <a:t>GBD</a:t>
            </a:r>
            <a:r>
              <a:rPr kumimoji="0" sz="675" b="0" i="0" u="none" strike="noStrike" kern="1200" cap="none" spc="8" normalizeH="0" baseline="0" noProof="0" dirty="0">
                <a:ln>
                  <a:noFill/>
                </a:ln>
                <a:solidFill>
                  <a:prstClr val="black"/>
                </a:solidFill>
                <a:effectLst/>
                <a:uLnTx/>
                <a:uFillTx/>
                <a:latin typeface="Microsoft Sans Serif"/>
                <a:ea typeface="+mn-ea"/>
                <a:cs typeface="Microsoft Sans Serif"/>
              </a:rPr>
              <a:t> </a:t>
            </a:r>
            <a:r>
              <a:rPr kumimoji="0" sz="675" b="0" i="0" u="none" strike="noStrike" kern="1200" cap="none" spc="-15" normalizeH="0" baseline="0" noProof="0" dirty="0">
                <a:ln>
                  <a:noFill/>
                </a:ln>
                <a:solidFill>
                  <a:prstClr val="black"/>
                </a:solidFill>
                <a:effectLst/>
                <a:uLnTx/>
                <a:uFillTx/>
                <a:latin typeface="Microsoft Sans Serif"/>
                <a:ea typeface="+mn-ea"/>
                <a:cs typeface="Microsoft Sans Serif"/>
              </a:rPr>
              <a:t>2019</a:t>
            </a:r>
            <a:endParaRPr kumimoji="0" sz="675" b="0" i="0" u="none" strike="noStrike" kern="1200" cap="none" spc="0" normalizeH="0" baseline="0" noProof="0">
              <a:ln>
                <a:noFill/>
              </a:ln>
              <a:solidFill>
                <a:prstClr val="black"/>
              </a:solidFill>
              <a:effectLst/>
              <a:uLnTx/>
              <a:uFillTx/>
              <a:latin typeface="Microsoft Sans Serif"/>
              <a:ea typeface="+mn-ea"/>
              <a:cs typeface="Microsoft Sans Serif"/>
            </a:endParaRPr>
          </a:p>
          <a:p>
            <a:pPr marL="9525" marR="0" lvl="0" indent="0" algn="l" defTabSz="685800" rtl="0" eaLnBrk="1" fontAlgn="auto" latinLnBrk="0" hangingPunct="1">
              <a:lnSpc>
                <a:spcPct val="100000"/>
              </a:lnSpc>
              <a:spcBef>
                <a:spcPts val="484"/>
              </a:spcBef>
              <a:spcAft>
                <a:spcPts val="0"/>
              </a:spcAft>
              <a:buClrTx/>
              <a:buSzTx/>
              <a:buFontTx/>
              <a:buNone/>
              <a:tabLst/>
              <a:defRPr/>
            </a:pPr>
            <a:r>
              <a:rPr kumimoji="0" sz="675" b="0" i="0" u="none" strike="noStrike" kern="1200" cap="none" spc="0" normalizeH="0" baseline="0" noProof="0" dirty="0">
                <a:ln>
                  <a:noFill/>
                </a:ln>
                <a:solidFill>
                  <a:prstClr val="black"/>
                </a:solidFill>
                <a:effectLst/>
                <a:uLnTx/>
                <a:uFillTx/>
                <a:latin typeface="Microsoft Sans Serif"/>
                <a:ea typeface="+mn-ea"/>
                <a:cs typeface="Microsoft Sans Serif"/>
              </a:rPr>
              <a:t>GBD</a:t>
            </a:r>
            <a:r>
              <a:rPr kumimoji="0" sz="675" b="0" i="0" u="none" strike="noStrike" kern="1200" cap="none" spc="8" normalizeH="0" baseline="0" noProof="0" dirty="0">
                <a:ln>
                  <a:noFill/>
                </a:ln>
                <a:solidFill>
                  <a:prstClr val="black"/>
                </a:solidFill>
                <a:effectLst/>
                <a:uLnTx/>
                <a:uFillTx/>
                <a:latin typeface="Microsoft Sans Serif"/>
                <a:ea typeface="+mn-ea"/>
                <a:cs typeface="Microsoft Sans Serif"/>
              </a:rPr>
              <a:t> </a:t>
            </a:r>
            <a:r>
              <a:rPr kumimoji="0" sz="675" b="0" i="0" u="none" strike="noStrike" kern="1200" cap="none" spc="-15" normalizeH="0" baseline="0" noProof="0" dirty="0">
                <a:ln>
                  <a:noFill/>
                </a:ln>
                <a:solidFill>
                  <a:prstClr val="black"/>
                </a:solidFill>
                <a:effectLst/>
                <a:uLnTx/>
                <a:uFillTx/>
                <a:latin typeface="Microsoft Sans Serif"/>
                <a:ea typeface="+mn-ea"/>
                <a:cs typeface="Microsoft Sans Serif"/>
              </a:rPr>
              <a:t>2021</a:t>
            </a:r>
            <a:endParaRPr kumimoji="0" sz="675" b="0" i="0" u="none" strike="noStrike" kern="1200" cap="none" spc="0" normalizeH="0" baseline="0" noProof="0">
              <a:ln>
                <a:noFill/>
              </a:ln>
              <a:solidFill>
                <a:prstClr val="black"/>
              </a:solidFill>
              <a:effectLst/>
              <a:uLnTx/>
              <a:uFillTx/>
              <a:latin typeface="Microsoft Sans Serif"/>
              <a:ea typeface="+mn-ea"/>
              <a:cs typeface="Microsoft Sans Serif"/>
            </a:endParaRPr>
          </a:p>
          <a:p>
            <a:pPr marL="9525" marR="0" lvl="0" indent="0" algn="l" defTabSz="685800" rtl="0" eaLnBrk="1" fontAlgn="auto" latinLnBrk="0" hangingPunct="1">
              <a:lnSpc>
                <a:spcPct val="100000"/>
              </a:lnSpc>
              <a:spcBef>
                <a:spcPts val="488"/>
              </a:spcBef>
              <a:spcAft>
                <a:spcPts val="0"/>
              </a:spcAft>
              <a:buClrTx/>
              <a:buSzTx/>
              <a:buFontTx/>
              <a:buNone/>
              <a:tabLst/>
              <a:defRPr/>
            </a:pPr>
            <a:r>
              <a:rPr kumimoji="0" sz="675" b="0" i="0" u="none" strike="noStrike" kern="1200" cap="none" spc="0" normalizeH="0" baseline="0" noProof="0" dirty="0">
                <a:ln>
                  <a:noFill/>
                </a:ln>
                <a:solidFill>
                  <a:prstClr val="black"/>
                </a:solidFill>
                <a:effectLst/>
                <a:uLnTx/>
                <a:uFillTx/>
                <a:latin typeface="Microsoft Sans Serif"/>
                <a:ea typeface="+mn-ea"/>
                <a:cs typeface="Microsoft Sans Serif"/>
              </a:rPr>
              <a:t>UN</a:t>
            </a:r>
            <a:r>
              <a:rPr kumimoji="0" sz="675" b="0" i="0" u="none" strike="noStrike" kern="1200" cap="none" spc="-4" normalizeH="0" baseline="0" noProof="0" dirty="0">
                <a:ln>
                  <a:noFill/>
                </a:ln>
                <a:solidFill>
                  <a:prstClr val="black"/>
                </a:solidFill>
                <a:effectLst/>
                <a:uLnTx/>
                <a:uFillTx/>
                <a:latin typeface="Microsoft Sans Serif"/>
                <a:ea typeface="+mn-ea"/>
                <a:cs typeface="Microsoft Sans Serif"/>
              </a:rPr>
              <a:t> </a:t>
            </a:r>
            <a:r>
              <a:rPr kumimoji="0" sz="675" b="0" i="0" u="none" strike="noStrike" kern="1200" cap="none" spc="0" normalizeH="0" baseline="0" noProof="0" dirty="0">
                <a:ln>
                  <a:noFill/>
                </a:ln>
                <a:solidFill>
                  <a:prstClr val="black"/>
                </a:solidFill>
                <a:effectLst/>
                <a:uLnTx/>
                <a:uFillTx/>
                <a:latin typeface="Microsoft Sans Serif"/>
                <a:ea typeface="+mn-ea"/>
                <a:cs typeface="Microsoft Sans Serif"/>
              </a:rPr>
              <a:t>WPP</a:t>
            </a:r>
            <a:r>
              <a:rPr kumimoji="0" sz="675" b="0" i="0" u="none" strike="noStrike" kern="1200" cap="none" spc="4" normalizeH="0" baseline="0" noProof="0" dirty="0">
                <a:ln>
                  <a:noFill/>
                </a:ln>
                <a:solidFill>
                  <a:prstClr val="black"/>
                </a:solidFill>
                <a:effectLst/>
                <a:uLnTx/>
                <a:uFillTx/>
                <a:latin typeface="Microsoft Sans Serif"/>
                <a:ea typeface="+mn-ea"/>
                <a:cs typeface="Microsoft Sans Serif"/>
              </a:rPr>
              <a:t> </a:t>
            </a:r>
            <a:r>
              <a:rPr kumimoji="0" sz="675" b="0" i="0" u="none" strike="noStrike" kern="1200" cap="none" spc="-15" normalizeH="0" baseline="0" noProof="0" dirty="0">
                <a:ln>
                  <a:noFill/>
                </a:ln>
                <a:solidFill>
                  <a:prstClr val="black"/>
                </a:solidFill>
                <a:effectLst/>
                <a:uLnTx/>
                <a:uFillTx/>
                <a:latin typeface="Microsoft Sans Serif"/>
                <a:ea typeface="+mn-ea"/>
                <a:cs typeface="Microsoft Sans Serif"/>
              </a:rPr>
              <a:t>2022</a:t>
            </a:r>
            <a:endParaRPr kumimoji="0" sz="675" b="0" i="0" u="none" strike="noStrike" kern="1200" cap="none" spc="0" normalizeH="0" baseline="0" noProof="0">
              <a:ln>
                <a:noFill/>
              </a:ln>
              <a:solidFill>
                <a:prstClr val="black"/>
              </a:solidFill>
              <a:effectLst/>
              <a:uLnTx/>
              <a:uFillTx/>
              <a:latin typeface="Microsoft Sans Serif"/>
              <a:ea typeface="+mn-ea"/>
              <a:cs typeface="Microsoft Sans Serif"/>
            </a:endParaRPr>
          </a:p>
        </p:txBody>
      </p:sp>
      <p:sp>
        <p:nvSpPr>
          <p:cNvPr id="40" name="object 40"/>
          <p:cNvSpPr txBox="1">
            <a:spLocks noGrp="1"/>
          </p:cNvSpPr>
          <p:nvPr>
            <p:ph type="sldNum" sz="quarter" idx="4294967295"/>
          </p:nvPr>
        </p:nvSpPr>
        <p:spPr>
          <a:prstGeom prst="rect">
            <a:avLst/>
          </a:prstGeom>
        </p:spPr>
        <p:txBody>
          <a:bodyPr vert="horz" wrap="square" lIns="0" tIns="476" rIns="0" bIns="0" rtlCol="0">
            <a:spAutoFit/>
          </a:bodyPr>
          <a:lstStyle/>
          <a:p>
            <a:pPr marL="28575" marR="0" lvl="0" indent="0" algn="l" defTabSz="685800" rtl="0" eaLnBrk="1" fontAlgn="auto" latinLnBrk="0" hangingPunct="1">
              <a:lnSpc>
                <a:spcPct val="100000"/>
              </a:lnSpc>
              <a:spcBef>
                <a:spcPts val="4"/>
              </a:spcBef>
              <a:spcAft>
                <a:spcPts val="0"/>
              </a:spcAft>
              <a:buClrTx/>
              <a:buSzTx/>
              <a:buFontTx/>
              <a:buNone/>
              <a:tabLst/>
              <a:defRPr/>
            </a:pPr>
            <a:r>
              <a:rPr kumimoji="0" sz="750" b="0" i="0" u="none" strike="noStrike" kern="1200" cap="none" spc="-15" normalizeH="0" baseline="0" noProof="0" dirty="0">
                <a:ln>
                  <a:noFill/>
                </a:ln>
                <a:solidFill>
                  <a:prstClr val="black"/>
                </a:solidFill>
                <a:effectLst/>
                <a:uLnTx/>
                <a:uFillTx/>
                <a:latin typeface="Arial MT"/>
                <a:ea typeface="+mn-ea"/>
              </a:rPr>
              <a:t>4571</a:t>
            </a:r>
          </a:p>
        </p:txBody>
      </p:sp>
      <p:sp>
        <p:nvSpPr>
          <p:cNvPr id="41" name="object 41"/>
          <p:cNvSpPr txBox="1">
            <a:spLocks noGrp="1"/>
          </p:cNvSpPr>
          <p:nvPr>
            <p:ph type="dt" sz="half" idx="4294967295"/>
          </p:nvPr>
        </p:nvSpPr>
        <p:spPr>
          <a:xfrm>
            <a:off x="2319613" y="4931563"/>
            <a:ext cx="186690" cy="209192"/>
          </a:xfrm>
          <a:prstGeom prst="rect">
            <a:avLst/>
          </a:prstGeom>
        </p:spPr>
        <p:txBody>
          <a:bodyPr vert="horz" wrap="square" lIns="0" tIns="1429" rIns="0" bIns="0" rtlCol="0">
            <a:spAutoFit/>
          </a:bodyPr>
          <a:lstStyle/>
          <a:p>
            <a:pPr marL="9525" marR="0" lvl="0" indent="0" algn="l" defTabSz="685800" rtl="0" eaLnBrk="1" fontAlgn="auto" latinLnBrk="0" hangingPunct="1">
              <a:lnSpc>
                <a:spcPct val="100000"/>
              </a:lnSpc>
              <a:spcBef>
                <a:spcPts val="11"/>
              </a:spcBef>
              <a:spcAft>
                <a:spcPts val="0"/>
              </a:spcAft>
              <a:buClrTx/>
              <a:buSzTx/>
              <a:buFontTx/>
              <a:buNone/>
              <a:tabLst/>
              <a:defRPr/>
            </a:pPr>
            <a:r>
              <a:rPr kumimoji="0" sz="675" b="0" i="0" u="none" strike="noStrike" kern="1200" cap="none" spc="-15" normalizeH="0" baseline="0" noProof="0" dirty="0">
                <a:ln>
                  <a:noFill/>
                </a:ln>
                <a:solidFill>
                  <a:srgbClr val="4D4D4D"/>
                </a:solidFill>
                <a:effectLst/>
                <a:uLnTx/>
                <a:uFillTx/>
                <a:latin typeface="Microsoft Sans Serif"/>
                <a:ea typeface="+mn-ea"/>
                <a:cs typeface="Microsoft Sans Serif"/>
              </a:rPr>
              <a:t>1960</a:t>
            </a:r>
          </a:p>
        </p:txBody>
      </p:sp>
      <p:sp>
        <p:nvSpPr>
          <p:cNvPr id="42" name="object 42"/>
          <p:cNvSpPr txBox="1"/>
          <p:nvPr/>
        </p:nvSpPr>
        <p:spPr>
          <a:xfrm>
            <a:off x="4515155" y="6575416"/>
            <a:ext cx="210026" cy="105318"/>
          </a:xfrm>
          <a:prstGeom prst="rect">
            <a:avLst/>
          </a:prstGeom>
        </p:spPr>
        <p:txBody>
          <a:bodyPr vert="horz" wrap="square" lIns="0" tIns="1429" rIns="0" bIns="0" rtlCol="0">
            <a:spAutoFit/>
          </a:bodyPr>
          <a:lstStyle/>
          <a:p>
            <a:pPr marL="9525" marR="0" lvl="0" indent="0" algn="l" defTabSz="685800" rtl="0" eaLnBrk="1" fontAlgn="auto" latinLnBrk="0" hangingPunct="1">
              <a:lnSpc>
                <a:spcPct val="100000"/>
              </a:lnSpc>
              <a:spcBef>
                <a:spcPts val="11"/>
              </a:spcBef>
              <a:spcAft>
                <a:spcPts val="0"/>
              </a:spcAft>
              <a:buClrTx/>
              <a:buSzTx/>
              <a:buFontTx/>
              <a:buNone/>
              <a:tabLst/>
              <a:defRPr/>
            </a:pPr>
            <a:r>
              <a:rPr kumimoji="0" sz="675" b="0" i="0" u="none" strike="noStrike" kern="1200" cap="none" spc="-15" normalizeH="0" baseline="0" noProof="0" dirty="0">
                <a:ln>
                  <a:noFill/>
                </a:ln>
                <a:solidFill>
                  <a:srgbClr val="4D4D4D"/>
                </a:solidFill>
                <a:effectLst/>
                <a:uLnTx/>
                <a:uFillTx/>
                <a:latin typeface="Microsoft Sans Serif"/>
                <a:ea typeface="+mn-ea"/>
                <a:cs typeface="Microsoft Sans Serif"/>
              </a:rPr>
              <a:t>1980</a:t>
            </a:r>
            <a:endParaRPr kumimoji="0" sz="675" b="0" i="0" u="none" strike="noStrike" kern="1200" cap="none" spc="0" normalizeH="0" baseline="0" noProof="0">
              <a:ln>
                <a:noFill/>
              </a:ln>
              <a:solidFill>
                <a:prstClr val="black"/>
              </a:solidFill>
              <a:effectLst/>
              <a:uLnTx/>
              <a:uFillTx/>
              <a:latin typeface="Microsoft Sans Serif"/>
              <a:ea typeface="+mn-ea"/>
              <a:cs typeface="Microsoft Sans Serif"/>
            </a:endParaRPr>
          </a:p>
        </p:txBody>
      </p:sp>
      <p:sp>
        <p:nvSpPr>
          <p:cNvPr id="43" name="object 43"/>
          <p:cNvSpPr txBox="1"/>
          <p:nvPr/>
        </p:nvSpPr>
        <p:spPr>
          <a:xfrm>
            <a:off x="6539808" y="6575416"/>
            <a:ext cx="210026" cy="105318"/>
          </a:xfrm>
          <a:prstGeom prst="rect">
            <a:avLst/>
          </a:prstGeom>
        </p:spPr>
        <p:txBody>
          <a:bodyPr vert="horz" wrap="square" lIns="0" tIns="1429" rIns="0" bIns="0" rtlCol="0">
            <a:spAutoFit/>
          </a:bodyPr>
          <a:lstStyle/>
          <a:p>
            <a:pPr marL="9525" marR="0" lvl="0" indent="0" algn="l" defTabSz="685800" rtl="0" eaLnBrk="1" fontAlgn="auto" latinLnBrk="0" hangingPunct="1">
              <a:lnSpc>
                <a:spcPct val="100000"/>
              </a:lnSpc>
              <a:spcBef>
                <a:spcPts val="11"/>
              </a:spcBef>
              <a:spcAft>
                <a:spcPts val="0"/>
              </a:spcAft>
              <a:buClrTx/>
              <a:buSzTx/>
              <a:buFontTx/>
              <a:buNone/>
              <a:tabLst/>
              <a:defRPr/>
            </a:pPr>
            <a:r>
              <a:rPr kumimoji="0" sz="675" b="0" i="0" u="none" strike="noStrike" kern="1200" cap="none" spc="-15" normalizeH="0" baseline="0" noProof="0" dirty="0">
                <a:ln>
                  <a:noFill/>
                </a:ln>
                <a:solidFill>
                  <a:srgbClr val="4D4D4D"/>
                </a:solidFill>
                <a:effectLst/>
                <a:uLnTx/>
                <a:uFillTx/>
                <a:latin typeface="Microsoft Sans Serif"/>
                <a:ea typeface="+mn-ea"/>
                <a:cs typeface="Microsoft Sans Serif"/>
              </a:rPr>
              <a:t>2000</a:t>
            </a:r>
            <a:endParaRPr kumimoji="0" sz="675" b="0" i="0" u="none" strike="noStrike" kern="1200" cap="none" spc="0" normalizeH="0" baseline="0" noProof="0">
              <a:ln>
                <a:noFill/>
              </a:ln>
              <a:solidFill>
                <a:prstClr val="black"/>
              </a:solidFill>
              <a:effectLst/>
              <a:uLnTx/>
              <a:uFillTx/>
              <a:latin typeface="Microsoft Sans Serif"/>
              <a:ea typeface="+mn-ea"/>
              <a:cs typeface="Microsoft Sans Serif"/>
            </a:endParaRPr>
          </a:p>
        </p:txBody>
      </p:sp>
      <p:sp>
        <p:nvSpPr>
          <p:cNvPr id="44" name="object 44"/>
          <p:cNvSpPr txBox="1"/>
          <p:nvPr/>
        </p:nvSpPr>
        <p:spPr>
          <a:xfrm>
            <a:off x="8564547" y="6575416"/>
            <a:ext cx="210026" cy="105318"/>
          </a:xfrm>
          <a:prstGeom prst="rect">
            <a:avLst/>
          </a:prstGeom>
        </p:spPr>
        <p:txBody>
          <a:bodyPr vert="horz" wrap="square" lIns="0" tIns="1429" rIns="0" bIns="0" rtlCol="0">
            <a:spAutoFit/>
          </a:bodyPr>
          <a:lstStyle/>
          <a:p>
            <a:pPr marL="9525" marR="0" lvl="0" indent="0" algn="l" defTabSz="685800" rtl="0" eaLnBrk="1" fontAlgn="auto" latinLnBrk="0" hangingPunct="1">
              <a:lnSpc>
                <a:spcPct val="100000"/>
              </a:lnSpc>
              <a:spcBef>
                <a:spcPts val="11"/>
              </a:spcBef>
              <a:spcAft>
                <a:spcPts val="0"/>
              </a:spcAft>
              <a:buClrTx/>
              <a:buSzTx/>
              <a:buFontTx/>
              <a:buNone/>
              <a:tabLst/>
              <a:defRPr/>
            </a:pPr>
            <a:r>
              <a:rPr kumimoji="0" sz="675" b="0" i="0" u="none" strike="noStrike" kern="1200" cap="none" spc="-15" normalizeH="0" baseline="0" noProof="0" dirty="0">
                <a:ln>
                  <a:noFill/>
                </a:ln>
                <a:solidFill>
                  <a:srgbClr val="4D4D4D"/>
                </a:solidFill>
                <a:effectLst/>
                <a:uLnTx/>
                <a:uFillTx/>
                <a:latin typeface="Microsoft Sans Serif"/>
                <a:ea typeface="+mn-ea"/>
                <a:cs typeface="Microsoft Sans Serif"/>
              </a:rPr>
              <a:t>2020</a:t>
            </a:r>
            <a:endParaRPr kumimoji="0" sz="675" b="0" i="0" u="none" strike="noStrike" kern="1200" cap="none" spc="0" normalizeH="0" baseline="0" noProof="0">
              <a:ln>
                <a:noFill/>
              </a:ln>
              <a:solidFill>
                <a:prstClr val="black"/>
              </a:solidFill>
              <a:effectLst/>
              <a:uLnTx/>
              <a:uFillTx/>
              <a:latin typeface="Microsoft Sans Serif"/>
              <a:ea typeface="+mn-ea"/>
              <a:cs typeface="Microsoft Sans Serif"/>
            </a:endParaRPr>
          </a:p>
        </p:txBody>
      </p:sp>
      <p:sp>
        <p:nvSpPr>
          <p:cNvPr id="45" name="object 45"/>
          <p:cNvSpPr txBox="1"/>
          <p:nvPr/>
        </p:nvSpPr>
        <p:spPr>
          <a:xfrm>
            <a:off x="5063965" y="6678377"/>
            <a:ext cx="225743" cy="128240"/>
          </a:xfrm>
          <a:prstGeom prst="rect">
            <a:avLst/>
          </a:prstGeom>
        </p:spPr>
        <p:txBody>
          <a:bodyPr vert="horz" wrap="square" lIns="0" tIns="0" rIns="0" bIns="0" rtlCol="0">
            <a:spAutoFit/>
          </a:bodyPr>
          <a:lstStyle/>
          <a:p>
            <a:pPr marL="9525" marR="0" lvl="0" indent="0" algn="l" defTabSz="685800" rtl="0" eaLnBrk="1" fontAlgn="auto" latinLnBrk="0" hangingPunct="1">
              <a:lnSpc>
                <a:spcPts val="986"/>
              </a:lnSpc>
              <a:spcBef>
                <a:spcPts val="0"/>
              </a:spcBef>
              <a:spcAft>
                <a:spcPts val="0"/>
              </a:spcAft>
              <a:buClrTx/>
              <a:buSzTx/>
              <a:buFontTx/>
              <a:buNone/>
              <a:tabLst/>
              <a:defRPr/>
            </a:pPr>
            <a:r>
              <a:rPr kumimoji="0" sz="825" b="0" i="0" u="none" strike="noStrike" kern="1200" cap="none" spc="-26" normalizeH="0" baseline="0" noProof="0" dirty="0">
                <a:ln>
                  <a:noFill/>
                </a:ln>
                <a:solidFill>
                  <a:prstClr val="black"/>
                </a:solidFill>
                <a:effectLst/>
                <a:uLnTx/>
                <a:uFillTx/>
                <a:latin typeface="Microsoft Sans Serif"/>
                <a:ea typeface="+mn-ea"/>
                <a:cs typeface="Microsoft Sans Serif"/>
              </a:rPr>
              <a:t>Year</a:t>
            </a:r>
            <a:endParaRPr kumimoji="0" sz="825" b="0" i="0" u="none" strike="noStrike" kern="1200" cap="none" spc="0" normalizeH="0" baseline="0" noProof="0">
              <a:ln>
                <a:noFill/>
              </a:ln>
              <a:solidFill>
                <a:prstClr val="black"/>
              </a:solidFill>
              <a:effectLst/>
              <a:uLnTx/>
              <a:uFillTx/>
              <a:latin typeface="Microsoft Sans Serif"/>
              <a:ea typeface="+mn-ea"/>
              <a:cs typeface="Microsoft Sans Serif"/>
            </a:endParaRPr>
          </a:p>
        </p:txBody>
      </p:sp>
      <p:sp>
        <p:nvSpPr>
          <p:cNvPr id="46" name="TextBox 45"/>
          <p:cNvSpPr txBox="1"/>
          <p:nvPr/>
        </p:nvSpPr>
        <p:spPr>
          <a:xfrm>
            <a:off x="9304772" y="4402261"/>
            <a:ext cx="22758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Not Published Yet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TFR, I.R.IRAN, 2023</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38105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5" name="Picture 4"/>
          <p:cNvPicPr>
            <a:picLocks noChangeAspect="1"/>
          </p:cNvPicPr>
          <p:nvPr/>
        </p:nvPicPr>
        <p:blipFill rotWithShape="1">
          <a:blip r:embed="rId2"/>
          <a:srcRect l="51500" t="34081" r="5102" b="15469"/>
          <a:stretch/>
        </p:blipFill>
        <p:spPr>
          <a:xfrm>
            <a:off x="620487" y="0"/>
            <a:ext cx="11179628" cy="6727371"/>
          </a:xfrm>
          <a:prstGeom prst="rect">
            <a:avLst/>
          </a:prstGeom>
        </p:spPr>
      </p:pic>
    </p:spTree>
    <p:extLst>
      <p:ext uri="{BB962C8B-B14F-4D97-AF65-F5344CB8AC3E}">
        <p14:creationId xmlns:p14="http://schemas.microsoft.com/office/powerpoint/2010/main" val="28313654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0D0654-7196-F0C1-D844-133B70E84A94}"/>
              </a:ext>
            </a:extLst>
          </p:cNvPr>
          <p:cNvPicPr>
            <a:picLocks noChangeAspect="1"/>
          </p:cNvPicPr>
          <p:nvPr/>
        </p:nvPicPr>
        <p:blipFill rotWithShape="1">
          <a:blip r:embed="rId2"/>
          <a:srcRect l="28750" t="13500" r="24896" b="22950"/>
          <a:stretch/>
        </p:blipFill>
        <p:spPr>
          <a:xfrm>
            <a:off x="1320800" y="107943"/>
            <a:ext cx="8750300" cy="6744613"/>
          </a:xfrm>
          <a:prstGeom prst="rect">
            <a:avLst/>
          </a:prstGeom>
        </p:spPr>
      </p:pic>
    </p:spTree>
    <p:extLst>
      <p:ext uri="{BB962C8B-B14F-4D97-AF65-F5344CB8AC3E}">
        <p14:creationId xmlns:p14="http://schemas.microsoft.com/office/powerpoint/2010/main" val="32554486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223970-05FB-3150-6C56-F5669A2238C8}"/>
              </a:ext>
            </a:extLst>
          </p:cNvPr>
          <p:cNvPicPr>
            <a:picLocks noChangeAspect="1"/>
          </p:cNvPicPr>
          <p:nvPr/>
        </p:nvPicPr>
        <p:blipFill rotWithShape="1">
          <a:blip r:embed="rId2"/>
          <a:srcRect l="24271" t="15724" r="21458" b="22023"/>
          <a:stretch/>
        </p:blipFill>
        <p:spPr>
          <a:xfrm>
            <a:off x="1787286" y="883255"/>
            <a:ext cx="9944743" cy="6413500"/>
          </a:xfrm>
          <a:prstGeom prst="rect">
            <a:avLst/>
          </a:prstGeom>
        </p:spPr>
      </p:pic>
      <p:sp>
        <p:nvSpPr>
          <p:cNvPr id="2" name="TextBox 1"/>
          <p:cNvSpPr txBox="1"/>
          <p:nvPr/>
        </p:nvSpPr>
        <p:spPr>
          <a:xfrm>
            <a:off x="9664931" y="1213658"/>
            <a:ext cx="206709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TFR, lancet 2023, IRAN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ight Arrow 3"/>
          <p:cNvSpPr/>
          <p:nvPr/>
        </p:nvSpPr>
        <p:spPr>
          <a:xfrm rot="9765100">
            <a:off x="10142483" y="5418083"/>
            <a:ext cx="1030014" cy="105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9853448" y="5759669"/>
            <a:ext cx="15345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Downward 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42223970-05FB-3150-6C56-F5669A2238C8}"/>
              </a:ext>
            </a:extLst>
          </p:cNvPr>
          <p:cNvPicPr>
            <a:picLocks noChangeAspect="1"/>
          </p:cNvPicPr>
          <p:nvPr/>
        </p:nvPicPr>
        <p:blipFill rotWithShape="1">
          <a:blip r:embed="rId2"/>
          <a:srcRect l="24271" t="15724" r="21458" b="22023"/>
          <a:stretch/>
        </p:blipFill>
        <p:spPr>
          <a:xfrm>
            <a:off x="1939686" y="1035655"/>
            <a:ext cx="9944743" cy="6413500"/>
          </a:xfrm>
          <a:prstGeom prst="rect">
            <a:avLst/>
          </a:prstGeom>
        </p:spPr>
      </p:pic>
      <p:sp>
        <p:nvSpPr>
          <p:cNvPr id="7" name="TextBox 6"/>
          <p:cNvSpPr txBox="1"/>
          <p:nvPr/>
        </p:nvSpPr>
        <p:spPr>
          <a:xfrm>
            <a:off x="10053145" y="5267739"/>
            <a:ext cx="151348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Downward even after 2019</a:t>
            </a:r>
            <a:r>
              <a:rPr kumimoji="0" lang="en-US" sz="1800" b="0" i="0" u="none" strike="noStrike" kern="1200" cap="none" spc="0" normalizeH="0" baseline="0" noProof="0" dirty="0" smtClean="0">
                <a:ln>
                  <a:noFill/>
                </a:ln>
                <a:solidFill>
                  <a:srgbClr val="FF0000"/>
                </a:solidFill>
                <a:effectLst/>
                <a:uLnTx/>
                <a:uFillTx/>
                <a:latin typeface="Calibri" panose="020F0502020204030204"/>
                <a:ea typeface="+mn-ea"/>
                <a:cs typeface="+mn-cs"/>
              </a:rPr>
              <a:t>, </a:t>
            </a:r>
            <a:r>
              <a:rPr kumimoji="0" lang="en-US" sz="1800" b="0" i="0" u="none" strike="noStrike" kern="1200" cap="none" spc="0" normalizeH="0" baseline="0" noProof="0" dirty="0" err="1" smtClean="0">
                <a:ln>
                  <a:noFill/>
                </a:ln>
                <a:solidFill>
                  <a:srgbClr val="FF0000"/>
                </a:solidFill>
                <a:effectLst/>
                <a:uLnTx/>
                <a:uFillTx/>
                <a:latin typeface="Calibri" panose="020F0502020204030204"/>
                <a:ea typeface="+mn-ea"/>
                <a:cs typeface="+mn-cs"/>
              </a:rPr>
              <a:t>I.R.Iran</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75495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600" b="1" dirty="0">
                <a:solidFill>
                  <a:schemeClr val="accent4">
                    <a:lumMod val="75000"/>
                  </a:schemeClr>
                </a:solidFill>
                <a:cs typeface="B Nazanin" panose="00000400000000000000" pitchFamily="2" charset="-78"/>
              </a:rPr>
              <a:t>متن پیام که امروز در نشست ستاد ملی جمعیت قرائت شد، به این شرح است:</a:t>
            </a:r>
            <a:endParaRPr lang="en-US" sz="3600" b="1" dirty="0">
              <a:solidFill>
                <a:schemeClr val="accent4">
                  <a:lumMod val="75000"/>
                </a:schemeClr>
              </a:solidFill>
              <a:cs typeface="B Nazanin" panose="00000400000000000000" pitchFamily="2" charset="-78"/>
            </a:endParaRPr>
          </a:p>
        </p:txBody>
      </p:sp>
      <p:sp>
        <p:nvSpPr>
          <p:cNvPr id="3" name="Content Placeholder 2"/>
          <p:cNvSpPr>
            <a:spLocks noGrp="1"/>
          </p:cNvSpPr>
          <p:nvPr>
            <p:ph idx="1"/>
          </p:nvPr>
        </p:nvSpPr>
        <p:spPr>
          <a:xfrm>
            <a:off x="574766" y="1825625"/>
            <a:ext cx="10779034" cy="4351338"/>
          </a:xfrm>
        </p:spPr>
        <p:txBody>
          <a:bodyPr>
            <a:normAutofit fontScale="62500" lnSpcReduction="20000"/>
          </a:bodyPr>
          <a:lstStyle/>
          <a:p>
            <a:pPr algn="r" rtl="1"/>
            <a:r>
              <a:rPr lang="fa-IR" dirty="0"/>
              <a:t>بسم الله الرحمن الرحیم</a:t>
            </a:r>
            <a:endParaRPr lang="en-US" dirty="0"/>
          </a:p>
          <a:p>
            <a:pPr marL="0" indent="0" algn="just" rtl="1">
              <a:lnSpc>
                <a:spcPct val="150000"/>
              </a:lnSpc>
              <a:buNone/>
            </a:pPr>
            <a:r>
              <a:rPr lang="fa-IR" dirty="0">
                <a:cs typeface="B Nazanin" panose="00000400000000000000" pitchFamily="2" charset="-78"/>
              </a:rPr>
              <a:t>با سلام به همه‌ی کسانی که </a:t>
            </a:r>
            <a:r>
              <a:rPr lang="fa-IR" b="1" dirty="0">
                <a:cs typeface="B Nazanin" panose="00000400000000000000" pitchFamily="2" charset="-78"/>
              </a:rPr>
              <a:t>دلسوزانه و عاقبت‌اندیشانه </a:t>
            </a:r>
            <a:r>
              <a:rPr lang="fa-IR" dirty="0">
                <a:cs typeface="B Nazanin" panose="00000400000000000000" pitchFamily="2" charset="-78"/>
              </a:rPr>
              <a:t>به فعالیت در حوزه‌ی جمعیت روی آورده‌اند، و با تشکر از مسئولانی که در مجلس و دولت به چاره‌جوئی برای نجات کشور از </a:t>
            </a:r>
            <a:r>
              <a:rPr lang="fa-IR" b="1" dirty="0">
                <a:solidFill>
                  <a:srgbClr val="FF0000"/>
                </a:solidFill>
                <a:cs typeface="B Nazanin" panose="00000400000000000000" pitchFamily="2" charset="-78"/>
              </a:rPr>
              <a:t>آینده‌ی هولناک پیری جمعیت </a:t>
            </a:r>
            <a:r>
              <a:rPr lang="fa-IR" dirty="0">
                <a:cs typeface="B Nazanin" panose="00000400000000000000" pitchFamily="2" charset="-78"/>
              </a:rPr>
              <a:t>میپردازند، بار دیگر تأکید میکنم که تلاش برای افزایش نسل، و جوان شدن نیروی انسانی کشور و حمایت از خانواده، یکی از </a:t>
            </a:r>
            <a:r>
              <a:rPr lang="fa-IR" b="1" dirty="0">
                <a:solidFill>
                  <a:srgbClr val="FF0000"/>
                </a:solidFill>
                <a:cs typeface="B Nazanin" panose="00000400000000000000" pitchFamily="2" charset="-78"/>
              </a:rPr>
              <a:t>ضروری‌ترین فرائض </a:t>
            </a:r>
            <a:r>
              <a:rPr lang="fa-IR" dirty="0">
                <a:cs typeface="B Nazanin" panose="00000400000000000000" pitchFamily="2" charset="-78"/>
              </a:rPr>
              <a:t>مسئولان و آحاد مردم است. این</a:t>
            </a:r>
            <a:r>
              <a:rPr lang="fa-IR" dirty="0">
                <a:solidFill>
                  <a:srgbClr val="FF0000"/>
                </a:solidFill>
                <a:cs typeface="B Nazanin" panose="00000400000000000000" pitchFamily="2" charset="-78"/>
              </a:rPr>
              <a:t> فریضه </a:t>
            </a:r>
            <a:r>
              <a:rPr lang="fa-IR" dirty="0">
                <a:cs typeface="B Nazanin" panose="00000400000000000000" pitchFamily="2" charset="-78"/>
              </a:rPr>
              <a:t>درباره‌ی افراد و مراکز اثرگذار و فرهنگ‌ساز، تأکید بیشتر می‌یابد. این یک </a:t>
            </a:r>
            <a:r>
              <a:rPr lang="fa-IR" b="1" dirty="0">
                <a:solidFill>
                  <a:srgbClr val="FF0000"/>
                </a:solidFill>
                <a:cs typeface="B Nazanin" panose="00000400000000000000" pitchFamily="2" charset="-78"/>
              </a:rPr>
              <a:t>سیاست حیاتی </a:t>
            </a:r>
            <a:r>
              <a:rPr lang="fa-IR" dirty="0">
                <a:cs typeface="B Nazanin" panose="00000400000000000000" pitchFamily="2" charset="-78"/>
              </a:rPr>
              <a:t>برای آینده‌ی بلندمدت کشور عزیز ما است. کاوشهای صادقانه‌ی علمی نشان داده است که این سیاست را میتوان با پرهیز از همه‌ی آسیبهای محتمل یا موهوم پیش برد و آینده‌ی کشور را از آن بهره‌مند ساخت.</a:t>
            </a:r>
            <a:endParaRPr lang="en-US" dirty="0">
              <a:cs typeface="B Nazanin" panose="00000400000000000000" pitchFamily="2" charset="-78"/>
            </a:endParaRPr>
          </a:p>
          <a:p>
            <a:pPr marL="0" indent="0" algn="just" rtl="1">
              <a:lnSpc>
                <a:spcPct val="150000"/>
              </a:lnSpc>
              <a:buNone/>
            </a:pPr>
            <a:r>
              <a:rPr lang="fa-IR" dirty="0">
                <a:cs typeface="B Nazanin" panose="00000400000000000000" pitchFamily="2" charset="-78"/>
              </a:rPr>
              <a:t>به دست‌اندکاران این حسنه‌ی ماندگار توصیه میکنم که در کنار تدابیر قانونی و امثال آن، به فرهنگ‌سازی در </a:t>
            </a:r>
            <a:r>
              <a:rPr lang="fa-IR" dirty="0">
                <a:solidFill>
                  <a:srgbClr val="FF0000"/>
                </a:solidFill>
                <a:cs typeface="B Nazanin" panose="00000400000000000000" pitchFamily="2" charset="-78"/>
              </a:rPr>
              <a:t>فضای عمومی </a:t>
            </a:r>
            <a:r>
              <a:rPr lang="fa-IR" dirty="0">
                <a:cs typeface="B Nazanin" panose="00000400000000000000" pitchFamily="2" charset="-78"/>
              </a:rPr>
              <a:t>و نیز در </a:t>
            </a:r>
            <a:r>
              <a:rPr lang="fa-IR" b="1" dirty="0">
                <a:solidFill>
                  <a:srgbClr val="FF0000"/>
                </a:solidFill>
                <a:cs typeface="B Nazanin" panose="00000400000000000000" pitchFamily="2" charset="-78"/>
              </a:rPr>
              <a:t>نظام بهداشتی</a:t>
            </a:r>
            <a:r>
              <a:rPr lang="fa-IR" dirty="0">
                <a:cs typeface="B Nazanin" panose="00000400000000000000" pitchFamily="2" charset="-78"/>
              </a:rPr>
              <a:t> اهمیت دهند.توفیقات همگان را از خداوند متعال مسألت میکنم.</a:t>
            </a:r>
            <a:endParaRPr lang="en-US" dirty="0">
              <a:cs typeface="B Nazanin" panose="00000400000000000000" pitchFamily="2" charset="-78"/>
            </a:endParaRPr>
          </a:p>
          <a:p>
            <a:pPr marL="0" indent="0" algn="just" rtl="1">
              <a:lnSpc>
                <a:spcPct val="150000"/>
              </a:lnSpc>
              <a:buNone/>
            </a:pPr>
            <a:r>
              <a:rPr lang="fa-IR" b="1" dirty="0">
                <a:cs typeface="B Nazanin" panose="00000400000000000000" pitchFamily="2" charset="-78"/>
              </a:rPr>
              <a:t>سیّدعلی </a:t>
            </a:r>
            <a:r>
              <a:rPr lang="fa-IR" b="1" dirty="0" smtClean="0">
                <a:cs typeface="B Nazanin" panose="00000400000000000000" pitchFamily="2" charset="-78"/>
              </a:rPr>
              <a:t>خامنه‌ای</a:t>
            </a:r>
          </a:p>
          <a:p>
            <a:pPr marL="0" indent="0" algn="just" rtl="1">
              <a:lnSpc>
                <a:spcPct val="150000"/>
              </a:lnSpc>
              <a:buNone/>
            </a:pPr>
            <a:r>
              <a:rPr lang="fa-IR" b="1" dirty="0" smtClean="0">
                <a:cs typeface="B Nazanin" panose="00000400000000000000" pitchFamily="2" charset="-78"/>
              </a:rPr>
              <a:t>28/اردیبهشت 1401</a:t>
            </a:r>
            <a:endParaRPr lang="en-US" b="1" dirty="0">
              <a:cs typeface="B Nazanin" panose="00000400000000000000" pitchFamily="2" charset="-78"/>
            </a:endParaRPr>
          </a:p>
        </p:txBody>
      </p:sp>
    </p:spTree>
    <p:extLst>
      <p:ext uri="{BB962C8B-B14F-4D97-AF65-F5344CB8AC3E}">
        <p14:creationId xmlns:p14="http://schemas.microsoft.com/office/powerpoint/2010/main" val="14166103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fa-IR" dirty="0" smtClean="0"/>
              <a:t>محور اقدامات که از شما انتظار میرود</a:t>
            </a:r>
          </a:p>
          <a:p>
            <a:pPr marL="0" indent="0" algn="ctr">
              <a:buNone/>
            </a:pPr>
            <a:r>
              <a:rPr lang="fa-IR" dirty="0" smtClean="0"/>
              <a:t>نیل به شاخص باروری کلی مندرج در قانون برنامه هفتم توسعه (2.5)</a:t>
            </a:r>
          </a:p>
          <a:p>
            <a:pPr marL="0" indent="0" algn="ctr">
              <a:buNone/>
            </a:pPr>
            <a:r>
              <a:rPr lang="fa-IR" dirty="0" smtClean="0">
                <a:solidFill>
                  <a:srgbClr val="00B050"/>
                </a:solidFill>
              </a:rPr>
              <a:t>با تشویق فرهنگی،اقتصادی ازدواج، باروری، فرزند آوری</a:t>
            </a:r>
          </a:p>
          <a:p>
            <a:pPr marL="0" indent="0" algn="ctr">
              <a:buNone/>
            </a:pPr>
            <a:r>
              <a:rPr lang="fa-IR" dirty="0" smtClean="0">
                <a:solidFill>
                  <a:srgbClr val="FF0000"/>
                </a:solidFill>
              </a:rPr>
              <a:t>پیش گیری از سقط</a:t>
            </a:r>
          </a:p>
          <a:p>
            <a:pPr marL="0" indent="0" algn="ctr">
              <a:buNone/>
            </a:pPr>
            <a:r>
              <a:rPr lang="fa-IR" dirty="0" smtClean="0">
                <a:solidFill>
                  <a:srgbClr val="0070C0"/>
                </a:solidFill>
              </a:rPr>
              <a:t>تنظیم مهاجرت داخلی و خارجی </a:t>
            </a:r>
          </a:p>
          <a:p>
            <a:pPr marL="0" indent="0" algn="ctr">
              <a:buNone/>
            </a:pPr>
            <a:r>
              <a:rPr lang="fa-IR" b="1" dirty="0" smtClean="0"/>
              <a:t>رصد اقدامات ملی</a:t>
            </a:r>
            <a:endParaRPr lang="en-US" b="1" dirty="0"/>
          </a:p>
        </p:txBody>
      </p:sp>
    </p:spTree>
    <p:extLst>
      <p:ext uri="{BB962C8B-B14F-4D97-AF65-F5344CB8AC3E}">
        <p14:creationId xmlns:p14="http://schemas.microsoft.com/office/powerpoint/2010/main" val="3738028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a:solidFill>
                  <a:prstClr val="black"/>
                </a:solidFill>
              </a:rPr>
              <a:t>نحوه شکل گیری رفتار های </a:t>
            </a:r>
            <a:r>
              <a:rPr lang="fa-IR" dirty="0" smtClean="0">
                <a:solidFill>
                  <a:prstClr val="black"/>
                </a:solidFill>
              </a:rPr>
              <a:t>اجتماعی</a:t>
            </a:r>
            <a:br>
              <a:rPr lang="fa-IR" dirty="0" smtClean="0">
                <a:solidFill>
                  <a:prstClr val="black"/>
                </a:solidFill>
              </a:rPr>
            </a:br>
            <a:r>
              <a:rPr lang="fa-IR" b="1" dirty="0" smtClean="0">
                <a:solidFill>
                  <a:srgbClr val="0070C0"/>
                </a:solidFill>
              </a:rPr>
              <a:t>نظم نوین جهانی(فراماسون) با مصداقی بر موضوع جمعیت</a:t>
            </a:r>
            <a:endParaRPr lang="en-US" b="1" dirty="0">
              <a:solidFill>
                <a:srgbClr val="0070C0"/>
              </a:solidFill>
            </a:endParaRPr>
          </a:p>
        </p:txBody>
      </p:sp>
      <p:sp>
        <p:nvSpPr>
          <p:cNvPr id="3" name="Content Placeholder 2"/>
          <p:cNvSpPr>
            <a:spLocks noGrp="1"/>
          </p:cNvSpPr>
          <p:nvPr>
            <p:ph idx="1"/>
          </p:nvPr>
        </p:nvSpPr>
        <p:spPr/>
        <p:txBody>
          <a:bodyPr>
            <a:normAutofit lnSpcReduction="10000"/>
          </a:bodyPr>
          <a:lstStyle/>
          <a:p>
            <a:pPr marL="0" indent="0" algn="r">
              <a:buNone/>
            </a:pPr>
            <a:r>
              <a:rPr lang="fa-IR" dirty="0" smtClean="0"/>
              <a:t>برای هر رفتاری در بین مردم چهار مرحله مورد نیاز است:</a:t>
            </a:r>
          </a:p>
          <a:p>
            <a:pPr marL="0" indent="0" algn="r">
              <a:buNone/>
            </a:pPr>
            <a:endParaRPr lang="fa-IR" dirty="0"/>
          </a:p>
          <a:p>
            <a:pPr marL="0" indent="0" algn="r">
              <a:buNone/>
            </a:pPr>
            <a:r>
              <a:rPr lang="fa-IR" dirty="0" smtClean="0"/>
              <a:t>1- </a:t>
            </a:r>
            <a:r>
              <a:rPr lang="fa-IR" b="1" dirty="0" smtClean="0">
                <a:solidFill>
                  <a:srgbClr val="FF0000"/>
                </a:solidFill>
              </a:rPr>
              <a:t>فلسفه </a:t>
            </a:r>
            <a:r>
              <a:rPr lang="fa-IR" dirty="0" smtClean="0"/>
              <a:t>(پایه های اصولی و ایده ای برای سبک زندگی فردی و اجتماعی که</a:t>
            </a:r>
            <a:r>
              <a:rPr lang="fa-IR" b="1" dirty="0" smtClean="0">
                <a:solidFill>
                  <a:srgbClr val="FF0000"/>
                </a:solidFill>
              </a:rPr>
              <a:t> فیلسوفان </a:t>
            </a:r>
            <a:r>
              <a:rPr lang="fa-IR" dirty="0" smtClean="0"/>
              <a:t>به سیاست مداران و سیاست گذاران ارائه میدهند و تبیین میکنند.)</a:t>
            </a:r>
          </a:p>
          <a:p>
            <a:pPr marL="0" indent="0" algn="r">
              <a:buNone/>
            </a:pPr>
            <a:r>
              <a:rPr lang="fa-IR" dirty="0" smtClean="0"/>
              <a:t>2-</a:t>
            </a:r>
            <a:r>
              <a:rPr lang="fa-IR" b="1" dirty="0" smtClean="0">
                <a:solidFill>
                  <a:srgbClr val="FF0000"/>
                </a:solidFill>
              </a:rPr>
              <a:t>سیاست </a:t>
            </a:r>
            <a:r>
              <a:rPr lang="fa-IR" dirty="0" smtClean="0"/>
              <a:t>(مبانی نگرشی برای ساختار های سیاست گذاری که </a:t>
            </a:r>
            <a:r>
              <a:rPr lang="fa-IR" b="1" dirty="0" smtClean="0">
                <a:solidFill>
                  <a:srgbClr val="FF0000"/>
                </a:solidFill>
              </a:rPr>
              <a:t>سیاست گذاران </a:t>
            </a:r>
            <a:r>
              <a:rPr lang="fa-IR" dirty="0" smtClean="0"/>
              <a:t>به ساختار های بین المللی و ملی و حاکمیتی ارائه میکنند و جا میاندازند)</a:t>
            </a:r>
          </a:p>
          <a:p>
            <a:pPr marL="0" indent="0" algn="r">
              <a:buNone/>
            </a:pPr>
            <a:r>
              <a:rPr lang="fa-IR" dirty="0" smtClean="0"/>
              <a:t>3-</a:t>
            </a:r>
            <a:r>
              <a:rPr lang="fa-IR" dirty="0" smtClean="0">
                <a:solidFill>
                  <a:srgbClr val="FF0000"/>
                </a:solidFill>
              </a:rPr>
              <a:t>اجرا </a:t>
            </a:r>
            <a:r>
              <a:rPr lang="fa-IR" dirty="0" smtClean="0"/>
              <a:t>(که </a:t>
            </a:r>
            <a:r>
              <a:rPr lang="fa-IR" b="1" dirty="0" smtClean="0">
                <a:solidFill>
                  <a:srgbClr val="FF0000"/>
                </a:solidFill>
              </a:rPr>
              <a:t>مجریان بین المللی و بیشتر ملی </a:t>
            </a:r>
            <a:r>
              <a:rPr lang="fa-IR" dirty="0" smtClean="0"/>
              <a:t>با بهره مندی از آن سیاست ها برای تغییر رفتار جامعه تحت نظرشان اعمال میکنند.)</a:t>
            </a:r>
          </a:p>
          <a:p>
            <a:pPr marL="0" indent="0" algn="r">
              <a:buNone/>
            </a:pPr>
            <a:r>
              <a:rPr lang="fa-IR" dirty="0" smtClean="0"/>
              <a:t>4-</a:t>
            </a:r>
            <a:r>
              <a:rPr lang="fa-IR" b="1" dirty="0" smtClean="0">
                <a:solidFill>
                  <a:srgbClr val="00B050"/>
                </a:solidFill>
              </a:rPr>
              <a:t>فرهنگ </a:t>
            </a:r>
            <a:r>
              <a:rPr lang="fa-IR" dirty="0" smtClean="0"/>
              <a:t>(رفتار محدود اجتماعی بحدی پشتیبانی و پیگیری میشود که به رفتار </a:t>
            </a:r>
            <a:r>
              <a:rPr lang="fa-IR" b="1" dirty="0" smtClean="0">
                <a:solidFill>
                  <a:srgbClr val="FF0000"/>
                </a:solidFill>
              </a:rPr>
              <a:t>غالب مردم یا فرهنگ اجتماعی </a:t>
            </a:r>
            <a:r>
              <a:rPr lang="fa-IR" dirty="0" smtClean="0"/>
              <a:t>تبدیل میشود)</a:t>
            </a:r>
            <a:endParaRPr lang="en-US" dirty="0"/>
          </a:p>
        </p:txBody>
      </p:sp>
    </p:spTree>
    <p:extLst>
      <p:ext uri="{BB962C8B-B14F-4D97-AF65-F5344CB8AC3E}">
        <p14:creationId xmlns:p14="http://schemas.microsoft.com/office/powerpoint/2010/main" val="32564513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فصل چهارم : آخرین وضعیت جمعیت در کشور</a:t>
            </a:r>
            <a:endParaRPr lang="en-US" dirty="0"/>
          </a:p>
        </p:txBody>
      </p:sp>
      <p:sp>
        <p:nvSpPr>
          <p:cNvPr id="3" name="Content Placeholder 2"/>
          <p:cNvSpPr>
            <a:spLocks noGrp="1"/>
          </p:cNvSpPr>
          <p:nvPr>
            <p:ph idx="1"/>
          </p:nvPr>
        </p:nvSpPr>
        <p:spPr/>
        <p:txBody>
          <a:bodyPr/>
          <a:lstStyle/>
          <a:p>
            <a:pPr marL="0" indent="0" algn="r">
              <a:buNone/>
            </a:pPr>
            <a:r>
              <a:rPr lang="fa-IR" dirty="0" smtClean="0"/>
              <a:t>1- امکان نیل به باروری کلی 2/5</a:t>
            </a:r>
          </a:p>
          <a:p>
            <a:pPr marL="0" indent="0" algn="r">
              <a:buNone/>
            </a:pPr>
            <a:r>
              <a:rPr lang="fa-IR" dirty="0" smtClean="0"/>
              <a:t>2- جمعیت جمهوری اسلامی ایران در سال های آتی با شش سناریو</a:t>
            </a:r>
          </a:p>
          <a:p>
            <a:pPr marL="0" indent="0" algn="r">
              <a:buNone/>
            </a:pPr>
            <a:r>
              <a:rPr lang="fa-IR" dirty="0" smtClean="0"/>
              <a:t>3- سقط در ایران: موثر ترین روش حرام و غیر اخلاقی و غیر علمی جاری در کشور</a:t>
            </a:r>
          </a:p>
          <a:p>
            <a:pPr marL="0" indent="0" algn="r">
              <a:buNone/>
            </a:pPr>
            <a:endParaRPr lang="fa-IR" dirty="0" smtClean="0"/>
          </a:p>
          <a:p>
            <a:pPr marL="0" indent="0" algn="r">
              <a:buNone/>
            </a:pPr>
            <a:endParaRPr lang="en-US" dirty="0"/>
          </a:p>
        </p:txBody>
      </p:sp>
    </p:spTree>
    <p:extLst>
      <p:ext uri="{BB962C8B-B14F-4D97-AF65-F5344CB8AC3E}">
        <p14:creationId xmlns:p14="http://schemas.microsoft.com/office/powerpoint/2010/main" val="5127435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365125"/>
            <a:ext cx="11493500" cy="1325563"/>
          </a:xfrm>
        </p:spPr>
        <p:txBody>
          <a:bodyPr>
            <a:normAutofit/>
          </a:bodyPr>
          <a:lstStyle/>
          <a:p>
            <a:pPr algn="r" rtl="1"/>
            <a:r>
              <a:rPr lang="fa-IR" sz="2800" dirty="0" smtClean="0"/>
              <a:t>پيش بيني جمعيت کشور در دوره هاي پنج ساله از سال 1395 تا افق 1430با شش سناریو فروض باروري (هزار) </a:t>
            </a:r>
            <a:endParaRPr lang="en-US" sz="2800" dirty="0"/>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t>تحولات جمعیتی- موسسه تحقیقات جمعیت کشور- خرداد 1403</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srcRect l="33542" t="36543" r="18542" b="21235"/>
          <a:stretch/>
        </p:blipFill>
        <p:spPr>
          <a:xfrm>
            <a:off x="1384300" y="1690688"/>
            <a:ext cx="8763000" cy="4343400"/>
          </a:xfrm>
          <a:prstGeom prst="rect">
            <a:avLst/>
          </a:prstGeom>
        </p:spPr>
      </p:pic>
    </p:spTree>
    <p:extLst>
      <p:ext uri="{BB962C8B-B14F-4D97-AF65-F5344CB8AC3E}">
        <p14:creationId xmlns:p14="http://schemas.microsoft.com/office/powerpoint/2010/main" val="22451099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02900" cy="536575"/>
          </a:xfrm>
        </p:spPr>
        <p:txBody>
          <a:bodyPr>
            <a:noAutofit/>
          </a:bodyPr>
          <a:lstStyle/>
          <a:p>
            <a:pPr algn="r" rtl="1"/>
            <a:r>
              <a:rPr lang="fa-IR" sz="2400" dirty="0" smtClean="0"/>
              <a:t>پيش بيني رشد جمعيت کشور در دوره هاي پنج ساله از 1395 تا افق 1430 با شش سناریو فروض باروري</a:t>
            </a:r>
            <a:endParaRPr lang="en-US" sz="2400" dirty="0"/>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t>تحولات جمعیتی- موسسه تحقیقات جمعیت کشور- خرداد 1403</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srcRect l="39306" t="27655" r="24236" b="31235"/>
          <a:stretch/>
        </p:blipFill>
        <p:spPr>
          <a:xfrm>
            <a:off x="2133600" y="901700"/>
            <a:ext cx="8153400" cy="5171585"/>
          </a:xfrm>
          <a:prstGeom prst="rect">
            <a:avLst/>
          </a:prstGeom>
        </p:spPr>
      </p:pic>
    </p:spTree>
    <p:extLst>
      <p:ext uri="{BB962C8B-B14F-4D97-AF65-F5344CB8AC3E}">
        <p14:creationId xmlns:p14="http://schemas.microsoft.com/office/powerpoint/2010/main" val="27817891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365125"/>
            <a:ext cx="11214100" cy="1325563"/>
          </a:xfrm>
        </p:spPr>
        <p:txBody>
          <a:bodyPr>
            <a:normAutofit/>
          </a:bodyPr>
          <a:lstStyle/>
          <a:p>
            <a:pPr algn="r" rtl="1"/>
            <a:r>
              <a:rPr lang="fa-IR" sz="2800" dirty="0" smtClean="0"/>
              <a:t>پيش بيني متوسط رشد سالانه جمعيت ایران در دوره هاي پنج ساله با شش سناریو مفروض باروري از سال 1395 تا 1430</a:t>
            </a:r>
            <a:endParaRPr lang="en-US" sz="2800" dirty="0"/>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t>تحولات جمعیتی- موسسه تحقیقات جمعیت کشور- خرداد 1403</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srcRect l="38611" t="28519" r="16944" b="28147"/>
          <a:stretch/>
        </p:blipFill>
        <p:spPr>
          <a:xfrm>
            <a:off x="2336800" y="1794669"/>
            <a:ext cx="8128000" cy="4457700"/>
          </a:xfrm>
          <a:prstGeom prst="rect">
            <a:avLst/>
          </a:prstGeom>
        </p:spPr>
      </p:pic>
    </p:spTree>
    <p:extLst>
      <p:ext uri="{BB962C8B-B14F-4D97-AF65-F5344CB8AC3E}">
        <p14:creationId xmlns:p14="http://schemas.microsoft.com/office/powerpoint/2010/main" val="37770269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365125"/>
            <a:ext cx="12039600" cy="1325563"/>
          </a:xfrm>
        </p:spPr>
        <p:txBody>
          <a:bodyPr>
            <a:normAutofit/>
          </a:bodyPr>
          <a:lstStyle/>
          <a:p>
            <a:pPr algn="r" rtl="1"/>
            <a:r>
              <a:rPr lang="fa-IR" sz="3200" dirty="0" smtClean="0"/>
              <a:t>تحولات جمعيت ایران با فرض افزایش نرخ باروري تا 2/5 فرزند در سال 1407 و تثبيت آن تا سال 1430 </a:t>
            </a:r>
            <a:endParaRPr lang="en-US" sz="3200" dirty="0"/>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t>تحولات جمعیتی- موسسه تحقیقات جمعیت کشور- خرداد 1403</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srcRect l="31250" t="52962" r="12709" b="25186"/>
          <a:stretch/>
        </p:blipFill>
        <p:spPr>
          <a:xfrm>
            <a:off x="391533" y="2247900"/>
            <a:ext cx="11482967" cy="2518569"/>
          </a:xfrm>
          <a:prstGeom prst="rect">
            <a:avLst/>
          </a:prstGeom>
        </p:spPr>
      </p:pic>
    </p:spTree>
    <p:extLst>
      <p:ext uri="{BB962C8B-B14F-4D97-AF65-F5344CB8AC3E}">
        <p14:creationId xmlns:p14="http://schemas.microsoft.com/office/powerpoint/2010/main" val="346900405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dirty="0" smtClean="0"/>
              <a:t>تحوالت جمعيت ایران با فرض تثبيت نرخ باروري 1/61 فرزند تا سال 1430 </a:t>
            </a:r>
            <a:endParaRPr lang="en-US" sz="3200" dirty="0"/>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t>تحولات جمعیتی- موسسه تحقیقات جمعیت کشور- خرداد 1403</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srcRect l="31042" t="42222" r="13195" b="35555"/>
          <a:stretch/>
        </p:blipFill>
        <p:spPr>
          <a:xfrm>
            <a:off x="1358900" y="2247900"/>
            <a:ext cx="10198100" cy="2286000"/>
          </a:xfrm>
          <a:prstGeom prst="rect">
            <a:avLst/>
          </a:prstGeom>
        </p:spPr>
      </p:pic>
    </p:spTree>
    <p:extLst>
      <p:ext uri="{BB962C8B-B14F-4D97-AF65-F5344CB8AC3E}">
        <p14:creationId xmlns:p14="http://schemas.microsoft.com/office/powerpoint/2010/main" val="20052738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48902" y="733603"/>
            <a:ext cx="3732088" cy="4525963"/>
          </a:xfrm>
        </p:spPr>
        <p:txBody>
          <a:bodyPr>
            <a:noAutofit/>
          </a:bodyPr>
          <a:lstStyle/>
          <a:p>
            <a:pPr algn="just" rtl="1"/>
            <a:r>
              <a:rPr lang="ar-SA" sz="2177" dirty="0">
                <a:cs typeface="B Nazanin" panose="00000400000000000000" pitchFamily="2" charset="-78"/>
              </a:rPr>
              <a:t>پس </a:t>
            </a:r>
            <a:r>
              <a:rPr lang="fa-IR" sz="2177" dirty="0">
                <a:cs typeface="B Nazanin" panose="00000400000000000000" pitchFamily="2" charset="-78"/>
              </a:rPr>
              <a:t>از </a:t>
            </a:r>
            <a:r>
              <a:rPr lang="en-US" sz="2177" dirty="0">
                <a:cs typeface="B Nazanin" panose="00000400000000000000" pitchFamily="2" charset="-78"/>
              </a:rPr>
              <a:t> ICPD </a:t>
            </a:r>
            <a:r>
              <a:rPr lang="ar-SA" sz="2177" dirty="0">
                <a:cs typeface="B Nazanin" panose="00000400000000000000" pitchFamily="2" charset="-78"/>
              </a:rPr>
              <a:t>تا سال </a:t>
            </a:r>
            <a:r>
              <a:rPr lang="fa-IR" sz="2177" dirty="0">
                <a:cs typeface="B Nazanin" panose="00000400000000000000" pitchFamily="2" charset="-78"/>
              </a:rPr>
              <a:t>۲۰۰۰ </a:t>
            </a:r>
            <a:r>
              <a:rPr lang="ar-SA" sz="2177" dirty="0">
                <a:cs typeface="B Nazanin" panose="00000400000000000000" pitchFamily="2" charset="-78"/>
              </a:rPr>
              <a:t>که موعد پرداخت کمک های مالی بانک جهانی مرتبط با قرارداد </a:t>
            </a:r>
            <a:r>
              <a:rPr lang="en-US" sz="2177" dirty="0">
                <a:cs typeface="B Nazanin" panose="00000400000000000000" pitchFamily="2" charset="-78"/>
              </a:rPr>
              <a:t>ICPD </a:t>
            </a:r>
            <a:r>
              <a:rPr lang="ar-SA" sz="2177" dirty="0">
                <a:cs typeface="B Nazanin" panose="00000400000000000000" pitchFamily="2" charset="-78"/>
              </a:rPr>
              <a:t>بود ، مقاومت فرهنگی و مذهبی در جوامع مختلف جهان به خصوص کشورهای اسیایی و افریقایی ادامه داشت.</a:t>
            </a:r>
            <a:endParaRPr lang="en-US" sz="2177" dirty="0">
              <a:cs typeface="B Nazanin" panose="00000400000000000000" pitchFamily="2" charset="-78"/>
            </a:endParaRPr>
          </a:p>
          <a:p>
            <a:pPr algn="just" rtl="1"/>
            <a:r>
              <a:rPr lang="ar-SA" sz="2177" dirty="0">
                <a:cs typeface="B Nazanin" panose="00000400000000000000" pitchFamily="2" charset="-78"/>
              </a:rPr>
              <a:t>در مرحله اول </a:t>
            </a:r>
            <a:r>
              <a:rPr lang="fa-IR" sz="2177" dirty="0">
                <a:cs typeface="B Nazanin" panose="00000400000000000000" pitchFamily="2" charset="-78"/>
              </a:rPr>
              <a:t>۱۲ </a:t>
            </a:r>
            <a:r>
              <a:rPr lang="ar-SA" sz="2177" dirty="0">
                <a:cs typeface="B Nazanin" panose="00000400000000000000" pitchFamily="2" charset="-78"/>
              </a:rPr>
              <a:t>کشور به گفتمان ازادی سقط پیوستند </a:t>
            </a:r>
            <a:r>
              <a:rPr lang="ar-SA" sz="1814" dirty="0">
                <a:cs typeface="B Nazanin" panose="00000400000000000000" pitchFamily="2" charset="-78"/>
              </a:rPr>
              <a:t>(آلبانی، بنین، بورکینافاسو، کامبوج، چاد، اتیوپی، آلمان، گینه، گویان، مالی، نپال، افریقای جنوبی و سوییس). </a:t>
            </a:r>
            <a:endParaRPr lang="en-US" sz="1814" dirty="0">
              <a:cs typeface="B Nazanin" panose="00000400000000000000" pitchFamily="2" charset="-78"/>
            </a:endParaRPr>
          </a:p>
        </p:txBody>
      </p:sp>
      <p:sp>
        <p:nvSpPr>
          <p:cNvPr id="4" name="AutoShape 2" descr="پرچم آلبانی - ویکی‌پدیا، دانشنامهٔ آزاد"/>
          <p:cNvSpPr>
            <a:spLocks noChangeAspect="1" noChangeArrowheads="1"/>
          </p:cNvSpPr>
          <p:nvPr/>
        </p:nvSpPr>
        <p:spPr bwMode="auto">
          <a:xfrm>
            <a:off x="1509782" y="-822325"/>
            <a:ext cx="2294627"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8135" tIns="44068" rIns="88135" bIns="44068" numCol="1" anchor="t" anchorCtr="0" compatLnSpc="1">
            <a:prstTxWarp prst="textNoShape">
              <a:avLst/>
            </a:prstTxWarp>
          </a:bodyPr>
          <a:lstStyle/>
          <a:p>
            <a:pPr marL="0" marR="0" lvl="0" indent="0" algn="l" defTabSz="933031"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descr="پرچم بنین - ویکی‌پدیا، دانشنامهٔ آزاد"/>
          <p:cNvSpPr>
            <a:spLocks noChangeAspect="1" noChangeArrowheads="1"/>
          </p:cNvSpPr>
          <p:nvPr/>
        </p:nvSpPr>
        <p:spPr bwMode="auto">
          <a:xfrm>
            <a:off x="1509784" y="-838199"/>
            <a:ext cx="2504056"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8135" tIns="44068" rIns="88135" bIns="44068" numCol="1" anchor="t" anchorCtr="0" compatLnSpc="1">
            <a:prstTxWarp prst="textNoShape">
              <a:avLst/>
            </a:prstTxWarp>
          </a:bodyPr>
          <a:lstStyle/>
          <a:p>
            <a:pPr marL="0" marR="0" lvl="0" indent="0" algn="l" defTabSz="933031"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p:cNvPicPr/>
          <p:nvPr/>
        </p:nvPicPr>
        <p:blipFill rotWithShape="1">
          <a:blip r:embed="rId2" cstate="print">
            <a:extLst>
              <a:ext uri="{28A0092B-C50C-407E-A947-70E740481C1C}">
                <a14:useLocalDpi xmlns:a14="http://schemas.microsoft.com/office/drawing/2010/main" val="0"/>
              </a:ext>
            </a:extLst>
          </a:blip>
          <a:srcRect t="4092"/>
          <a:stretch/>
        </p:blipFill>
        <p:spPr bwMode="auto">
          <a:xfrm>
            <a:off x="1852200" y="595378"/>
            <a:ext cx="4336782" cy="3672408"/>
          </a:xfrm>
          <a:prstGeom prst="rect">
            <a:avLst/>
          </a:prstGeom>
          <a:ln w="19050">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6" name="Content Placeholder 2"/>
          <p:cNvSpPr txBox="1">
            <a:spLocks/>
          </p:cNvSpPr>
          <p:nvPr/>
        </p:nvSpPr>
        <p:spPr>
          <a:xfrm>
            <a:off x="1834880" y="4534804"/>
            <a:ext cx="8546111" cy="1830566"/>
          </a:xfrm>
          <a:prstGeom prst="rect">
            <a:avLst/>
          </a:prstGeom>
        </p:spPr>
        <p:txBody>
          <a:bodyPr vert="horz" lIns="93302" tIns="46651" rIns="93302" bIns="46651" rtlCol="0">
            <a:noAutofit/>
          </a:bodyPr>
          <a:lstStyle>
            <a:lvl1pPr marL="385763" indent="-385763" algn="l" defTabSz="10287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35819" indent="-321469" algn="l" defTabSz="10287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85875" indent="-257175" algn="l" defTabSz="1028700"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002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145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349887" marR="0" lvl="0" indent="-349887" algn="just" defTabSz="933031" rtl="1" eaLnBrk="1" fontAlgn="auto" latinLnBrk="0" hangingPunct="1">
              <a:lnSpc>
                <a:spcPct val="100000"/>
              </a:lnSpc>
              <a:spcBef>
                <a:spcPct val="20000"/>
              </a:spcBef>
              <a:spcAft>
                <a:spcPts val="0"/>
              </a:spcAft>
              <a:buClrTx/>
              <a:buSzTx/>
              <a:buFont typeface="Arial" pitchFamily="34" charset="0"/>
              <a:buChar char="•"/>
              <a:tabLst/>
              <a:defRPr/>
            </a:pPr>
            <a:r>
              <a:rPr kumimoji="0" lang="fa-IR" sz="2177" b="0" i="0" u="none" strike="noStrike" kern="1200" cap="none" spc="0" normalizeH="0" baseline="0" noProof="0" dirty="0">
                <a:ln>
                  <a:noFill/>
                </a:ln>
                <a:solidFill>
                  <a:prstClr val="black"/>
                </a:solidFill>
                <a:effectLst/>
                <a:uLnTx/>
                <a:uFillTx/>
                <a:latin typeface="Calibri"/>
                <a:ea typeface="+mn-ea"/>
                <a:cs typeface="B Nazanin" panose="00000400000000000000" pitchFamily="2" charset="-78"/>
              </a:rPr>
              <a:t>در سایر کشورهایی که مقاومت فرهنگی و دینی قوی تر بود، </a:t>
            </a:r>
            <a:r>
              <a:rPr kumimoji="0" lang="ar-SA" sz="2177" b="0" i="0" u="none" strike="noStrike" kern="1200" cap="none" spc="0" normalizeH="0" baseline="0" noProof="0" dirty="0">
                <a:ln>
                  <a:noFill/>
                </a:ln>
                <a:solidFill>
                  <a:prstClr val="black"/>
                </a:solidFill>
                <a:effectLst/>
                <a:uLnTx/>
                <a:uFillTx/>
                <a:latin typeface="Calibri"/>
                <a:ea typeface="+mn-ea"/>
                <a:cs typeface="B Nazanin" panose="00000400000000000000" pitchFamily="2" charset="-78"/>
              </a:rPr>
              <a:t>قوانین محدود کننده سقط مورد بحث قرار گرفته و گفتمان </a:t>
            </a:r>
            <a:r>
              <a:rPr kumimoji="0" lang="ar-SA" sz="2177" b="1" i="0" u="sng" strike="noStrike" kern="1200" cap="none" spc="0" normalizeH="0" baseline="0" noProof="0" dirty="0">
                <a:ln>
                  <a:noFill/>
                </a:ln>
                <a:solidFill>
                  <a:prstClr val="black"/>
                </a:solidFill>
                <a:effectLst/>
                <a:uLnTx/>
                <a:uFillTx/>
                <a:latin typeface="Calibri"/>
                <a:ea typeface="+mn-ea"/>
                <a:cs typeface="B Nazanin" panose="00000400000000000000" pitchFamily="2" charset="-78"/>
              </a:rPr>
              <a:t>آزادی </a:t>
            </a:r>
            <a:r>
              <a:rPr kumimoji="0" lang="fa-IR" sz="2177" b="1" i="0" u="sng" strike="noStrike" kern="1200" cap="none" spc="0" normalizeH="0" baseline="0" noProof="0" dirty="0">
                <a:ln>
                  <a:noFill/>
                </a:ln>
                <a:solidFill>
                  <a:prstClr val="black"/>
                </a:solidFill>
                <a:effectLst/>
                <a:uLnTx/>
                <a:uFillTx/>
                <a:latin typeface="Calibri"/>
                <a:ea typeface="+mn-ea"/>
                <a:cs typeface="B Nazanin" panose="00000400000000000000" pitchFamily="2" charset="-78"/>
              </a:rPr>
              <a:t>گام به گام </a:t>
            </a:r>
            <a:r>
              <a:rPr kumimoji="0" lang="ar-SA" sz="2177" b="1" i="0" u="sng" strike="noStrike" kern="1200" cap="none" spc="0" normalizeH="0" baseline="0" noProof="0" dirty="0">
                <a:ln>
                  <a:noFill/>
                </a:ln>
                <a:solidFill>
                  <a:prstClr val="black"/>
                </a:solidFill>
                <a:effectLst/>
                <a:uLnTx/>
                <a:uFillTx/>
                <a:latin typeface="Calibri"/>
                <a:ea typeface="+mn-ea"/>
                <a:cs typeface="B Nazanin" panose="00000400000000000000" pitchFamily="2" charset="-78"/>
              </a:rPr>
              <a:t>سقط </a:t>
            </a:r>
            <a:r>
              <a:rPr kumimoji="0" lang="ar-SA" sz="2177" b="0" i="0" u="none" strike="noStrike" kern="1200" cap="none" spc="0" normalizeH="0" baseline="0" noProof="0" dirty="0">
                <a:ln>
                  <a:noFill/>
                </a:ln>
                <a:solidFill>
                  <a:prstClr val="black"/>
                </a:solidFill>
                <a:effectLst/>
                <a:uLnTx/>
                <a:uFillTx/>
                <a:latin typeface="Calibri"/>
                <a:ea typeface="+mn-ea"/>
                <a:cs typeface="B Nazanin" panose="00000400000000000000" pitchFamily="2" charset="-78"/>
              </a:rPr>
              <a:t>به چالش این کشورها مبدل شد( برزیل، پرتقال، اندونزی، کنیا، بخش هایی از مکزیک، اروگوئه، تایلند و...).</a:t>
            </a:r>
            <a:endParaRPr kumimoji="0" lang="en-US" sz="2177" b="0" i="0" u="none" strike="noStrike" kern="1200" cap="none" spc="0" normalizeH="0" baseline="0" noProof="0" dirty="0">
              <a:ln>
                <a:noFill/>
              </a:ln>
              <a:solidFill>
                <a:prstClr val="black"/>
              </a:solidFill>
              <a:effectLst/>
              <a:uLnTx/>
              <a:uFillTx/>
              <a:latin typeface="Calibri"/>
              <a:ea typeface="+mn-ea"/>
              <a:cs typeface="B Nazanin" panose="00000400000000000000" pitchFamily="2" charset="-78"/>
            </a:endParaRPr>
          </a:p>
          <a:p>
            <a:pPr marL="349887" marR="0" lvl="0" indent="-349887" algn="just" defTabSz="933031" rtl="1" eaLnBrk="1" fontAlgn="auto" latinLnBrk="0" hangingPunct="1">
              <a:lnSpc>
                <a:spcPct val="100000"/>
              </a:lnSpc>
              <a:spcBef>
                <a:spcPct val="20000"/>
              </a:spcBef>
              <a:spcAft>
                <a:spcPts val="0"/>
              </a:spcAft>
              <a:buClrTx/>
              <a:buSzTx/>
              <a:buFont typeface="Arial" pitchFamily="34" charset="0"/>
              <a:buChar char="•"/>
              <a:tabLst/>
              <a:defRPr/>
            </a:pPr>
            <a:r>
              <a:rPr kumimoji="0" lang="fa-IR" sz="2177" b="0" i="0" u="none" strike="noStrike" kern="1200" cap="none" spc="0" normalizeH="0" baseline="0" noProof="0" dirty="0">
                <a:ln>
                  <a:noFill/>
                </a:ln>
                <a:solidFill>
                  <a:prstClr val="black"/>
                </a:solidFill>
                <a:effectLst/>
                <a:uLnTx/>
                <a:uFillTx/>
                <a:latin typeface="Calibri"/>
                <a:ea typeface="+mn-ea"/>
                <a:cs typeface="B Nazanin" panose="00000400000000000000" pitchFamily="2" charset="-78"/>
              </a:rPr>
              <a:t>هم اکنون و پس از گذشت 26سال د</a:t>
            </a:r>
            <a:r>
              <a:rPr kumimoji="0" lang="ar-SA" sz="2177" b="0" i="0" u="none" strike="noStrike" kern="1200" cap="none" spc="0" normalizeH="0" baseline="0" noProof="0" dirty="0">
                <a:ln>
                  <a:noFill/>
                </a:ln>
                <a:solidFill>
                  <a:prstClr val="black"/>
                </a:solidFill>
                <a:effectLst/>
                <a:uLnTx/>
                <a:uFillTx/>
                <a:latin typeface="Calibri"/>
                <a:ea typeface="+mn-ea"/>
                <a:cs typeface="B Nazanin" panose="00000400000000000000" pitchFamily="2" charset="-78"/>
              </a:rPr>
              <a:t>ر </a:t>
            </a:r>
            <a:r>
              <a:rPr kumimoji="0" lang="fa-IR" sz="2177" b="0" i="0" u="none" strike="noStrike" kern="1200" cap="none" spc="0" normalizeH="0" baseline="0" noProof="0" dirty="0">
                <a:ln>
                  <a:noFill/>
                </a:ln>
                <a:solidFill>
                  <a:prstClr val="black"/>
                </a:solidFill>
                <a:effectLst/>
                <a:uLnTx/>
                <a:uFillTx/>
                <a:latin typeface="Calibri"/>
                <a:ea typeface="+mn-ea"/>
                <a:cs typeface="B Nazanin" panose="00000400000000000000" pitchFamily="2" charset="-78"/>
              </a:rPr>
              <a:t>109</a:t>
            </a:r>
            <a:r>
              <a:rPr kumimoji="0" lang="ar-SA" sz="2177" b="0" i="0" u="none" strike="noStrike" kern="1200" cap="none" spc="0" normalizeH="0" baseline="0" noProof="0" dirty="0">
                <a:ln>
                  <a:noFill/>
                </a:ln>
                <a:solidFill>
                  <a:prstClr val="black"/>
                </a:solidFill>
                <a:effectLst/>
                <a:uLnTx/>
                <a:uFillTx/>
                <a:latin typeface="Calibri"/>
                <a:ea typeface="+mn-ea"/>
                <a:cs typeface="B Nazanin" panose="00000400000000000000" pitchFamily="2" charset="-78"/>
              </a:rPr>
              <a:t> کشور چارچوب هایی از جمله موارد تهدید جان مادر، بیماری های جنین، سلامت روان مادر و... به عنوان شرایط سقط مطرح است.</a:t>
            </a:r>
            <a:endParaRPr kumimoji="0" lang="en-US" sz="2177" b="0" i="0" u="none" strike="noStrike" kern="1200" cap="none" spc="0" normalizeH="0" baseline="0" noProof="0" dirty="0">
              <a:ln>
                <a:noFill/>
              </a:ln>
              <a:solidFill>
                <a:prstClr val="black"/>
              </a:solidFill>
              <a:effectLst/>
              <a:uLnTx/>
              <a:uFillTx/>
              <a:latin typeface="Calibri"/>
              <a:ea typeface="+mn-ea"/>
              <a:cs typeface="B Nazanin" panose="00000400000000000000" pitchFamily="2" charset="-78"/>
            </a:endParaRPr>
          </a:p>
          <a:p>
            <a:pPr marL="349887" marR="0" lvl="0" indent="-349887" algn="just" defTabSz="933031" rtl="1" eaLnBrk="1" fontAlgn="auto" latinLnBrk="0" hangingPunct="1">
              <a:lnSpc>
                <a:spcPct val="100000"/>
              </a:lnSpc>
              <a:spcBef>
                <a:spcPct val="20000"/>
              </a:spcBef>
              <a:spcAft>
                <a:spcPts val="0"/>
              </a:spcAft>
              <a:buClrTx/>
              <a:buSzTx/>
              <a:buFont typeface="Arial" pitchFamily="34" charset="0"/>
              <a:buChar char="•"/>
              <a:tabLst/>
              <a:defRPr/>
            </a:pPr>
            <a:endParaRPr kumimoji="0" lang="en-US" sz="2177" b="0" i="0" u="none" strike="noStrike" kern="1200" cap="none" spc="0" normalizeH="0" baseline="0" noProof="0" dirty="0">
              <a:ln>
                <a:noFill/>
              </a:ln>
              <a:solidFill>
                <a:prstClr val="black"/>
              </a:solidFill>
              <a:effectLst/>
              <a:uLnTx/>
              <a:uFillTx/>
              <a:latin typeface="Calibri"/>
              <a:ea typeface="+mn-ea"/>
              <a:cs typeface="B Nazanin" panose="00000400000000000000" pitchFamily="2" charset="-78"/>
            </a:endParaRPr>
          </a:p>
          <a:p>
            <a:pPr marL="0" marR="0" lvl="0" indent="0" algn="just" defTabSz="933031" rtl="1" eaLnBrk="1" fontAlgn="auto" latinLnBrk="0" hangingPunct="1">
              <a:lnSpc>
                <a:spcPct val="100000"/>
              </a:lnSpc>
              <a:spcBef>
                <a:spcPct val="20000"/>
              </a:spcBef>
              <a:spcAft>
                <a:spcPts val="0"/>
              </a:spcAft>
              <a:buClrTx/>
              <a:buSzTx/>
              <a:buFont typeface="Arial" pitchFamily="34" charset="0"/>
              <a:buNone/>
              <a:tabLst/>
              <a:defRPr/>
            </a:pPr>
            <a:endParaRPr kumimoji="0" lang="en-US" sz="2177" b="0" i="0" u="none" strike="noStrike" kern="1200" cap="none" spc="0" normalizeH="0" baseline="0" noProof="0" dirty="0">
              <a:ln>
                <a:noFill/>
              </a:ln>
              <a:solidFill>
                <a:prstClr val="black"/>
              </a:solidFill>
              <a:effectLst/>
              <a:uLnTx/>
              <a:uFillTx/>
              <a:latin typeface="Calibri"/>
              <a:ea typeface="+mn-ea"/>
              <a:cs typeface="B Nazanin" panose="00000400000000000000" pitchFamily="2" charset="-78"/>
            </a:endParaRPr>
          </a:p>
        </p:txBody>
      </p:sp>
    </p:spTree>
    <p:extLst>
      <p:ext uri="{BB962C8B-B14F-4D97-AF65-F5344CB8AC3E}">
        <p14:creationId xmlns:p14="http://schemas.microsoft.com/office/powerpoint/2010/main" val="106435017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3999" y="1890654"/>
            <a:ext cx="10406743" cy="2387600"/>
          </a:xfrm>
        </p:spPr>
        <p:txBody>
          <a:bodyPr>
            <a:noAutofit/>
          </a:bodyPr>
          <a:lstStyle/>
          <a:p>
            <a:r>
              <a:rPr lang="en-US" sz="4400" b="1" dirty="0" smtClean="0">
                <a:solidFill>
                  <a:srgbClr val="C00000"/>
                </a:solidFill>
                <a:latin typeface="Times New Roman" panose="02020603050405020304" pitchFamily="18" charset="0"/>
                <a:cs typeface="Times New Roman" panose="02020603050405020304" pitchFamily="18" charset="0"/>
              </a:rPr>
              <a:t>Fertility, mortality, migration, and population scenarios for 195 countries and territories from 2017 to 2100: a forecasting analysis for the Global Burden of Disease Study</a:t>
            </a:r>
            <a:endParaRPr lang="en-US" sz="4400" b="1" dirty="0">
              <a:solidFill>
                <a:srgbClr val="C000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699657" y="4790758"/>
            <a:ext cx="9144000" cy="1655762"/>
          </a:xfrm>
        </p:spPr>
        <p:txBody>
          <a:bodyPr/>
          <a:lstStyle/>
          <a:p>
            <a:r>
              <a:rPr lang="fa-IR" sz="3600" b="1" dirty="0" smtClean="0">
                <a:solidFill>
                  <a:srgbClr val="7030A0"/>
                </a:solidFill>
                <a:cs typeface="B Nazanin" panose="00000400000000000000" pitchFamily="2" charset="-78"/>
              </a:rPr>
              <a:t>سناریوهای باروری، مرگ‌ومیر، مهاجرت و جمعیت برای 195 کشور و منطقه از سال 2017 تا 2100: تحلیل پیش‌بینی برای مطالعه بار جهانی بیماری </a:t>
            </a:r>
          </a:p>
          <a:p>
            <a:endParaRPr lang="en-US" dirty="0"/>
          </a:p>
        </p:txBody>
      </p:sp>
      <p:pic>
        <p:nvPicPr>
          <p:cNvPr id="4" name="Picture 3"/>
          <p:cNvPicPr>
            <a:picLocks noChangeAspect="1"/>
          </p:cNvPicPr>
          <p:nvPr/>
        </p:nvPicPr>
        <p:blipFill rotWithShape="1">
          <a:blip r:embed="rId2"/>
          <a:srcRect l="2343" t="22053" r="76673" b="67054"/>
          <a:stretch/>
        </p:blipFill>
        <p:spPr>
          <a:xfrm>
            <a:off x="158931" y="51209"/>
            <a:ext cx="2730137" cy="796834"/>
          </a:xfrm>
          <a:prstGeom prst="rect">
            <a:avLst/>
          </a:prstGeom>
        </p:spPr>
      </p:pic>
      <p:sp>
        <p:nvSpPr>
          <p:cNvPr id="5" name="Footer Placeholder 4"/>
          <p:cNvSpPr>
            <a:spLocks noGrp="1"/>
          </p:cNvSpPr>
          <p:nvPr>
            <p:ph type="ftr" sz="quarter" idx="11"/>
          </p:nvPr>
        </p:nvSpPr>
        <p:spPr>
          <a:xfrm>
            <a:off x="2699657" y="6270172"/>
            <a:ext cx="5453743" cy="45130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t>www.thelancet.com Published online July 14, 2020 </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66009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400" y="261257"/>
            <a:ext cx="8519886" cy="6389915"/>
          </a:xfrm>
          <a:prstGeom prst="rect">
            <a:avLst/>
          </a:prstGeom>
        </p:spPr>
      </p:pic>
    </p:spTree>
    <p:extLst>
      <p:ext uri="{BB962C8B-B14F-4D97-AF65-F5344CB8AC3E}">
        <p14:creationId xmlns:p14="http://schemas.microsoft.com/office/powerpoint/2010/main" val="80117444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تبیین قانون بونگارت و پوتر                  </a:t>
            </a:r>
            <a:endParaRPr lang="en-US" dirty="0"/>
          </a:p>
        </p:txBody>
      </p:sp>
      <p:sp>
        <p:nvSpPr>
          <p:cNvPr id="3" name="Content Placeholder 2"/>
          <p:cNvSpPr>
            <a:spLocks noGrp="1"/>
          </p:cNvSpPr>
          <p:nvPr>
            <p:ph idx="1"/>
          </p:nvPr>
        </p:nvSpPr>
        <p:spPr/>
        <p:txBody>
          <a:bodyPr/>
          <a:lstStyle/>
          <a:p>
            <a:pPr marL="0" indent="0" algn="r">
              <a:buNone/>
            </a:pPr>
            <a:endParaRPr lang="fa-IR" dirty="0" smtClean="0"/>
          </a:p>
          <a:p>
            <a:pPr marL="0" indent="0" algn="r">
              <a:buNone/>
            </a:pPr>
            <a:r>
              <a:rPr lang="fa-IR" dirty="0" smtClean="0"/>
              <a:t>برای تضعیف خانواده محوری و تقویت فرد محوری و در نتیجه تحدید نسل به عنوان اصل اول بقا تنها با رعایت عوامل مستقیم و غیر مستقیم قانون بونگارت اتفاق میافتد.</a:t>
            </a:r>
            <a:endParaRPr lang="en-US" dirty="0"/>
          </a:p>
        </p:txBody>
      </p:sp>
    </p:spTree>
    <p:extLst>
      <p:ext uri="{BB962C8B-B14F-4D97-AF65-F5344CB8AC3E}">
        <p14:creationId xmlns:p14="http://schemas.microsoft.com/office/powerpoint/2010/main" val="1583782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نحوه شکل گیری رفتار های اجتماعی</a:t>
            </a:r>
            <a:endParaRPr lang="en-US" dirty="0"/>
          </a:p>
        </p:txBody>
      </p:sp>
      <p:sp>
        <p:nvSpPr>
          <p:cNvPr id="3" name="Content Placeholder 2"/>
          <p:cNvSpPr>
            <a:spLocks noGrp="1"/>
          </p:cNvSpPr>
          <p:nvPr>
            <p:ph idx="1"/>
          </p:nvPr>
        </p:nvSpPr>
        <p:spPr/>
        <p:txBody>
          <a:bodyPr>
            <a:normAutofit/>
          </a:bodyPr>
          <a:lstStyle/>
          <a:p>
            <a:pPr marL="0" lvl="0" indent="0" algn="ctr">
              <a:buNone/>
            </a:pPr>
            <a:r>
              <a:rPr lang="fa-IR" sz="6600" b="1" dirty="0" smtClean="0">
                <a:solidFill>
                  <a:prstClr val="black"/>
                </a:solidFill>
              </a:rPr>
              <a:t>الف:</a:t>
            </a:r>
            <a:r>
              <a:rPr lang="fa-IR" sz="6600" b="1" dirty="0">
                <a:solidFill>
                  <a:prstClr val="black"/>
                </a:solidFill>
              </a:rPr>
              <a:t> </a:t>
            </a:r>
            <a:r>
              <a:rPr lang="fa-IR" sz="6600" b="1" dirty="0" smtClean="0">
                <a:solidFill>
                  <a:prstClr val="black"/>
                </a:solidFill>
              </a:rPr>
              <a:t>فلسفه(اندیشه)</a:t>
            </a:r>
            <a:endParaRPr lang="fa-IR" sz="6600" b="1" dirty="0" smtClean="0"/>
          </a:p>
          <a:p>
            <a:pPr marL="0" indent="0" algn="ctr">
              <a:buNone/>
            </a:pPr>
            <a:r>
              <a:rPr lang="fa-IR" sz="3600" dirty="0" smtClean="0">
                <a:solidFill>
                  <a:srgbClr val="FF0000"/>
                </a:solidFill>
              </a:rPr>
              <a:t>هیچ رفتاری در جامعه و بین مردم بدون وجود فلسفه شکل نمیگیرد </a:t>
            </a:r>
          </a:p>
          <a:p>
            <a:pPr marL="0" indent="0" algn="ctr">
              <a:buNone/>
            </a:pPr>
            <a:r>
              <a:rPr lang="fa-IR" sz="3600" dirty="0" smtClean="0">
                <a:solidFill>
                  <a:srgbClr val="0070C0"/>
                </a:solidFill>
              </a:rPr>
              <a:t>دو منبع برای فلسفه وجود دارد :</a:t>
            </a:r>
          </a:p>
          <a:p>
            <a:pPr marL="0" indent="0" algn="ctr">
              <a:buNone/>
            </a:pPr>
            <a:r>
              <a:rPr lang="fa-IR" sz="3600" dirty="0" smtClean="0">
                <a:solidFill>
                  <a:srgbClr val="0070C0"/>
                </a:solidFill>
              </a:rPr>
              <a:t>1- الهی</a:t>
            </a:r>
          </a:p>
          <a:p>
            <a:pPr marL="0" indent="0" algn="ctr">
              <a:buNone/>
            </a:pPr>
            <a:r>
              <a:rPr lang="fa-IR" sz="3600" dirty="0" smtClean="0">
                <a:solidFill>
                  <a:srgbClr val="0070C0"/>
                </a:solidFill>
              </a:rPr>
              <a:t>2-انسانی(توسط فیلسوف ها)</a:t>
            </a:r>
            <a:endParaRPr lang="en-US" sz="3600" dirty="0">
              <a:solidFill>
                <a:srgbClr val="0070C0"/>
              </a:solidFill>
            </a:endParaRPr>
          </a:p>
        </p:txBody>
      </p:sp>
    </p:spTree>
    <p:extLst>
      <p:ext uri="{BB962C8B-B14F-4D97-AF65-F5344CB8AC3E}">
        <p14:creationId xmlns:p14="http://schemas.microsoft.com/office/powerpoint/2010/main" val="103416222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49829" y="1059543"/>
            <a:ext cx="9318171" cy="4198257"/>
          </a:xfrm>
        </p:spPr>
        <p:txBody>
          <a:bodyPr/>
          <a:lstStyle/>
          <a:p>
            <a:pPr algn="l">
              <a:lnSpc>
                <a:spcPct val="200000"/>
              </a:lnSpc>
            </a:pPr>
            <a:r>
              <a:rPr lang="en-US" dirty="0" smtClean="0"/>
              <a:t>Study in numerous countries with varying socioeconomic characteristics suggests that </a:t>
            </a:r>
            <a:r>
              <a:rPr lang="en-US" u="sng" dirty="0" smtClean="0"/>
              <a:t>no country </a:t>
            </a:r>
            <a:r>
              <a:rPr lang="en-US" dirty="0" smtClean="0"/>
              <a:t>can achieve a population growth rate near 1% without </a:t>
            </a:r>
            <a:r>
              <a:rPr lang="en-US" u="sng" dirty="0" smtClean="0"/>
              <a:t>recourse to </a:t>
            </a:r>
            <a:r>
              <a:rPr lang="en-US" b="1" u="sng" dirty="0" smtClean="0">
                <a:solidFill>
                  <a:srgbClr val="FF0000"/>
                </a:solidFill>
              </a:rPr>
              <a:t>induced abortion </a:t>
            </a:r>
            <a:r>
              <a:rPr lang="en-US" dirty="0" smtClean="0"/>
              <a:t>as </a:t>
            </a:r>
            <a:r>
              <a:rPr lang="en-US" dirty="0" smtClean="0">
                <a:solidFill>
                  <a:srgbClr val="FF0000"/>
                </a:solidFill>
              </a:rPr>
              <a:t>a </a:t>
            </a:r>
            <a:r>
              <a:rPr lang="en-US" u="sng" dirty="0" smtClean="0">
                <a:solidFill>
                  <a:srgbClr val="FF0000"/>
                </a:solidFill>
              </a:rPr>
              <a:t>complement to effective contraceptive usage</a:t>
            </a:r>
            <a:r>
              <a:rPr lang="fa-IR"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140707935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172" y="882197"/>
            <a:ext cx="10515600" cy="4351338"/>
          </a:xfrm>
        </p:spPr>
        <p:txBody>
          <a:bodyPr/>
          <a:lstStyle/>
          <a:p>
            <a:pPr marL="0" indent="0">
              <a:lnSpc>
                <a:spcPct val="150000"/>
              </a:lnSpc>
              <a:buNone/>
            </a:pPr>
            <a:r>
              <a:rPr lang="en-US" dirty="0" smtClean="0"/>
              <a:t> Experience shows that no country has achieved a total fertility rate under 2.2 </a:t>
            </a:r>
            <a:r>
              <a:rPr lang="en-US" dirty="0" smtClean="0">
                <a:solidFill>
                  <a:srgbClr val="FF0000"/>
                </a:solidFill>
              </a:rPr>
              <a:t>without </a:t>
            </a:r>
            <a:r>
              <a:rPr lang="en-US" b="1" dirty="0" smtClean="0">
                <a:solidFill>
                  <a:srgbClr val="FF0000"/>
                </a:solidFill>
              </a:rPr>
              <a:t>abortion</a:t>
            </a:r>
            <a:r>
              <a:rPr lang="en-US" dirty="0" smtClean="0"/>
              <a:t>.</a:t>
            </a:r>
            <a:endParaRPr lang="en-US" dirty="0"/>
          </a:p>
        </p:txBody>
      </p:sp>
    </p:spTree>
    <p:extLst>
      <p:ext uri="{BB962C8B-B14F-4D97-AF65-F5344CB8AC3E}">
        <p14:creationId xmlns:p14="http://schemas.microsoft.com/office/powerpoint/2010/main" val="308736719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31FEB5-5EDD-4BB5-A3B0-260F962AE4B6}"/>
              </a:ext>
            </a:extLst>
          </p:cNvPr>
          <p:cNvPicPr>
            <a:picLocks noChangeAspect="1"/>
          </p:cNvPicPr>
          <p:nvPr/>
        </p:nvPicPr>
        <p:blipFill rotWithShape="1">
          <a:blip r:embed="rId2"/>
          <a:srcRect l="71628"/>
          <a:stretch/>
        </p:blipFill>
        <p:spPr>
          <a:xfrm>
            <a:off x="8437684" y="1159"/>
            <a:ext cx="3071981" cy="6855682"/>
          </a:xfrm>
          <a:prstGeom prst="rect">
            <a:avLst/>
          </a:prstGeom>
        </p:spPr>
      </p:pic>
      <p:sp>
        <p:nvSpPr>
          <p:cNvPr id="2" name="TextBox 1">
            <a:extLst>
              <a:ext uri="{FF2B5EF4-FFF2-40B4-BE49-F238E27FC236}">
                <a16:creationId xmlns:a16="http://schemas.microsoft.com/office/drawing/2014/main" id="{F18F7BBC-F8FA-C158-8B2E-59D9ECF40763}"/>
              </a:ext>
            </a:extLst>
          </p:cNvPr>
          <p:cNvSpPr txBox="1"/>
          <p:nvPr/>
        </p:nvSpPr>
        <p:spPr>
          <a:xfrm>
            <a:off x="1887455" y="510194"/>
            <a:ext cx="5609824" cy="462844"/>
          </a:xfrm>
          <a:prstGeom prst="rect">
            <a:avLst/>
          </a:prstGeom>
          <a:noFill/>
        </p:spPr>
        <p:txBody>
          <a:bodyPr wrap="square" rtlCol="1">
            <a:spAutoFit/>
          </a:bodyPr>
          <a:lstStyle/>
          <a:p>
            <a:pPr algn="ctr" defTabSz="916777"/>
            <a:r>
              <a:rPr lang="fa-IR" sz="2406" dirty="0">
                <a:solidFill>
                  <a:srgbClr val="002742"/>
                </a:solidFill>
                <a:latin typeface="A Khash" panose="01000500000000020002" pitchFamily="2" charset="-78"/>
                <a:cs typeface="B Titr" panose="00000700000000000000" pitchFamily="2" charset="-78"/>
              </a:rPr>
              <a:t>بررسی وضعیت استان ها از نظر سقط جنین</a:t>
            </a:r>
          </a:p>
        </p:txBody>
      </p:sp>
      <p:pic>
        <p:nvPicPr>
          <p:cNvPr id="6" name="Picture 5">
            <a:extLst>
              <a:ext uri="{FF2B5EF4-FFF2-40B4-BE49-F238E27FC236}">
                <a16:creationId xmlns:a16="http://schemas.microsoft.com/office/drawing/2014/main" id="{FF869A64-0A5F-1695-ECAD-5341F29008C7}"/>
              </a:ext>
            </a:extLst>
          </p:cNvPr>
          <p:cNvPicPr>
            <a:picLocks noChangeAspect="1"/>
          </p:cNvPicPr>
          <p:nvPr/>
        </p:nvPicPr>
        <p:blipFill>
          <a:blip r:embed="rId3"/>
          <a:stretch>
            <a:fillRect/>
          </a:stretch>
        </p:blipFill>
        <p:spPr>
          <a:xfrm>
            <a:off x="1716325" y="1065971"/>
            <a:ext cx="5780954" cy="5654549"/>
          </a:xfrm>
          <a:prstGeom prst="rect">
            <a:avLst/>
          </a:prstGeom>
        </p:spPr>
      </p:pic>
    </p:spTree>
    <p:extLst>
      <p:ext uri="{BB962C8B-B14F-4D97-AF65-F5344CB8AC3E}">
        <p14:creationId xmlns:p14="http://schemas.microsoft.com/office/powerpoint/2010/main" val="217215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6728B-4116-A77B-E827-2F0BF59E4DB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004F7E4-4216-33EB-B570-8E50D5024AC9}"/>
              </a:ext>
            </a:extLst>
          </p:cNvPr>
          <p:cNvPicPr>
            <a:picLocks noChangeAspect="1"/>
          </p:cNvPicPr>
          <p:nvPr/>
        </p:nvPicPr>
        <p:blipFill rotWithShape="1">
          <a:blip r:embed="rId2"/>
          <a:srcRect l="71628"/>
          <a:stretch/>
        </p:blipFill>
        <p:spPr>
          <a:xfrm>
            <a:off x="8437684" y="1159"/>
            <a:ext cx="3071981" cy="6855682"/>
          </a:xfrm>
          <a:prstGeom prst="rect">
            <a:avLst/>
          </a:prstGeom>
        </p:spPr>
      </p:pic>
      <p:pic>
        <p:nvPicPr>
          <p:cNvPr id="3" name="Picture 2" descr="A map of Iran with different colored areas&#10;&#10;Description automatically generated">
            <a:extLst>
              <a:ext uri="{FF2B5EF4-FFF2-40B4-BE49-F238E27FC236}">
                <a16:creationId xmlns:a16="http://schemas.microsoft.com/office/drawing/2014/main" id="{39E2DF06-8FC7-CB53-DF23-79C22FB92F8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4345" y="510195"/>
            <a:ext cx="5788219" cy="6347805"/>
          </a:xfrm>
          <a:prstGeom prst="rect">
            <a:avLst/>
          </a:prstGeom>
          <a:noFill/>
          <a:ln>
            <a:noFill/>
          </a:ln>
        </p:spPr>
      </p:pic>
      <p:sp>
        <p:nvSpPr>
          <p:cNvPr id="6" name="TextBox 5">
            <a:extLst>
              <a:ext uri="{FF2B5EF4-FFF2-40B4-BE49-F238E27FC236}">
                <a16:creationId xmlns:a16="http://schemas.microsoft.com/office/drawing/2014/main" id="{FB40121C-1F26-4FB6-6946-B893A1FF02BE}"/>
              </a:ext>
            </a:extLst>
          </p:cNvPr>
          <p:cNvSpPr txBox="1"/>
          <p:nvPr/>
        </p:nvSpPr>
        <p:spPr>
          <a:xfrm>
            <a:off x="2569102" y="510194"/>
            <a:ext cx="6001410" cy="462844"/>
          </a:xfrm>
          <a:prstGeom prst="rect">
            <a:avLst/>
          </a:prstGeom>
          <a:noFill/>
        </p:spPr>
        <p:txBody>
          <a:bodyPr wrap="square" rtlCol="1">
            <a:spAutoFit/>
          </a:bodyPr>
          <a:lstStyle/>
          <a:p>
            <a:pPr algn="ctr" defTabSz="916777"/>
            <a:r>
              <a:rPr lang="fa-IR" sz="2406" dirty="0">
                <a:solidFill>
                  <a:srgbClr val="002742"/>
                </a:solidFill>
                <a:latin typeface="A Khash" panose="01000500000000020002" pitchFamily="2" charset="-78"/>
                <a:cs typeface="B Titr" panose="00000700000000000000" pitchFamily="2" charset="-78"/>
              </a:rPr>
              <a:t>بررسی وضعیت استان ها از نظر سقط عمدی جنین </a:t>
            </a:r>
          </a:p>
        </p:txBody>
      </p:sp>
    </p:spTree>
    <p:extLst>
      <p:ext uri="{BB962C8B-B14F-4D97-AF65-F5344CB8AC3E}">
        <p14:creationId xmlns:p14="http://schemas.microsoft.com/office/powerpoint/2010/main" val="125974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31FEB5-5EDD-4BB5-A3B0-260F962AE4B6}"/>
              </a:ext>
            </a:extLst>
          </p:cNvPr>
          <p:cNvPicPr>
            <a:picLocks noChangeAspect="1"/>
          </p:cNvPicPr>
          <p:nvPr/>
        </p:nvPicPr>
        <p:blipFill rotWithShape="1">
          <a:blip r:embed="rId2"/>
          <a:srcRect l="71628"/>
          <a:stretch/>
        </p:blipFill>
        <p:spPr>
          <a:xfrm>
            <a:off x="8437684" y="1159"/>
            <a:ext cx="3071981" cy="6855682"/>
          </a:xfrm>
          <a:prstGeom prst="rect">
            <a:avLst/>
          </a:prstGeom>
        </p:spPr>
      </p:pic>
      <p:sp>
        <p:nvSpPr>
          <p:cNvPr id="2" name="TextBox 1">
            <a:extLst>
              <a:ext uri="{FF2B5EF4-FFF2-40B4-BE49-F238E27FC236}">
                <a16:creationId xmlns:a16="http://schemas.microsoft.com/office/drawing/2014/main" id="{F18F7BBC-F8FA-C158-8B2E-59D9ECF40763}"/>
              </a:ext>
            </a:extLst>
          </p:cNvPr>
          <p:cNvSpPr txBox="1"/>
          <p:nvPr/>
        </p:nvSpPr>
        <p:spPr>
          <a:xfrm>
            <a:off x="1887455" y="510195"/>
            <a:ext cx="5609824" cy="833118"/>
          </a:xfrm>
          <a:prstGeom prst="rect">
            <a:avLst/>
          </a:prstGeom>
          <a:noFill/>
        </p:spPr>
        <p:txBody>
          <a:bodyPr wrap="square" rtlCol="1">
            <a:spAutoFit/>
          </a:bodyPr>
          <a:lstStyle/>
          <a:p>
            <a:pPr algn="ctr" defTabSz="916777"/>
            <a:r>
              <a:rPr lang="fa-IR" sz="2406" dirty="0">
                <a:solidFill>
                  <a:srgbClr val="002742"/>
                </a:solidFill>
                <a:latin typeface="A Khash" panose="01000500000000020002" pitchFamily="2" charset="-78"/>
                <a:cs typeface="B Titr" panose="00000700000000000000" pitchFamily="2" charset="-78"/>
              </a:rPr>
              <a:t>میزان سقط جنین به زنان، موالید زنده در کل کشور و بر حسب استان </a:t>
            </a:r>
          </a:p>
        </p:txBody>
      </p:sp>
      <p:sp>
        <p:nvSpPr>
          <p:cNvPr id="12" name="TextBox 11">
            <a:extLst>
              <a:ext uri="{FF2B5EF4-FFF2-40B4-BE49-F238E27FC236}">
                <a16:creationId xmlns:a16="http://schemas.microsoft.com/office/drawing/2014/main" id="{092250FA-0AE9-FA16-A95F-822C8832727A}"/>
              </a:ext>
            </a:extLst>
          </p:cNvPr>
          <p:cNvSpPr txBox="1"/>
          <p:nvPr/>
        </p:nvSpPr>
        <p:spPr>
          <a:xfrm>
            <a:off x="2654534" y="3980939"/>
            <a:ext cx="4075664" cy="257649"/>
          </a:xfrm>
          <a:prstGeom prst="rect">
            <a:avLst/>
          </a:prstGeom>
          <a:noFill/>
        </p:spPr>
        <p:txBody>
          <a:bodyPr wrap="square">
            <a:spAutoFit/>
          </a:bodyPr>
          <a:lstStyle/>
          <a:p>
            <a:pPr algn="ctr" defTabSz="916777">
              <a:lnSpc>
                <a:spcPct val="107000"/>
              </a:lnSpc>
            </a:pPr>
            <a:r>
              <a:rPr lang="fa-IR" sz="1003" b="1" kern="100" dirty="0">
                <a:solidFill>
                  <a:prstClr val="black"/>
                </a:solidFill>
                <a:latin typeface="Calibri" panose="020F0502020204030204" pitchFamily="34" charset="0"/>
                <a:ea typeface="Calibri" panose="020F0502020204030204" pitchFamily="34" charset="0"/>
                <a:cs typeface="B Nazanin" panose="00000400000000000000" pitchFamily="2" charset="-78"/>
              </a:rPr>
              <a:t>جدول6: میزان سقط جنین به زنان، </a:t>
            </a:r>
            <a:r>
              <a:rPr lang="fa-IR" sz="1003" b="1" kern="100" dirty="0" err="1">
                <a:solidFill>
                  <a:prstClr val="black"/>
                </a:solidFill>
                <a:latin typeface="Calibri" panose="020F0502020204030204" pitchFamily="34" charset="0"/>
                <a:ea typeface="Calibri" panose="020F0502020204030204" pitchFamily="34" charset="0"/>
                <a:cs typeface="B Nazanin" panose="00000400000000000000" pitchFamily="2" charset="-78"/>
              </a:rPr>
              <a:t>موالید</a:t>
            </a:r>
            <a:r>
              <a:rPr lang="fa-IR" sz="1003" b="1" kern="100" dirty="0">
                <a:solidFill>
                  <a:prstClr val="black"/>
                </a:solidFill>
                <a:latin typeface="Calibri" panose="020F0502020204030204" pitchFamily="34" charset="0"/>
                <a:ea typeface="Calibri" panose="020F0502020204030204" pitchFamily="34" charset="0"/>
                <a:cs typeface="B Nazanin" panose="00000400000000000000" pitchFamily="2" charset="-78"/>
              </a:rPr>
              <a:t> زنده و </a:t>
            </a:r>
            <a:r>
              <a:rPr lang="fa-IR" sz="1003" b="1" kern="100" dirty="0" err="1">
                <a:solidFill>
                  <a:prstClr val="black"/>
                </a:solidFill>
                <a:latin typeface="Calibri" panose="020F0502020204030204" pitchFamily="34" charset="0"/>
                <a:ea typeface="Calibri" panose="020F0502020204030204" pitchFamily="34" charset="0"/>
                <a:cs typeface="B Nazanin" panose="00000400000000000000" pitchFamily="2" charset="-78"/>
              </a:rPr>
              <a:t>موالید</a:t>
            </a:r>
            <a:r>
              <a:rPr lang="fa-IR" sz="1003" b="1" kern="100" dirty="0">
                <a:solidFill>
                  <a:prstClr val="black"/>
                </a:solidFill>
                <a:latin typeface="Calibri" panose="020F0502020204030204" pitchFamily="34" charset="0"/>
                <a:ea typeface="Calibri" panose="020F0502020204030204" pitchFamily="34" charset="0"/>
                <a:cs typeface="B Nazanin" panose="00000400000000000000" pitchFamily="2" charset="-78"/>
              </a:rPr>
              <a:t> زنده و سقط در </a:t>
            </a:r>
            <a:r>
              <a:rPr lang="fa-IR" sz="1003" b="1" kern="100" dirty="0" err="1">
                <a:solidFill>
                  <a:prstClr val="black"/>
                </a:solidFill>
                <a:latin typeface="Calibri" panose="020F0502020204030204" pitchFamily="34" charset="0"/>
                <a:ea typeface="Calibri" panose="020F0502020204030204" pitchFamily="34" charset="0"/>
                <a:cs typeface="B Nazanin" panose="00000400000000000000" pitchFamily="2" charset="-78"/>
              </a:rPr>
              <a:t>استان‌های</a:t>
            </a:r>
            <a:r>
              <a:rPr lang="fa-IR" sz="1003" b="1" kern="100" dirty="0">
                <a:solidFill>
                  <a:prstClr val="black"/>
                </a:solidFill>
                <a:latin typeface="Calibri" panose="020F0502020204030204" pitchFamily="34" charset="0"/>
                <a:ea typeface="Calibri" panose="020F0502020204030204" pitchFamily="34" charset="0"/>
                <a:cs typeface="B Nazanin" panose="00000400000000000000" pitchFamily="2" charset="-78"/>
              </a:rPr>
              <a:t> کشور</a:t>
            </a:r>
            <a:endParaRPr lang="en-US" sz="902" b="1" kern="1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226F392-108F-1415-A2ED-CABC8C01760E}"/>
              </a:ext>
            </a:extLst>
          </p:cNvPr>
          <p:cNvSpPr txBox="1"/>
          <p:nvPr/>
        </p:nvSpPr>
        <p:spPr>
          <a:xfrm>
            <a:off x="1037191" y="1476808"/>
            <a:ext cx="7310351" cy="2455834"/>
          </a:xfrm>
          <a:prstGeom prst="rect">
            <a:avLst/>
          </a:prstGeom>
          <a:noFill/>
        </p:spPr>
        <p:txBody>
          <a:bodyPr wrap="square">
            <a:spAutoFit/>
          </a:bodyPr>
          <a:lstStyle/>
          <a:p>
            <a:pPr algn="justLow" defTabSz="916777" rtl="1">
              <a:lnSpc>
                <a:spcPct val="107000"/>
              </a:lnSpc>
              <a:spcAft>
                <a:spcPts val="802"/>
              </a:spcAft>
            </a:pPr>
            <a:r>
              <a:rPr lang="en-US" sz="1604" kern="100" dirty="0" smtClean="0">
                <a:solidFill>
                  <a:srgbClr val="4472C4">
                    <a:lumMod val="50000"/>
                  </a:srgbClr>
                </a:solidFill>
                <a:latin typeface="DM Sans"/>
                <a:ea typeface="Calibri" panose="020F0502020204030204" pitchFamily="34" charset="0"/>
                <a:cs typeface="B Nazanin" panose="00000400000000000000" pitchFamily="2" charset="-78"/>
              </a:rPr>
              <a:t>Rate</a:t>
            </a:r>
            <a:r>
              <a:rPr lang="fa-IR" sz="1604" kern="100" dirty="0" smtClean="0">
                <a:solidFill>
                  <a:srgbClr val="4472C4">
                    <a:lumMod val="50000"/>
                  </a:srgbClr>
                </a:solidFill>
                <a:latin typeface="DM Sans"/>
                <a:ea typeface="Calibri" panose="020F0502020204030204" pitchFamily="34" charset="0"/>
                <a:cs typeface="B Nazanin" panose="00000400000000000000" pitchFamily="2" charset="-78"/>
              </a:rPr>
              <a:t>: </a:t>
            </a:r>
            <a:r>
              <a:rPr lang="ar-SA" sz="1604" kern="100" dirty="0">
                <a:solidFill>
                  <a:srgbClr val="4472C4">
                    <a:lumMod val="50000"/>
                  </a:srgbClr>
                </a:solidFill>
                <a:latin typeface="DM Sans"/>
                <a:ea typeface="Calibri" panose="020F0502020204030204" pitchFamily="34" charset="0"/>
                <a:cs typeface="B Nazanin" panose="00000400000000000000" pitchFamily="2" charset="-78"/>
              </a:rPr>
              <a:t>میزان سقط به زنان در سن بارداری</a:t>
            </a:r>
            <a:endParaRPr lang="fa-IR" sz="1604" kern="100" dirty="0">
              <a:solidFill>
                <a:srgbClr val="4472C4">
                  <a:lumMod val="50000"/>
                </a:srgbClr>
              </a:solidFill>
              <a:latin typeface="DM Sans"/>
              <a:ea typeface="Calibri" panose="020F0502020204030204" pitchFamily="34" charset="0"/>
              <a:cs typeface="B Nazanin" panose="00000400000000000000" pitchFamily="2" charset="-78"/>
            </a:endParaRPr>
          </a:p>
          <a:p>
            <a:pPr algn="justLow" defTabSz="916777" rtl="1">
              <a:lnSpc>
                <a:spcPct val="107000"/>
              </a:lnSpc>
              <a:spcAft>
                <a:spcPts val="802"/>
              </a:spcAft>
            </a:pPr>
            <a:r>
              <a:rPr lang="ar-SA" sz="1604" kern="100" dirty="0">
                <a:solidFill>
                  <a:srgbClr val="4472C4">
                    <a:lumMod val="50000"/>
                  </a:srgbClr>
                </a:solidFill>
                <a:latin typeface="DM Sans"/>
                <a:ea typeface="Calibri" panose="020F0502020204030204" pitchFamily="34" charset="0"/>
                <a:cs typeface="B Nazanin" panose="00000400000000000000" pitchFamily="2" charset="-78"/>
              </a:rPr>
              <a:t> بالاترین مقدار استان تهران و البرز  و کهگیلویه و بویراحمد</a:t>
            </a:r>
            <a:endParaRPr lang="fa-IR" sz="1604" kern="100" dirty="0">
              <a:solidFill>
                <a:srgbClr val="4472C4">
                  <a:lumMod val="50000"/>
                </a:srgbClr>
              </a:solidFill>
              <a:latin typeface="DM Sans"/>
              <a:ea typeface="Calibri" panose="020F0502020204030204" pitchFamily="34" charset="0"/>
              <a:cs typeface="B Nazanin" panose="00000400000000000000" pitchFamily="2" charset="-78"/>
            </a:endParaRPr>
          </a:p>
          <a:p>
            <a:pPr algn="justLow" defTabSz="916777" rtl="1">
              <a:lnSpc>
                <a:spcPct val="107000"/>
              </a:lnSpc>
              <a:spcAft>
                <a:spcPts val="802"/>
              </a:spcAft>
            </a:pPr>
            <a:r>
              <a:rPr lang="ar-SA" sz="1604" kern="100" dirty="0">
                <a:solidFill>
                  <a:srgbClr val="4472C4">
                    <a:lumMod val="50000"/>
                  </a:srgbClr>
                </a:solidFill>
                <a:latin typeface="DM Sans"/>
                <a:ea typeface="Calibri" panose="020F0502020204030204" pitchFamily="34" charset="0"/>
                <a:cs typeface="B Nazanin" panose="00000400000000000000" pitchFamily="2" charset="-78"/>
              </a:rPr>
              <a:t>کمترین میزان سقط در استان‌های گلستان ،سمنان و آذربایجان شرقی </a:t>
            </a:r>
            <a:endParaRPr lang="fa-IR" sz="1604" kern="100" dirty="0">
              <a:solidFill>
                <a:srgbClr val="4472C4">
                  <a:lumMod val="50000"/>
                </a:srgbClr>
              </a:solidFill>
              <a:latin typeface="DM Sans"/>
              <a:ea typeface="Calibri" panose="020F0502020204030204" pitchFamily="34" charset="0"/>
              <a:cs typeface="B Nazanin" panose="00000400000000000000" pitchFamily="2" charset="-78"/>
            </a:endParaRPr>
          </a:p>
          <a:p>
            <a:pPr algn="justLow" defTabSz="916777" rtl="1">
              <a:lnSpc>
                <a:spcPct val="107000"/>
              </a:lnSpc>
              <a:spcAft>
                <a:spcPts val="802"/>
              </a:spcAft>
            </a:pPr>
            <a:r>
              <a:rPr lang="en-US" sz="1604" kern="100" dirty="0">
                <a:solidFill>
                  <a:srgbClr val="4472C4">
                    <a:lumMod val="50000"/>
                  </a:srgbClr>
                </a:solidFill>
                <a:latin typeface="DM Sans"/>
                <a:ea typeface="Calibri" panose="020F0502020204030204" pitchFamily="34" charset="0"/>
                <a:cs typeface="B Nazanin" panose="00000400000000000000" pitchFamily="2" charset="-78"/>
              </a:rPr>
              <a:t>Ratio</a:t>
            </a:r>
            <a:r>
              <a:rPr lang="fa-IR" sz="1604" kern="100" dirty="0">
                <a:solidFill>
                  <a:srgbClr val="4472C4">
                    <a:lumMod val="50000"/>
                  </a:srgbClr>
                </a:solidFill>
                <a:latin typeface="DM Sans"/>
                <a:ea typeface="Calibri" panose="020F0502020204030204" pitchFamily="34" charset="0"/>
                <a:cs typeface="B Nazanin" panose="00000400000000000000" pitchFamily="2" charset="-78"/>
              </a:rPr>
              <a:t>: </a:t>
            </a:r>
            <a:r>
              <a:rPr lang="ar-SA" sz="1604" kern="100" dirty="0">
                <a:solidFill>
                  <a:srgbClr val="4472C4">
                    <a:lumMod val="50000"/>
                  </a:srgbClr>
                </a:solidFill>
                <a:latin typeface="DM Sans"/>
                <a:ea typeface="Calibri" panose="020F0502020204030204" pitchFamily="34" charset="0"/>
                <a:cs typeface="B Nazanin" panose="00000400000000000000" pitchFamily="2" charset="-78"/>
              </a:rPr>
              <a:t>میزان سقط به موالید زنده، استان تهران در رتبه اول</a:t>
            </a:r>
            <a:r>
              <a:rPr lang="fa-IR" sz="1604" kern="100" dirty="0">
                <a:solidFill>
                  <a:srgbClr val="4472C4">
                    <a:lumMod val="50000"/>
                  </a:srgbClr>
                </a:solidFill>
                <a:latin typeface="DM Sans"/>
                <a:ea typeface="Calibri" panose="020F0502020204030204" pitchFamily="34" charset="0"/>
                <a:cs typeface="B Nazanin" panose="00000400000000000000" pitchFamily="2" charset="-78"/>
              </a:rPr>
              <a:t> و </a:t>
            </a:r>
            <a:r>
              <a:rPr lang="ar-SA" sz="1604" kern="100" dirty="0">
                <a:solidFill>
                  <a:srgbClr val="4472C4">
                    <a:lumMod val="50000"/>
                  </a:srgbClr>
                </a:solidFill>
                <a:latin typeface="DM Sans"/>
                <a:ea typeface="Calibri" panose="020F0502020204030204" pitchFamily="34" charset="0"/>
                <a:cs typeface="B Nazanin" panose="00000400000000000000" pitchFamily="2" charset="-78"/>
              </a:rPr>
              <a:t> البرز و ایلام در رتبه‌های بعدی </a:t>
            </a:r>
            <a:endParaRPr lang="fa-IR" sz="1604" kern="100" dirty="0">
              <a:solidFill>
                <a:srgbClr val="4472C4">
                  <a:lumMod val="50000"/>
                </a:srgbClr>
              </a:solidFill>
              <a:latin typeface="DM Sans"/>
              <a:ea typeface="Calibri" panose="020F0502020204030204" pitchFamily="34" charset="0"/>
              <a:cs typeface="B Nazanin" panose="00000400000000000000" pitchFamily="2" charset="-78"/>
            </a:endParaRPr>
          </a:p>
          <a:p>
            <a:pPr algn="justLow" defTabSz="916777" rtl="1">
              <a:lnSpc>
                <a:spcPct val="107000"/>
              </a:lnSpc>
              <a:spcAft>
                <a:spcPts val="802"/>
              </a:spcAft>
            </a:pPr>
            <a:r>
              <a:rPr lang="ar-SA" sz="1604" kern="100" dirty="0">
                <a:solidFill>
                  <a:srgbClr val="4472C4">
                    <a:lumMod val="50000"/>
                  </a:srgbClr>
                </a:solidFill>
                <a:latin typeface="DM Sans"/>
                <a:ea typeface="Calibri" panose="020F0502020204030204" pitchFamily="34" charset="0"/>
                <a:cs typeface="B Nazanin" panose="00000400000000000000" pitchFamily="2" charset="-78"/>
              </a:rPr>
              <a:t>استان گلستان با ، خراسان جنوبی  و سمنان کمترین میزان </a:t>
            </a:r>
            <a:endParaRPr lang="fa-IR" sz="1604" kern="100" dirty="0">
              <a:solidFill>
                <a:srgbClr val="4472C4">
                  <a:lumMod val="50000"/>
                </a:srgbClr>
              </a:solidFill>
              <a:latin typeface="DM Sans"/>
              <a:ea typeface="Calibri" panose="020F0502020204030204" pitchFamily="34" charset="0"/>
              <a:cs typeface="B Nazanin" panose="00000400000000000000" pitchFamily="2" charset="-78"/>
            </a:endParaRPr>
          </a:p>
          <a:p>
            <a:pPr algn="justLow" defTabSz="916777" rtl="1">
              <a:lnSpc>
                <a:spcPct val="107000"/>
              </a:lnSpc>
              <a:spcAft>
                <a:spcPts val="802"/>
              </a:spcAft>
            </a:pPr>
            <a:r>
              <a:rPr lang="en-US" sz="1604" kern="100" dirty="0" smtClean="0">
                <a:solidFill>
                  <a:srgbClr val="4472C4">
                    <a:lumMod val="50000"/>
                  </a:srgbClr>
                </a:solidFill>
                <a:latin typeface="DM Sans"/>
                <a:ea typeface="Calibri" panose="020F0502020204030204" pitchFamily="34" charset="0"/>
                <a:cs typeface="B Nazanin" panose="00000400000000000000" pitchFamily="2" charset="-78"/>
              </a:rPr>
              <a:t>Percent</a:t>
            </a:r>
            <a:r>
              <a:rPr lang="fa-IR" sz="1604" kern="100" dirty="0">
                <a:solidFill>
                  <a:srgbClr val="4472C4">
                    <a:lumMod val="50000"/>
                  </a:srgbClr>
                </a:solidFill>
                <a:latin typeface="DM Sans"/>
                <a:ea typeface="Calibri" panose="020F0502020204030204" pitchFamily="34" charset="0"/>
                <a:cs typeface="B Nazanin" panose="00000400000000000000" pitchFamily="2" charset="-78"/>
              </a:rPr>
              <a:t>: </a:t>
            </a:r>
            <a:r>
              <a:rPr lang="ar-SA" sz="1604" kern="100" dirty="0">
                <a:solidFill>
                  <a:srgbClr val="4472C4">
                    <a:lumMod val="50000"/>
                  </a:srgbClr>
                </a:solidFill>
                <a:latin typeface="DM Sans"/>
                <a:ea typeface="Calibri" panose="020F0502020204030204" pitchFamily="34" charset="0"/>
                <a:cs typeface="B Nazanin" panose="00000400000000000000" pitchFamily="2" charset="-78"/>
              </a:rPr>
              <a:t>میزان سقط به موالید زنده و سقط، تهران البرز و کهگیلویه و بویراحمد در رده‌های بالا </a:t>
            </a:r>
            <a:r>
              <a:rPr lang="fa-IR" sz="1604" kern="100" dirty="0">
                <a:solidFill>
                  <a:srgbClr val="4472C4">
                    <a:lumMod val="50000"/>
                  </a:srgbClr>
                </a:solidFill>
                <a:latin typeface="DM Sans"/>
                <a:ea typeface="Calibri" panose="020F0502020204030204" pitchFamily="34" charset="0"/>
                <a:cs typeface="B Nazanin" panose="00000400000000000000" pitchFamily="2" charset="-78"/>
              </a:rPr>
              <a:t>و </a:t>
            </a:r>
            <a:r>
              <a:rPr lang="ar-SA" sz="1604" kern="100" dirty="0">
                <a:solidFill>
                  <a:srgbClr val="4472C4">
                    <a:lumMod val="50000"/>
                  </a:srgbClr>
                </a:solidFill>
                <a:latin typeface="DM Sans"/>
                <a:ea typeface="Calibri" panose="020F0502020204030204" pitchFamily="34" charset="0"/>
                <a:cs typeface="B Nazanin" panose="00000400000000000000" pitchFamily="2" charset="-78"/>
              </a:rPr>
              <a:t>استان گلستان خراسان جنوبی و یزد کمترین میزان</a:t>
            </a:r>
            <a:r>
              <a:rPr lang="en-US" sz="1604" kern="100" dirty="0">
                <a:solidFill>
                  <a:srgbClr val="4472C4">
                    <a:lumMod val="50000"/>
                  </a:srgbClr>
                </a:solidFill>
                <a:latin typeface="DM Sans"/>
                <a:ea typeface="Calibri" panose="020F0502020204030204" pitchFamily="34" charset="0"/>
                <a:cs typeface="B Nazanin" panose="00000400000000000000" pitchFamily="2" charset="-78"/>
              </a:rPr>
              <a:t>.</a:t>
            </a:r>
            <a:endParaRPr lang="en-US" sz="1404" kern="100" dirty="0">
              <a:solidFill>
                <a:srgbClr val="4472C4">
                  <a:lumMod val="50000"/>
                </a:srgbClr>
              </a:solidFill>
              <a:latin typeface="Calibri" panose="020F0502020204030204" pitchFamily="34" charset="0"/>
              <a:ea typeface="Calibri" panose="020F0502020204030204" pitchFamily="34" charset="0"/>
              <a:cs typeface="B Nazanin" panose="00000400000000000000" pitchFamily="2" charset="-78"/>
            </a:endParaRPr>
          </a:p>
        </p:txBody>
      </p:sp>
      <p:graphicFrame>
        <p:nvGraphicFramePr>
          <p:cNvPr id="14" name="Table 13">
            <a:extLst>
              <a:ext uri="{FF2B5EF4-FFF2-40B4-BE49-F238E27FC236}">
                <a16:creationId xmlns:a16="http://schemas.microsoft.com/office/drawing/2014/main" id="{9F885169-5509-4E48-D304-F34CE91ED7E2}"/>
              </a:ext>
            </a:extLst>
          </p:cNvPr>
          <p:cNvGraphicFramePr>
            <a:graphicFrameLocks noGrp="1"/>
          </p:cNvGraphicFramePr>
          <p:nvPr>
            <p:extLst/>
          </p:nvPr>
        </p:nvGraphicFramePr>
        <p:xfrm>
          <a:off x="1037190" y="4416043"/>
          <a:ext cx="7310353" cy="1342153"/>
        </p:xfrm>
        <a:graphic>
          <a:graphicData uri="http://schemas.openxmlformats.org/drawingml/2006/table">
            <a:tbl>
              <a:tblPr rtl="1" firstRow="1" firstCol="1" bandRow="1">
                <a:tableStyleId>{5FD0F851-EC5A-4D38-B0AD-8093EC10F338}</a:tableStyleId>
              </a:tblPr>
              <a:tblGrid>
                <a:gridCol w="1176044">
                  <a:extLst>
                    <a:ext uri="{9D8B030D-6E8A-4147-A177-3AD203B41FA5}">
                      <a16:colId xmlns:a16="http://schemas.microsoft.com/office/drawing/2014/main" val="4152680863"/>
                    </a:ext>
                  </a:extLst>
                </a:gridCol>
                <a:gridCol w="2367263">
                  <a:extLst>
                    <a:ext uri="{9D8B030D-6E8A-4147-A177-3AD203B41FA5}">
                      <a16:colId xmlns:a16="http://schemas.microsoft.com/office/drawing/2014/main" val="2414561201"/>
                    </a:ext>
                  </a:extLst>
                </a:gridCol>
                <a:gridCol w="1996125">
                  <a:extLst>
                    <a:ext uri="{9D8B030D-6E8A-4147-A177-3AD203B41FA5}">
                      <a16:colId xmlns:a16="http://schemas.microsoft.com/office/drawing/2014/main" val="4072218026"/>
                    </a:ext>
                  </a:extLst>
                </a:gridCol>
                <a:gridCol w="1770921">
                  <a:extLst>
                    <a:ext uri="{9D8B030D-6E8A-4147-A177-3AD203B41FA5}">
                      <a16:colId xmlns:a16="http://schemas.microsoft.com/office/drawing/2014/main" val="156057921"/>
                    </a:ext>
                  </a:extLst>
                </a:gridCol>
              </a:tblGrid>
              <a:tr h="894768">
                <a:tc>
                  <a:txBody>
                    <a:bodyPr/>
                    <a:lstStyle/>
                    <a:p>
                      <a:pPr marL="0" marR="0" algn="ctr" rtl="1">
                        <a:lnSpc>
                          <a:spcPct val="107000"/>
                        </a:lnSpc>
                        <a:spcBef>
                          <a:spcPts val="0"/>
                        </a:spcBef>
                        <a:spcAft>
                          <a:spcPts val="0"/>
                        </a:spcAft>
                      </a:pPr>
                      <a:r>
                        <a:rPr lang="ar-SA" sz="1200" kern="100" dirty="0">
                          <a:effectLst/>
                          <a:cs typeface="B Nazanin" panose="00000400000000000000" pitchFamily="2" charset="-78"/>
                        </a:rPr>
                        <a:t> </a:t>
                      </a:r>
                      <a:endParaRPr lang="en-US" sz="1100" kern="100" dirty="0">
                        <a:effectLst/>
                        <a:latin typeface="Calibri" panose="020F0502020204030204" pitchFamily="34" charset="0"/>
                        <a:ea typeface="Calibri" panose="020F0502020204030204" pitchFamily="34" charset="0"/>
                        <a:cs typeface="B Nazanin" panose="00000400000000000000" pitchFamily="2" charset="-78"/>
                      </a:endParaRPr>
                    </a:p>
                  </a:txBody>
                  <a:tcPr marL="68755" marR="68755" marT="0" marB="0" anchor="ctr"/>
                </a:tc>
                <a:tc>
                  <a:txBody>
                    <a:bodyPr/>
                    <a:lstStyle/>
                    <a:p>
                      <a:pPr marL="0" marR="0" algn="ctr" rtl="0">
                        <a:lnSpc>
                          <a:spcPct val="107000"/>
                        </a:lnSpc>
                        <a:spcBef>
                          <a:spcPts val="0"/>
                        </a:spcBef>
                        <a:spcAft>
                          <a:spcPts val="0"/>
                        </a:spcAft>
                      </a:pPr>
                      <a:r>
                        <a:rPr lang="fa-IR" sz="1200" kern="100" dirty="0" err="1">
                          <a:effectLst/>
                          <a:cs typeface="B Nazanin" panose="00000400000000000000" pitchFamily="2" charset="-78"/>
                        </a:rPr>
                        <a:t>ریت</a:t>
                      </a:r>
                      <a:r>
                        <a:rPr lang="fa-IR" sz="1200" kern="100" dirty="0">
                          <a:effectLst/>
                          <a:cs typeface="B Nazanin" panose="00000400000000000000" pitchFamily="2" charset="-78"/>
                        </a:rPr>
                        <a:t> /میزان سقط به زنان در سن بارداری(در هزار )</a:t>
                      </a:r>
                      <a:r>
                        <a:rPr lang="fa-IR" sz="1200" kern="100" baseline="30000" dirty="0">
                          <a:effectLst/>
                          <a:cs typeface="B Nazanin" panose="00000400000000000000" pitchFamily="2" charset="-78"/>
                        </a:rPr>
                        <a:t>1</a:t>
                      </a:r>
                      <a:endParaRPr lang="en-US" sz="1100" kern="100" dirty="0">
                        <a:effectLst/>
                        <a:latin typeface="Calibri" panose="020F0502020204030204" pitchFamily="34" charset="0"/>
                        <a:ea typeface="Calibri" panose="020F0502020204030204" pitchFamily="34" charset="0"/>
                        <a:cs typeface="B Nazanin" panose="00000400000000000000" pitchFamily="2" charset="-78"/>
                      </a:endParaRPr>
                    </a:p>
                  </a:txBody>
                  <a:tcPr marL="68755" marR="68755" marT="0" marB="0" anchor="ctr"/>
                </a:tc>
                <a:tc>
                  <a:txBody>
                    <a:bodyPr/>
                    <a:lstStyle/>
                    <a:p>
                      <a:pPr marL="0" marR="0" algn="ctr" rtl="0">
                        <a:lnSpc>
                          <a:spcPct val="107000"/>
                        </a:lnSpc>
                        <a:spcBef>
                          <a:spcPts val="0"/>
                        </a:spcBef>
                        <a:spcAft>
                          <a:spcPts val="0"/>
                        </a:spcAft>
                      </a:pPr>
                      <a:r>
                        <a:rPr lang="fa-IR" sz="1200" kern="100" dirty="0">
                          <a:effectLst/>
                          <a:cs typeface="B Nazanin" panose="00000400000000000000" pitchFamily="2" charset="-78"/>
                        </a:rPr>
                        <a:t>رشیو/ میزان سقط به موالید زنده(در هزار)</a:t>
                      </a:r>
                      <a:r>
                        <a:rPr lang="fa-IR" sz="1200" kern="100" baseline="30000" dirty="0">
                          <a:effectLst/>
                          <a:cs typeface="B Nazanin" panose="00000400000000000000" pitchFamily="2" charset="-78"/>
                        </a:rPr>
                        <a:t>2</a:t>
                      </a:r>
                      <a:endParaRPr lang="en-US" sz="1100" kern="100" dirty="0">
                        <a:effectLst/>
                        <a:latin typeface="Calibri" panose="020F0502020204030204" pitchFamily="34" charset="0"/>
                        <a:ea typeface="Calibri" panose="020F0502020204030204" pitchFamily="34" charset="0"/>
                        <a:cs typeface="B Nazanin" panose="00000400000000000000" pitchFamily="2" charset="-78"/>
                      </a:endParaRPr>
                    </a:p>
                  </a:txBody>
                  <a:tcPr marL="68755" marR="68755" marT="0" marB="0" anchor="ctr"/>
                </a:tc>
                <a:tc>
                  <a:txBody>
                    <a:bodyPr/>
                    <a:lstStyle/>
                    <a:p>
                      <a:pPr marL="0" marR="0" algn="ctr" rtl="0">
                        <a:lnSpc>
                          <a:spcPct val="107000"/>
                        </a:lnSpc>
                        <a:spcBef>
                          <a:spcPts val="0"/>
                        </a:spcBef>
                        <a:spcAft>
                          <a:spcPts val="0"/>
                        </a:spcAft>
                      </a:pPr>
                      <a:r>
                        <a:rPr lang="fa-IR" sz="1200" kern="100" dirty="0">
                          <a:effectLst/>
                          <a:cs typeface="B Nazanin" panose="00000400000000000000" pitchFamily="2" charset="-78"/>
                        </a:rPr>
                        <a:t>نسبت/ میزان سقط به </a:t>
                      </a:r>
                      <a:r>
                        <a:rPr lang="fa-IR" sz="1200" kern="100" dirty="0" err="1">
                          <a:effectLst/>
                          <a:cs typeface="B Nazanin" panose="00000400000000000000" pitchFamily="2" charset="-78"/>
                        </a:rPr>
                        <a:t>موالید</a:t>
                      </a:r>
                      <a:r>
                        <a:rPr lang="fa-IR" sz="1200" kern="100" dirty="0">
                          <a:effectLst/>
                          <a:cs typeface="B Nazanin" panose="00000400000000000000" pitchFamily="2" charset="-78"/>
                        </a:rPr>
                        <a:t> زنده و سقط(در هزار)</a:t>
                      </a:r>
                      <a:r>
                        <a:rPr lang="fa-IR" sz="1200" kern="100" baseline="30000" dirty="0">
                          <a:effectLst/>
                          <a:cs typeface="B Nazanin" panose="00000400000000000000" pitchFamily="2" charset="-78"/>
                        </a:rPr>
                        <a:t>3</a:t>
                      </a:r>
                      <a:endParaRPr lang="en-US" sz="1100" kern="100" dirty="0">
                        <a:effectLst/>
                        <a:latin typeface="Calibri" panose="020F0502020204030204" pitchFamily="34" charset="0"/>
                        <a:ea typeface="Calibri" panose="020F0502020204030204" pitchFamily="34" charset="0"/>
                        <a:cs typeface="B Nazanin" panose="00000400000000000000" pitchFamily="2" charset="-78"/>
                      </a:endParaRPr>
                    </a:p>
                  </a:txBody>
                  <a:tcPr marL="68755" marR="68755" marT="0" marB="0" anchor="ctr"/>
                </a:tc>
                <a:extLst>
                  <a:ext uri="{0D108BD9-81ED-4DB2-BD59-A6C34878D82A}">
                    <a16:rowId xmlns:a16="http://schemas.microsoft.com/office/drawing/2014/main" val="2289094811"/>
                  </a:ext>
                </a:extLst>
              </a:tr>
              <a:tr h="447385">
                <a:tc>
                  <a:txBody>
                    <a:bodyPr/>
                    <a:lstStyle/>
                    <a:p>
                      <a:pPr marL="0" marR="0" algn="ctr" rtl="1">
                        <a:lnSpc>
                          <a:spcPct val="107000"/>
                        </a:lnSpc>
                        <a:spcBef>
                          <a:spcPts val="0"/>
                        </a:spcBef>
                        <a:spcAft>
                          <a:spcPts val="0"/>
                        </a:spcAft>
                      </a:pPr>
                      <a:r>
                        <a:rPr lang="ar-SA" sz="1200" kern="100" dirty="0">
                          <a:effectLst/>
                          <a:cs typeface="B Nazanin" panose="00000400000000000000" pitchFamily="2" charset="-78"/>
                        </a:rPr>
                        <a:t>کشور</a:t>
                      </a:r>
                      <a:endParaRPr lang="en-US" sz="1100" kern="100" dirty="0">
                        <a:effectLst/>
                        <a:latin typeface="Calibri" panose="020F0502020204030204" pitchFamily="34" charset="0"/>
                        <a:ea typeface="Calibri" panose="020F0502020204030204" pitchFamily="34" charset="0"/>
                        <a:cs typeface="B Nazanin" panose="00000400000000000000" pitchFamily="2" charset="-78"/>
                      </a:endParaRPr>
                    </a:p>
                  </a:txBody>
                  <a:tcPr marL="68755" marR="68755" marT="0" marB="0" anchor="ctr"/>
                </a:tc>
                <a:tc>
                  <a:txBody>
                    <a:bodyPr/>
                    <a:lstStyle/>
                    <a:p>
                      <a:pPr marL="0" marR="0" algn="ctr" rtl="0">
                        <a:lnSpc>
                          <a:spcPct val="107000"/>
                        </a:lnSpc>
                        <a:spcBef>
                          <a:spcPts val="0"/>
                        </a:spcBef>
                        <a:spcAft>
                          <a:spcPts val="0"/>
                        </a:spcAft>
                      </a:pPr>
                      <a:r>
                        <a:rPr lang="fa-IR" sz="1200" kern="100" dirty="0">
                          <a:effectLst/>
                          <a:cs typeface="B Nazanin" panose="00000400000000000000" pitchFamily="2" charset="-78"/>
                        </a:rPr>
                        <a:t>30٫7</a:t>
                      </a:r>
                      <a:endParaRPr lang="en-US" sz="1100" kern="100" dirty="0">
                        <a:effectLst/>
                        <a:latin typeface="Calibri" panose="020F0502020204030204" pitchFamily="34" charset="0"/>
                        <a:ea typeface="Calibri" panose="020F0502020204030204" pitchFamily="34" charset="0"/>
                        <a:cs typeface="B Nazanin" panose="00000400000000000000" pitchFamily="2" charset="-78"/>
                      </a:endParaRPr>
                    </a:p>
                  </a:txBody>
                  <a:tcPr marL="68755" marR="68755" marT="0" marB="0" anchor="ctr"/>
                </a:tc>
                <a:tc>
                  <a:txBody>
                    <a:bodyPr/>
                    <a:lstStyle/>
                    <a:p>
                      <a:pPr marL="0" marR="0" algn="ctr" rtl="0">
                        <a:lnSpc>
                          <a:spcPct val="107000"/>
                        </a:lnSpc>
                        <a:spcBef>
                          <a:spcPts val="0"/>
                        </a:spcBef>
                        <a:spcAft>
                          <a:spcPts val="0"/>
                        </a:spcAft>
                      </a:pPr>
                      <a:r>
                        <a:rPr lang="fa-IR" sz="1200" kern="100">
                          <a:effectLst/>
                          <a:cs typeface="B Nazanin" panose="00000400000000000000" pitchFamily="2" charset="-78"/>
                        </a:rPr>
                        <a:t>688٫9</a:t>
                      </a:r>
                      <a:endParaRPr lang="en-US" sz="1100" kern="100">
                        <a:effectLst/>
                        <a:latin typeface="Calibri" panose="020F0502020204030204" pitchFamily="34" charset="0"/>
                        <a:ea typeface="Calibri" panose="020F0502020204030204" pitchFamily="34" charset="0"/>
                        <a:cs typeface="B Nazanin" panose="00000400000000000000" pitchFamily="2" charset="-78"/>
                      </a:endParaRPr>
                    </a:p>
                  </a:txBody>
                  <a:tcPr marL="68755" marR="68755" marT="0" marB="0" anchor="ctr"/>
                </a:tc>
                <a:tc>
                  <a:txBody>
                    <a:bodyPr/>
                    <a:lstStyle/>
                    <a:p>
                      <a:pPr marL="0" marR="0" algn="ctr" rtl="0">
                        <a:lnSpc>
                          <a:spcPct val="107000"/>
                        </a:lnSpc>
                        <a:spcBef>
                          <a:spcPts val="0"/>
                        </a:spcBef>
                        <a:spcAft>
                          <a:spcPts val="0"/>
                        </a:spcAft>
                      </a:pPr>
                      <a:r>
                        <a:rPr lang="fa-IR" sz="1200" kern="100" dirty="0">
                          <a:effectLst/>
                          <a:cs typeface="B Nazanin" panose="00000400000000000000" pitchFamily="2" charset="-78"/>
                        </a:rPr>
                        <a:t>407٫9</a:t>
                      </a:r>
                      <a:endParaRPr lang="en-US" sz="1100" kern="100" dirty="0">
                        <a:effectLst/>
                        <a:latin typeface="Calibri" panose="020F0502020204030204" pitchFamily="34" charset="0"/>
                        <a:ea typeface="Calibri" panose="020F0502020204030204" pitchFamily="34" charset="0"/>
                        <a:cs typeface="B Nazanin" panose="00000400000000000000" pitchFamily="2" charset="-78"/>
                      </a:endParaRPr>
                    </a:p>
                  </a:txBody>
                  <a:tcPr marL="68755" marR="68755" marT="0" marB="0" anchor="ctr"/>
                </a:tc>
                <a:extLst>
                  <a:ext uri="{0D108BD9-81ED-4DB2-BD59-A6C34878D82A}">
                    <a16:rowId xmlns:a16="http://schemas.microsoft.com/office/drawing/2014/main" val="4278176554"/>
                  </a:ext>
                </a:extLst>
              </a:tr>
            </a:tbl>
          </a:graphicData>
        </a:graphic>
      </p:graphicFrame>
      <p:sp>
        <p:nvSpPr>
          <p:cNvPr id="15" name="TextBox 14">
            <a:extLst>
              <a:ext uri="{FF2B5EF4-FFF2-40B4-BE49-F238E27FC236}">
                <a16:creationId xmlns:a16="http://schemas.microsoft.com/office/drawing/2014/main" id="{CDE0038C-2FA5-85E1-9783-91395CC995BC}"/>
              </a:ext>
            </a:extLst>
          </p:cNvPr>
          <p:cNvSpPr txBox="1"/>
          <p:nvPr/>
        </p:nvSpPr>
        <p:spPr>
          <a:xfrm>
            <a:off x="1614440" y="5776312"/>
            <a:ext cx="6155849" cy="834790"/>
          </a:xfrm>
          <a:prstGeom prst="rect">
            <a:avLst/>
          </a:prstGeom>
          <a:noFill/>
        </p:spPr>
        <p:txBody>
          <a:bodyPr wrap="square">
            <a:spAutoFit/>
          </a:bodyPr>
          <a:lstStyle/>
          <a:p>
            <a:pPr algn="ctr" defTabSz="916777" rtl="1">
              <a:lnSpc>
                <a:spcPct val="107000"/>
              </a:lnSpc>
              <a:spcAft>
                <a:spcPts val="802"/>
              </a:spcAft>
            </a:pPr>
            <a:r>
              <a:rPr lang="ar-SA" sz="1053" b="1" kern="100" baseline="30000" dirty="0">
                <a:solidFill>
                  <a:srgbClr val="4472C4">
                    <a:lumMod val="50000"/>
                  </a:srgbClr>
                </a:solidFill>
                <a:latin typeface="Calibri" panose="020F0502020204030204" pitchFamily="34" charset="0"/>
                <a:ea typeface="Times New Roman" panose="02020603050405020304" pitchFamily="18" charset="0"/>
                <a:cs typeface="B Nazanin" panose="00000400000000000000" pitchFamily="2" charset="-78"/>
              </a:rPr>
              <a:t>1</a:t>
            </a:r>
            <a:r>
              <a:rPr lang="ar-SA" sz="1053" b="1" kern="100" dirty="0">
                <a:solidFill>
                  <a:srgbClr val="4472C4">
                    <a:lumMod val="50000"/>
                  </a:srgbClr>
                </a:solidFill>
                <a:latin typeface="Calibri" panose="020F0502020204030204" pitchFamily="34" charset="0"/>
                <a:ea typeface="Times New Roman" panose="02020603050405020304" pitchFamily="18" charset="0"/>
                <a:cs typeface="B Nazanin" panose="00000400000000000000" pitchFamily="2" charset="-78"/>
              </a:rPr>
              <a:t> صورت کسر تعداد سقط برآورد شده و مخرج کسر تعداد زنان</a:t>
            </a:r>
            <a:endParaRPr lang="en-US" sz="1003" b="1" kern="100" dirty="0">
              <a:solidFill>
                <a:srgbClr val="4472C4">
                  <a:lumMod val="50000"/>
                </a:srgbClr>
              </a:solidFill>
              <a:latin typeface="Calibri" panose="020F0502020204030204" pitchFamily="34" charset="0"/>
              <a:ea typeface="Calibri" panose="020F0502020204030204" pitchFamily="34" charset="0"/>
              <a:cs typeface="B Nazanin" panose="00000400000000000000" pitchFamily="2" charset="-78"/>
            </a:endParaRPr>
          </a:p>
          <a:p>
            <a:pPr algn="ctr" defTabSz="916777" rtl="1">
              <a:lnSpc>
                <a:spcPct val="107000"/>
              </a:lnSpc>
              <a:spcAft>
                <a:spcPts val="802"/>
              </a:spcAft>
            </a:pPr>
            <a:r>
              <a:rPr lang="ar-SA" sz="1053" b="1" kern="100" dirty="0">
                <a:solidFill>
                  <a:srgbClr val="4472C4">
                    <a:lumMod val="50000"/>
                  </a:srgbClr>
                </a:solidFill>
                <a:latin typeface="Calibri" panose="020F0502020204030204" pitchFamily="34" charset="0"/>
                <a:ea typeface="Times New Roman" panose="02020603050405020304" pitchFamily="18" charset="0"/>
                <a:cs typeface="B Nazanin" panose="00000400000000000000" pitchFamily="2" charset="-78"/>
              </a:rPr>
              <a:t> </a:t>
            </a:r>
            <a:r>
              <a:rPr lang="ar-SA" sz="1053" b="1" kern="100" baseline="30000" dirty="0">
                <a:solidFill>
                  <a:srgbClr val="4472C4">
                    <a:lumMod val="50000"/>
                  </a:srgbClr>
                </a:solidFill>
                <a:latin typeface="Calibri" panose="020F0502020204030204" pitchFamily="34" charset="0"/>
                <a:ea typeface="Times New Roman" panose="02020603050405020304" pitchFamily="18" charset="0"/>
                <a:cs typeface="B Nazanin" panose="00000400000000000000" pitchFamily="2" charset="-78"/>
              </a:rPr>
              <a:t>2</a:t>
            </a:r>
            <a:r>
              <a:rPr lang="ar-SA" sz="1053" b="1" kern="100" dirty="0">
                <a:solidFill>
                  <a:srgbClr val="4472C4">
                    <a:lumMod val="50000"/>
                  </a:srgbClr>
                </a:solidFill>
                <a:latin typeface="Calibri" panose="020F0502020204030204" pitchFamily="34" charset="0"/>
                <a:ea typeface="Times New Roman" panose="02020603050405020304" pitchFamily="18" charset="0"/>
                <a:cs typeface="B Nazanin" panose="00000400000000000000" pitchFamily="2" charset="-78"/>
              </a:rPr>
              <a:t> صورت کسر تعداد سقط برآورد شده و مخرج کسر تعداد موالید زنده</a:t>
            </a:r>
            <a:endParaRPr lang="en-US" sz="1003" b="1" kern="100" dirty="0">
              <a:solidFill>
                <a:srgbClr val="4472C4">
                  <a:lumMod val="50000"/>
                </a:srgbClr>
              </a:solidFill>
              <a:latin typeface="Calibri" panose="020F0502020204030204" pitchFamily="34" charset="0"/>
              <a:ea typeface="Calibri" panose="020F0502020204030204" pitchFamily="34" charset="0"/>
              <a:cs typeface="B Nazanin" panose="00000400000000000000" pitchFamily="2" charset="-78"/>
            </a:endParaRPr>
          </a:p>
          <a:p>
            <a:pPr algn="ctr" defTabSz="916777" rtl="1">
              <a:lnSpc>
                <a:spcPct val="107000"/>
              </a:lnSpc>
              <a:spcAft>
                <a:spcPts val="802"/>
              </a:spcAft>
            </a:pPr>
            <a:r>
              <a:rPr lang="ar-SA" sz="1053" b="1" kern="100" dirty="0">
                <a:solidFill>
                  <a:srgbClr val="4472C4">
                    <a:lumMod val="50000"/>
                  </a:srgbClr>
                </a:solidFill>
                <a:latin typeface="Calibri" panose="020F0502020204030204" pitchFamily="34" charset="0"/>
                <a:ea typeface="Times New Roman" panose="02020603050405020304" pitchFamily="18" charset="0"/>
                <a:cs typeface="B Nazanin" panose="00000400000000000000" pitchFamily="2" charset="-78"/>
              </a:rPr>
              <a:t> </a:t>
            </a:r>
            <a:r>
              <a:rPr lang="ar-SA" sz="1053" b="1" kern="100" baseline="30000" dirty="0">
                <a:solidFill>
                  <a:srgbClr val="4472C4">
                    <a:lumMod val="50000"/>
                  </a:srgbClr>
                </a:solidFill>
                <a:latin typeface="Calibri" panose="020F0502020204030204" pitchFamily="34" charset="0"/>
                <a:ea typeface="Times New Roman" panose="02020603050405020304" pitchFamily="18" charset="0"/>
                <a:cs typeface="B Nazanin" panose="00000400000000000000" pitchFamily="2" charset="-78"/>
              </a:rPr>
              <a:t>3</a:t>
            </a:r>
            <a:r>
              <a:rPr lang="ar-SA" sz="1053" b="1" kern="100" dirty="0">
                <a:solidFill>
                  <a:srgbClr val="4472C4">
                    <a:lumMod val="50000"/>
                  </a:srgbClr>
                </a:solidFill>
                <a:latin typeface="Calibri" panose="020F0502020204030204" pitchFamily="34" charset="0"/>
                <a:ea typeface="Times New Roman" panose="02020603050405020304" pitchFamily="18" charset="0"/>
                <a:cs typeface="B Nazanin" panose="00000400000000000000" pitchFamily="2" charset="-78"/>
              </a:rPr>
              <a:t> صورت کسر تعداد سقط برآورد شده و مخرج کسر مجموع تعداد موالید زنده و تعداد سقط برآرود شده</a:t>
            </a:r>
            <a:endParaRPr lang="en-US" sz="1003" b="1" kern="100" dirty="0">
              <a:solidFill>
                <a:srgbClr val="4472C4">
                  <a:lumMod val="50000"/>
                </a:srgbClr>
              </a:solidFill>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95370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31FEB5-5EDD-4BB5-A3B0-260F962AE4B6}"/>
              </a:ext>
            </a:extLst>
          </p:cNvPr>
          <p:cNvPicPr>
            <a:picLocks noChangeAspect="1"/>
          </p:cNvPicPr>
          <p:nvPr/>
        </p:nvPicPr>
        <p:blipFill rotWithShape="1">
          <a:blip r:embed="rId2"/>
          <a:srcRect l="71628"/>
          <a:stretch/>
        </p:blipFill>
        <p:spPr>
          <a:xfrm>
            <a:off x="8437684" y="1159"/>
            <a:ext cx="3071981" cy="6855682"/>
          </a:xfrm>
          <a:prstGeom prst="rect">
            <a:avLst/>
          </a:prstGeom>
        </p:spPr>
      </p:pic>
      <p:sp>
        <p:nvSpPr>
          <p:cNvPr id="2" name="TextBox 1">
            <a:extLst>
              <a:ext uri="{FF2B5EF4-FFF2-40B4-BE49-F238E27FC236}">
                <a16:creationId xmlns:a16="http://schemas.microsoft.com/office/drawing/2014/main" id="{F18F7BBC-F8FA-C158-8B2E-59D9ECF40763}"/>
              </a:ext>
            </a:extLst>
          </p:cNvPr>
          <p:cNvSpPr txBox="1"/>
          <p:nvPr/>
        </p:nvSpPr>
        <p:spPr>
          <a:xfrm>
            <a:off x="1887455" y="510194"/>
            <a:ext cx="5609824" cy="462844"/>
          </a:xfrm>
          <a:prstGeom prst="rect">
            <a:avLst/>
          </a:prstGeom>
          <a:noFill/>
        </p:spPr>
        <p:txBody>
          <a:bodyPr wrap="square" rtlCol="1">
            <a:spAutoFit/>
          </a:bodyPr>
          <a:lstStyle/>
          <a:p>
            <a:pPr algn="ctr" defTabSz="916777"/>
            <a:r>
              <a:rPr lang="fa-IR" sz="2406" dirty="0">
                <a:solidFill>
                  <a:srgbClr val="002742"/>
                </a:solidFill>
                <a:latin typeface="A Khash" panose="01000500000000020002" pitchFamily="2" charset="-78"/>
                <a:cs typeface="B Titr" panose="00000700000000000000" pitchFamily="2" charset="-78"/>
              </a:rPr>
              <a:t>برآورد سقط جنین بر حسب نوع سقط جنین</a:t>
            </a:r>
          </a:p>
        </p:txBody>
      </p:sp>
      <p:sp>
        <p:nvSpPr>
          <p:cNvPr id="10" name="TextBox 9">
            <a:extLst>
              <a:ext uri="{FF2B5EF4-FFF2-40B4-BE49-F238E27FC236}">
                <a16:creationId xmlns:a16="http://schemas.microsoft.com/office/drawing/2014/main" id="{52E62059-AE25-33A7-7830-059FE67761CC}"/>
              </a:ext>
            </a:extLst>
          </p:cNvPr>
          <p:cNvSpPr txBox="1"/>
          <p:nvPr/>
        </p:nvSpPr>
        <p:spPr>
          <a:xfrm>
            <a:off x="2411909" y="1196236"/>
            <a:ext cx="4841028" cy="257649"/>
          </a:xfrm>
          <a:prstGeom prst="rect">
            <a:avLst/>
          </a:prstGeom>
          <a:noFill/>
        </p:spPr>
        <p:txBody>
          <a:bodyPr wrap="square">
            <a:spAutoFit/>
          </a:bodyPr>
          <a:lstStyle/>
          <a:p>
            <a:pPr algn="ctr" defTabSz="916777">
              <a:lnSpc>
                <a:spcPct val="107000"/>
              </a:lnSpc>
            </a:pPr>
            <a:r>
              <a:rPr lang="fa-IR" sz="1003" b="1" kern="100" dirty="0">
                <a:solidFill>
                  <a:prstClr val="black"/>
                </a:solidFill>
                <a:latin typeface="Calibri" panose="020F0502020204030204" pitchFamily="34" charset="0"/>
                <a:ea typeface="Calibri" panose="020F0502020204030204" pitchFamily="34" charset="0"/>
                <a:cs typeface="B Nazanin" panose="00000400000000000000" pitchFamily="2" charset="-78"/>
              </a:rPr>
              <a:t>جدول7: برآورد وزن دار شده سقط جنین بر حسب نوع سقط جنین در کشور و </a:t>
            </a:r>
            <a:r>
              <a:rPr lang="fa-IR" sz="1003" b="1" kern="100" dirty="0" err="1">
                <a:solidFill>
                  <a:prstClr val="black"/>
                </a:solidFill>
                <a:latin typeface="Calibri" panose="020F0502020204030204" pitchFamily="34" charset="0"/>
                <a:ea typeface="Calibri" panose="020F0502020204030204" pitchFamily="34" charset="0"/>
                <a:cs typeface="B Nazanin" panose="00000400000000000000" pitchFamily="2" charset="-78"/>
              </a:rPr>
              <a:t>استان‌های</a:t>
            </a:r>
            <a:r>
              <a:rPr lang="fa-IR" sz="1003" b="1" kern="100" dirty="0">
                <a:solidFill>
                  <a:prstClr val="black"/>
                </a:solidFill>
                <a:latin typeface="Calibri" panose="020F0502020204030204" pitchFamily="34" charset="0"/>
                <a:ea typeface="Calibri" panose="020F0502020204030204" pitchFamily="34" charset="0"/>
                <a:cs typeface="B Nazanin" panose="00000400000000000000" pitchFamily="2" charset="-78"/>
              </a:rPr>
              <a:t> مختلف کشور</a:t>
            </a:r>
            <a:endParaRPr lang="en-US" sz="902" b="1" kern="1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11" name="Table 10">
            <a:extLst>
              <a:ext uri="{FF2B5EF4-FFF2-40B4-BE49-F238E27FC236}">
                <a16:creationId xmlns:a16="http://schemas.microsoft.com/office/drawing/2014/main" id="{E9990740-07CD-F81A-33B0-0C247F1578BE}"/>
              </a:ext>
            </a:extLst>
          </p:cNvPr>
          <p:cNvGraphicFramePr>
            <a:graphicFrameLocks noGrp="1"/>
          </p:cNvGraphicFramePr>
          <p:nvPr>
            <p:extLst/>
          </p:nvPr>
        </p:nvGraphicFramePr>
        <p:xfrm>
          <a:off x="1071937" y="1624425"/>
          <a:ext cx="7240860" cy="1469555"/>
        </p:xfrm>
        <a:graphic>
          <a:graphicData uri="http://schemas.openxmlformats.org/drawingml/2006/table">
            <a:tbl>
              <a:tblPr rtl="1" firstRow="1" firstCol="1" bandRow="1">
                <a:tableStyleId>{5FD0F851-EC5A-4D38-B0AD-8093EC10F338}</a:tableStyleId>
              </a:tblPr>
              <a:tblGrid>
                <a:gridCol w="658260">
                  <a:extLst>
                    <a:ext uri="{9D8B030D-6E8A-4147-A177-3AD203B41FA5}">
                      <a16:colId xmlns:a16="http://schemas.microsoft.com/office/drawing/2014/main" val="543203735"/>
                    </a:ext>
                  </a:extLst>
                </a:gridCol>
                <a:gridCol w="658260">
                  <a:extLst>
                    <a:ext uri="{9D8B030D-6E8A-4147-A177-3AD203B41FA5}">
                      <a16:colId xmlns:a16="http://schemas.microsoft.com/office/drawing/2014/main" val="3888515733"/>
                    </a:ext>
                  </a:extLst>
                </a:gridCol>
                <a:gridCol w="658260">
                  <a:extLst>
                    <a:ext uri="{9D8B030D-6E8A-4147-A177-3AD203B41FA5}">
                      <a16:colId xmlns:a16="http://schemas.microsoft.com/office/drawing/2014/main" val="2903383643"/>
                    </a:ext>
                  </a:extLst>
                </a:gridCol>
                <a:gridCol w="658260">
                  <a:extLst>
                    <a:ext uri="{9D8B030D-6E8A-4147-A177-3AD203B41FA5}">
                      <a16:colId xmlns:a16="http://schemas.microsoft.com/office/drawing/2014/main" val="2851503860"/>
                    </a:ext>
                  </a:extLst>
                </a:gridCol>
                <a:gridCol w="658260">
                  <a:extLst>
                    <a:ext uri="{9D8B030D-6E8A-4147-A177-3AD203B41FA5}">
                      <a16:colId xmlns:a16="http://schemas.microsoft.com/office/drawing/2014/main" val="2801444939"/>
                    </a:ext>
                  </a:extLst>
                </a:gridCol>
                <a:gridCol w="658260">
                  <a:extLst>
                    <a:ext uri="{9D8B030D-6E8A-4147-A177-3AD203B41FA5}">
                      <a16:colId xmlns:a16="http://schemas.microsoft.com/office/drawing/2014/main" val="2092713862"/>
                    </a:ext>
                  </a:extLst>
                </a:gridCol>
                <a:gridCol w="658260">
                  <a:extLst>
                    <a:ext uri="{9D8B030D-6E8A-4147-A177-3AD203B41FA5}">
                      <a16:colId xmlns:a16="http://schemas.microsoft.com/office/drawing/2014/main" val="3064276774"/>
                    </a:ext>
                  </a:extLst>
                </a:gridCol>
                <a:gridCol w="658260">
                  <a:extLst>
                    <a:ext uri="{9D8B030D-6E8A-4147-A177-3AD203B41FA5}">
                      <a16:colId xmlns:a16="http://schemas.microsoft.com/office/drawing/2014/main" val="2533962889"/>
                    </a:ext>
                  </a:extLst>
                </a:gridCol>
                <a:gridCol w="658260">
                  <a:extLst>
                    <a:ext uri="{9D8B030D-6E8A-4147-A177-3AD203B41FA5}">
                      <a16:colId xmlns:a16="http://schemas.microsoft.com/office/drawing/2014/main" val="2358785992"/>
                    </a:ext>
                  </a:extLst>
                </a:gridCol>
                <a:gridCol w="658260">
                  <a:extLst>
                    <a:ext uri="{9D8B030D-6E8A-4147-A177-3AD203B41FA5}">
                      <a16:colId xmlns:a16="http://schemas.microsoft.com/office/drawing/2014/main" val="3783900864"/>
                    </a:ext>
                  </a:extLst>
                </a:gridCol>
                <a:gridCol w="658260">
                  <a:extLst>
                    <a:ext uri="{9D8B030D-6E8A-4147-A177-3AD203B41FA5}">
                      <a16:colId xmlns:a16="http://schemas.microsoft.com/office/drawing/2014/main" val="2309659409"/>
                    </a:ext>
                  </a:extLst>
                </a:gridCol>
              </a:tblGrid>
              <a:tr h="527687">
                <a:tc rowSpan="2">
                  <a:txBody>
                    <a:bodyPr/>
                    <a:lstStyle/>
                    <a:p>
                      <a:pPr marL="0" marR="0" algn="ctr" rtl="1">
                        <a:lnSpc>
                          <a:spcPct val="107000"/>
                        </a:lnSpc>
                        <a:spcBef>
                          <a:spcPts val="0"/>
                        </a:spcBef>
                        <a:spcAft>
                          <a:spcPts val="0"/>
                        </a:spcAft>
                      </a:pPr>
                      <a:r>
                        <a:rPr lang="ar-SA" sz="1100" kern="100" dirty="0">
                          <a:effectLst/>
                          <a:cs typeface="B Nazanin" panose="00000400000000000000" pitchFamily="2" charset="-78"/>
                        </a:rPr>
                        <a:t>منطقه</a:t>
                      </a:r>
                      <a:endParaRPr lang="en-US" sz="1100" kern="100" dirty="0">
                        <a:effectLst/>
                        <a:latin typeface="Calibri" panose="020F0502020204030204" pitchFamily="34" charset="0"/>
                        <a:ea typeface="Calibri" panose="020F0502020204030204" pitchFamily="34" charset="0"/>
                        <a:cs typeface="B Nazanin" panose="00000400000000000000" pitchFamily="2" charset="-78"/>
                      </a:endParaRPr>
                    </a:p>
                  </a:txBody>
                  <a:tcPr marL="68755" marR="68755" marT="0" marB="0" anchor="ctr"/>
                </a:tc>
                <a:tc gridSpan="5">
                  <a:txBody>
                    <a:bodyPr/>
                    <a:lstStyle/>
                    <a:p>
                      <a:pPr marL="0" marR="0" algn="ctr" rtl="1">
                        <a:lnSpc>
                          <a:spcPct val="107000"/>
                        </a:lnSpc>
                        <a:spcBef>
                          <a:spcPts val="0"/>
                        </a:spcBef>
                        <a:spcAft>
                          <a:spcPts val="0"/>
                        </a:spcAft>
                      </a:pPr>
                      <a:r>
                        <a:rPr lang="fa-IR" sz="1100" kern="100" dirty="0">
                          <a:effectLst/>
                          <a:cs typeface="B Nazanin" panose="00000400000000000000" pitchFamily="2" charset="-78"/>
                        </a:rPr>
                        <a:t>درصد</a:t>
                      </a:r>
                      <a:endParaRPr lang="en-US" sz="1100" kern="100" dirty="0">
                        <a:effectLst/>
                        <a:latin typeface="Calibri" panose="020F0502020204030204" pitchFamily="34" charset="0"/>
                        <a:ea typeface="Calibri" panose="020F0502020204030204" pitchFamily="34" charset="0"/>
                        <a:cs typeface="B Nazanin" panose="00000400000000000000" pitchFamily="2" charset="-78"/>
                      </a:endParaRPr>
                    </a:p>
                  </a:txBody>
                  <a:tcPr marL="68755" marR="6875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rtl="1">
                        <a:lnSpc>
                          <a:spcPct val="107000"/>
                        </a:lnSpc>
                        <a:spcBef>
                          <a:spcPts val="0"/>
                        </a:spcBef>
                        <a:spcAft>
                          <a:spcPts val="0"/>
                        </a:spcAft>
                      </a:pPr>
                      <a:r>
                        <a:rPr lang="ar-SA" sz="1100" kern="100">
                          <a:effectLst/>
                          <a:cs typeface="B Nazanin" panose="00000400000000000000" pitchFamily="2" charset="-78"/>
                        </a:rPr>
                        <a:t> تعداد</a:t>
                      </a:r>
                      <a:endParaRPr lang="en-US" sz="1100" kern="100">
                        <a:effectLst/>
                        <a:latin typeface="Calibri" panose="020F0502020204030204" pitchFamily="34" charset="0"/>
                        <a:ea typeface="Calibri" panose="020F0502020204030204" pitchFamily="34" charset="0"/>
                        <a:cs typeface="B Nazanin" panose="00000400000000000000" pitchFamily="2" charset="-78"/>
                      </a:endParaRPr>
                    </a:p>
                  </a:txBody>
                  <a:tcPr marL="68755" marR="6875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99205634"/>
                  </a:ext>
                </a:extLst>
              </a:tr>
              <a:tr h="470934">
                <a:tc vMerge="1">
                  <a:txBody>
                    <a:bodyPr/>
                    <a:lstStyle/>
                    <a:p>
                      <a:endParaRPr lang="en-US"/>
                    </a:p>
                  </a:txBody>
                  <a:tcPr/>
                </a:tc>
                <a:tc>
                  <a:txBody>
                    <a:bodyPr/>
                    <a:lstStyle/>
                    <a:p>
                      <a:pPr marL="0" marR="0" algn="ctr" rtl="1">
                        <a:lnSpc>
                          <a:spcPct val="107000"/>
                        </a:lnSpc>
                        <a:spcBef>
                          <a:spcPts val="0"/>
                        </a:spcBef>
                        <a:spcAft>
                          <a:spcPts val="0"/>
                        </a:spcAft>
                      </a:pPr>
                      <a:r>
                        <a:rPr lang="ar-SA" sz="1100" kern="100" dirty="0">
                          <a:effectLst/>
                          <a:cs typeface="B Nazanin" panose="00000400000000000000" pitchFamily="2" charset="-78"/>
                        </a:rPr>
                        <a:t>عمدی</a:t>
                      </a:r>
                      <a:endParaRPr lang="en-US" sz="1100" kern="100" dirty="0">
                        <a:effectLst/>
                        <a:latin typeface="Calibri" panose="020F0502020204030204" pitchFamily="34" charset="0"/>
                        <a:ea typeface="Calibri" panose="020F0502020204030204" pitchFamily="34" charset="0"/>
                        <a:cs typeface="B Nazanin" panose="00000400000000000000" pitchFamily="2" charset="-78"/>
                      </a:endParaRPr>
                    </a:p>
                  </a:txBody>
                  <a:tcPr marL="68755" marR="68755" marT="0" marB="0" anchor="ctr"/>
                </a:tc>
                <a:tc>
                  <a:txBody>
                    <a:bodyPr/>
                    <a:lstStyle/>
                    <a:p>
                      <a:pPr marL="0" marR="0" algn="ctr" rtl="1">
                        <a:lnSpc>
                          <a:spcPct val="107000"/>
                        </a:lnSpc>
                        <a:spcBef>
                          <a:spcPts val="0"/>
                        </a:spcBef>
                        <a:spcAft>
                          <a:spcPts val="0"/>
                        </a:spcAft>
                      </a:pPr>
                      <a:r>
                        <a:rPr lang="ar-SA" sz="1100" kern="100" dirty="0">
                          <a:effectLst/>
                          <a:cs typeface="B Nazanin" panose="00000400000000000000" pitchFamily="2" charset="-78"/>
                        </a:rPr>
                        <a:t>پزشکی</a:t>
                      </a:r>
                      <a:endParaRPr lang="en-US" sz="1100" kern="100" dirty="0">
                        <a:effectLst/>
                        <a:latin typeface="Calibri" panose="020F0502020204030204" pitchFamily="34" charset="0"/>
                        <a:ea typeface="Calibri" panose="020F0502020204030204" pitchFamily="34" charset="0"/>
                        <a:cs typeface="B Nazanin" panose="00000400000000000000" pitchFamily="2" charset="-78"/>
                      </a:endParaRPr>
                    </a:p>
                  </a:txBody>
                  <a:tcPr marL="68755" marR="68755" marT="0" marB="0" anchor="ctr"/>
                </a:tc>
                <a:tc>
                  <a:txBody>
                    <a:bodyPr/>
                    <a:lstStyle/>
                    <a:p>
                      <a:pPr marL="0" marR="0" algn="ctr" rtl="1">
                        <a:lnSpc>
                          <a:spcPct val="107000"/>
                        </a:lnSpc>
                        <a:spcBef>
                          <a:spcPts val="0"/>
                        </a:spcBef>
                        <a:spcAft>
                          <a:spcPts val="0"/>
                        </a:spcAft>
                      </a:pPr>
                      <a:r>
                        <a:rPr lang="ar-SA" sz="1100" kern="100">
                          <a:effectLst/>
                          <a:cs typeface="B Nazanin" panose="00000400000000000000" pitchFamily="2" charset="-78"/>
                        </a:rPr>
                        <a:t>خودبه خودی</a:t>
                      </a:r>
                      <a:endParaRPr lang="en-US" sz="1100" kern="100">
                        <a:effectLst/>
                        <a:latin typeface="Calibri" panose="020F0502020204030204" pitchFamily="34" charset="0"/>
                        <a:ea typeface="Calibri" panose="020F0502020204030204" pitchFamily="34" charset="0"/>
                        <a:cs typeface="B Nazanin" panose="00000400000000000000" pitchFamily="2" charset="-78"/>
                      </a:endParaRPr>
                    </a:p>
                  </a:txBody>
                  <a:tcPr marL="68755" marR="68755" marT="0" marB="0" anchor="ctr"/>
                </a:tc>
                <a:tc>
                  <a:txBody>
                    <a:bodyPr/>
                    <a:lstStyle/>
                    <a:p>
                      <a:pPr marL="0" marR="0" algn="ctr" rtl="1">
                        <a:lnSpc>
                          <a:spcPct val="107000"/>
                        </a:lnSpc>
                        <a:spcBef>
                          <a:spcPts val="0"/>
                        </a:spcBef>
                        <a:spcAft>
                          <a:spcPts val="0"/>
                        </a:spcAft>
                      </a:pPr>
                      <a:r>
                        <a:rPr lang="ar-SA" sz="1100" kern="100">
                          <a:effectLst/>
                          <a:cs typeface="B Nazanin" panose="00000400000000000000" pitchFamily="2" charset="-78"/>
                        </a:rPr>
                        <a:t>براثر حادثه</a:t>
                      </a:r>
                      <a:endParaRPr lang="en-US" sz="1100" kern="100">
                        <a:effectLst/>
                        <a:latin typeface="Calibri" panose="020F0502020204030204" pitchFamily="34" charset="0"/>
                        <a:ea typeface="Calibri" panose="020F0502020204030204" pitchFamily="34" charset="0"/>
                        <a:cs typeface="B Nazanin" panose="00000400000000000000" pitchFamily="2" charset="-78"/>
                      </a:endParaRPr>
                    </a:p>
                  </a:txBody>
                  <a:tcPr marL="68755" marR="68755" marT="0" marB="0" anchor="ctr"/>
                </a:tc>
                <a:tc>
                  <a:txBody>
                    <a:bodyPr/>
                    <a:lstStyle/>
                    <a:p>
                      <a:pPr marL="0" marR="0" algn="ctr" rtl="1">
                        <a:lnSpc>
                          <a:spcPct val="107000"/>
                        </a:lnSpc>
                        <a:spcBef>
                          <a:spcPts val="0"/>
                        </a:spcBef>
                        <a:spcAft>
                          <a:spcPts val="0"/>
                        </a:spcAft>
                      </a:pPr>
                      <a:r>
                        <a:rPr lang="ar-SA" sz="1100" kern="100">
                          <a:effectLst/>
                          <a:cs typeface="B Nazanin" panose="00000400000000000000" pitchFamily="2" charset="-78"/>
                        </a:rPr>
                        <a:t>نمی دانم</a:t>
                      </a:r>
                      <a:endParaRPr lang="en-US" sz="1100" kern="100">
                        <a:effectLst/>
                        <a:latin typeface="Calibri" panose="020F0502020204030204" pitchFamily="34" charset="0"/>
                        <a:ea typeface="Calibri" panose="020F0502020204030204" pitchFamily="34" charset="0"/>
                        <a:cs typeface="B Nazanin" panose="00000400000000000000" pitchFamily="2" charset="-78"/>
                      </a:endParaRPr>
                    </a:p>
                  </a:txBody>
                  <a:tcPr marL="68755" marR="68755" marT="0" marB="0" anchor="ctr"/>
                </a:tc>
                <a:tc>
                  <a:txBody>
                    <a:bodyPr/>
                    <a:lstStyle/>
                    <a:p>
                      <a:pPr marL="0" marR="0" algn="ctr" rtl="1">
                        <a:lnSpc>
                          <a:spcPct val="107000"/>
                        </a:lnSpc>
                        <a:spcBef>
                          <a:spcPts val="0"/>
                        </a:spcBef>
                        <a:spcAft>
                          <a:spcPts val="0"/>
                        </a:spcAft>
                      </a:pPr>
                      <a:r>
                        <a:rPr lang="ar-SA" sz="1100" kern="100">
                          <a:effectLst/>
                          <a:cs typeface="B Nazanin" panose="00000400000000000000" pitchFamily="2" charset="-78"/>
                        </a:rPr>
                        <a:t>عمدی</a:t>
                      </a:r>
                      <a:endParaRPr lang="en-US" sz="1100" kern="100">
                        <a:effectLst/>
                        <a:latin typeface="Calibri" panose="020F0502020204030204" pitchFamily="34" charset="0"/>
                        <a:ea typeface="Calibri" panose="020F0502020204030204" pitchFamily="34" charset="0"/>
                        <a:cs typeface="B Nazanin" panose="00000400000000000000" pitchFamily="2" charset="-78"/>
                      </a:endParaRPr>
                    </a:p>
                  </a:txBody>
                  <a:tcPr marL="68755" marR="68755" marT="0" marB="0" anchor="ctr"/>
                </a:tc>
                <a:tc>
                  <a:txBody>
                    <a:bodyPr/>
                    <a:lstStyle/>
                    <a:p>
                      <a:pPr marL="0" marR="0" algn="ctr" rtl="1">
                        <a:lnSpc>
                          <a:spcPct val="107000"/>
                        </a:lnSpc>
                        <a:spcBef>
                          <a:spcPts val="0"/>
                        </a:spcBef>
                        <a:spcAft>
                          <a:spcPts val="0"/>
                        </a:spcAft>
                      </a:pPr>
                      <a:r>
                        <a:rPr lang="ar-SA" sz="1100" kern="100">
                          <a:effectLst/>
                          <a:cs typeface="B Nazanin" panose="00000400000000000000" pitchFamily="2" charset="-78"/>
                        </a:rPr>
                        <a:t>پزشکی</a:t>
                      </a:r>
                      <a:endParaRPr lang="en-US" sz="1100" kern="100">
                        <a:effectLst/>
                        <a:latin typeface="Calibri" panose="020F0502020204030204" pitchFamily="34" charset="0"/>
                        <a:ea typeface="Calibri" panose="020F0502020204030204" pitchFamily="34" charset="0"/>
                        <a:cs typeface="B Nazanin" panose="00000400000000000000" pitchFamily="2" charset="-78"/>
                      </a:endParaRPr>
                    </a:p>
                  </a:txBody>
                  <a:tcPr marL="68755" marR="68755" marT="0" marB="0" anchor="ctr"/>
                </a:tc>
                <a:tc>
                  <a:txBody>
                    <a:bodyPr/>
                    <a:lstStyle/>
                    <a:p>
                      <a:pPr marL="0" marR="0" algn="ctr" rtl="1">
                        <a:lnSpc>
                          <a:spcPct val="107000"/>
                        </a:lnSpc>
                        <a:spcBef>
                          <a:spcPts val="0"/>
                        </a:spcBef>
                        <a:spcAft>
                          <a:spcPts val="0"/>
                        </a:spcAft>
                      </a:pPr>
                      <a:r>
                        <a:rPr lang="ar-SA" sz="1100" kern="100">
                          <a:effectLst/>
                          <a:cs typeface="B Nazanin" panose="00000400000000000000" pitchFamily="2" charset="-78"/>
                        </a:rPr>
                        <a:t>خودبه خودی</a:t>
                      </a:r>
                      <a:endParaRPr lang="en-US" sz="1100" kern="100">
                        <a:effectLst/>
                        <a:latin typeface="Calibri" panose="020F0502020204030204" pitchFamily="34" charset="0"/>
                        <a:ea typeface="Calibri" panose="020F0502020204030204" pitchFamily="34" charset="0"/>
                        <a:cs typeface="B Nazanin" panose="00000400000000000000" pitchFamily="2" charset="-78"/>
                      </a:endParaRPr>
                    </a:p>
                  </a:txBody>
                  <a:tcPr marL="68755" marR="68755" marT="0" marB="0" anchor="ctr"/>
                </a:tc>
                <a:tc>
                  <a:txBody>
                    <a:bodyPr/>
                    <a:lstStyle/>
                    <a:p>
                      <a:pPr marL="0" marR="0" algn="ctr" rtl="1">
                        <a:lnSpc>
                          <a:spcPct val="107000"/>
                        </a:lnSpc>
                        <a:spcBef>
                          <a:spcPts val="0"/>
                        </a:spcBef>
                        <a:spcAft>
                          <a:spcPts val="0"/>
                        </a:spcAft>
                      </a:pPr>
                      <a:r>
                        <a:rPr lang="ar-SA" sz="1100" kern="100">
                          <a:effectLst/>
                          <a:cs typeface="B Nazanin" panose="00000400000000000000" pitchFamily="2" charset="-78"/>
                        </a:rPr>
                        <a:t>براثر حادثه</a:t>
                      </a:r>
                      <a:endParaRPr lang="en-US" sz="1100" kern="100">
                        <a:effectLst/>
                        <a:latin typeface="Calibri" panose="020F0502020204030204" pitchFamily="34" charset="0"/>
                        <a:ea typeface="Calibri" panose="020F0502020204030204" pitchFamily="34" charset="0"/>
                        <a:cs typeface="B Nazanin" panose="00000400000000000000" pitchFamily="2" charset="-78"/>
                      </a:endParaRPr>
                    </a:p>
                  </a:txBody>
                  <a:tcPr marL="68755" marR="68755" marT="0" marB="0" anchor="ctr"/>
                </a:tc>
                <a:tc>
                  <a:txBody>
                    <a:bodyPr/>
                    <a:lstStyle/>
                    <a:p>
                      <a:pPr marL="0" marR="0" algn="ctr" rtl="1">
                        <a:lnSpc>
                          <a:spcPct val="107000"/>
                        </a:lnSpc>
                        <a:spcBef>
                          <a:spcPts val="0"/>
                        </a:spcBef>
                        <a:spcAft>
                          <a:spcPts val="0"/>
                        </a:spcAft>
                      </a:pPr>
                      <a:r>
                        <a:rPr lang="ar-SA" sz="1100" kern="100">
                          <a:effectLst/>
                          <a:cs typeface="B Nazanin" panose="00000400000000000000" pitchFamily="2" charset="-78"/>
                        </a:rPr>
                        <a:t>نمی دانم</a:t>
                      </a:r>
                      <a:endParaRPr lang="en-US" sz="1100" kern="100">
                        <a:effectLst/>
                        <a:latin typeface="Calibri" panose="020F0502020204030204" pitchFamily="34" charset="0"/>
                        <a:ea typeface="Calibri" panose="020F0502020204030204" pitchFamily="34" charset="0"/>
                        <a:cs typeface="B Nazanin" panose="00000400000000000000" pitchFamily="2" charset="-78"/>
                      </a:endParaRPr>
                    </a:p>
                  </a:txBody>
                  <a:tcPr marL="68755" marR="68755" marT="0" marB="0" anchor="ctr"/>
                </a:tc>
                <a:extLst>
                  <a:ext uri="{0D108BD9-81ED-4DB2-BD59-A6C34878D82A}">
                    <a16:rowId xmlns:a16="http://schemas.microsoft.com/office/drawing/2014/main" val="2371711881"/>
                  </a:ext>
                </a:extLst>
              </a:tr>
              <a:tr h="470934">
                <a:tc>
                  <a:txBody>
                    <a:bodyPr/>
                    <a:lstStyle/>
                    <a:p>
                      <a:pPr marL="0" marR="0" algn="ctr" rtl="1">
                        <a:lnSpc>
                          <a:spcPct val="107000"/>
                        </a:lnSpc>
                        <a:spcBef>
                          <a:spcPts val="0"/>
                        </a:spcBef>
                        <a:spcAft>
                          <a:spcPts val="0"/>
                        </a:spcAft>
                      </a:pPr>
                      <a:r>
                        <a:rPr lang="ar-SA" sz="1200" kern="100" dirty="0">
                          <a:effectLst/>
                          <a:cs typeface="B Nazanin" panose="00000400000000000000" pitchFamily="2" charset="-78"/>
                        </a:rPr>
                        <a:t>کشور</a:t>
                      </a:r>
                      <a:endParaRPr lang="en-US" sz="1100" kern="100" dirty="0">
                        <a:effectLst/>
                        <a:latin typeface="Calibri" panose="020F0502020204030204" pitchFamily="34" charset="0"/>
                        <a:ea typeface="Calibri" panose="020F0502020204030204" pitchFamily="34" charset="0"/>
                        <a:cs typeface="B Nazanin" panose="00000400000000000000" pitchFamily="2" charset="-78"/>
                      </a:endParaRPr>
                    </a:p>
                  </a:txBody>
                  <a:tcPr marL="68755" marR="68755" marT="0" marB="0" anchor="ctr"/>
                </a:tc>
                <a:tc>
                  <a:txBody>
                    <a:bodyPr/>
                    <a:lstStyle/>
                    <a:p>
                      <a:pPr marL="0" marR="0" algn="ctr" rtl="0">
                        <a:lnSpc>
                          <a:spcPct val="107000"/>
                        </a:lnSpc>
                        <a:spcBef>
                          <a:spcPts val="0"/>
                        </a:spcBef>
                        <a:spcAft>
                          <a:spcPts val="0"/>
                        </a:spcAft>
                      </a:pPr>
                      <a:r>
                        <a:rPr lang="fa-IR" sz="1200" kern="100">
                          <a:effectLst/>
                          <a:cs typeface="B Nazanin" panose="00000400000000000000" pitchFamily="2" charset="-78"/>
                        </a:rPr>
                        <a:t>34٫9</a:t>
                      </a:r>
                      <a:endParaRPr lang="en-US" sz="1100" kern="100">
                        <a:effectLst/>
                        <a:latin typeface="Calibri" panose="020F0502020204030204" pitchFamily="34" charset="0"/>
                        <a:ea typeface="Calibri" panose="020F0502020204030204" pitchFamily="34" charset="0"/>
                        <a:cs typeface="B Nazanin" panose="00000400000000000000" pitchFamily="2" charset="-78"/>
                      </a:endParaRPr>
                    </a:p>
                  </a:txBody>
                  <a:tcPr marL="68755" marR="68755" marT="0" marB="0" anchor="ctr"/>
                </a:tc>
                <a:tc>
                  <a:txBody>
                    <a:bodyPr/>
                    <a:lstStyle/>
                    <a:p>
                      <a:pPr marL="0" marR="0" algn="ctr" rtl="0">
                        <a:lnSpc>
                          <a:spcPct val="107000"/>
                        </a:lnSpc>
                        <a:spcBef>
                          <a:spcPts val="0"/>
                        </a:spcBef>
                        <a:spcAft>
                          <a:spcPts val="0"/>
                        </a:spcAft>
                      </a:pPr>
                      <a:r>
                        <a:rPr lang="fa-IR" sz="1200" kern="100">
                          <a:effectLst/>
                          <a:cs typeface="B Nazanin" panose="00000400000000000000" pitchFamily="2" charset="-78"/>
                        </a:rPr>
                        <a:t>7٫9</a:t>
                      </a:r>
                      <a:endParaRPr lang="en-US" sz="1100" kern="100">
                        <a:effectLst/>
                        <a:latin typeface="Calibri" panose="020F0502020204030204" pitchFamily="34" charset="0"/>
                        <a:ea typeface="Calibri" panose="020F0502020204030204" pitchFamily="34" charset="0"/>
                        <a:cs typeface="B Nazanin" panose="00000400000000000000" pitchFamily="2" charset="-78"/>
                      </a:endParaRPr>
                    </a:p>
                  </a:txBody>
                  <a:tcPr marL="68755" marR="68755" marT="0" marB="0" anchor="ctr"/>
                </a:tc>
                <a:tc>
                  <a:txBody>
                    <a:bodyPr/>
                    <a:lstStyle/>
                    <a:p>
                      <a:pPr marL="0" marR="0" algn="ctr" rtl="1">
                        <a:lnSpc>
                          <a:spcPct val="107000"/>
                        </a:lnSpc>
                        <a:spcBef>
                          <a:spcPts val="0"/>
                        </a:spcBef>
                        <a:spcAft>
                          <a:spcPts val="0"/>
                        </a:spcAft>
                      </a:pPr>
                      <a:r>
                        <a:rPr lang="fa-IR" sz="1200" kern="100">
                          <a:effectLst/>
                          <a:cs typeface="B Nazanin" panose="00000400000000000000" pitchFamily="2" charset="-78"/>
                        </a:rPr>
                        <a:t>53٫5</a:t>
                      </a:r>
                      <a:endParaRPr lang="en-US" sz="1100" kern="100">
                        <a:effectLst/>
                        <a:latin typeface="Calibri" panose="020F0502020204030204" pitchFamily="34" charset="0"/>
                        <a:ea typeface="Calibri" panose="020F0502020204030204" pitchFamily="34" charset="0"/>
                        <a:cs typeface="B Nazanin" panose="00000400000000000000" pitchFamily="2" charset="-78"/>
                      </a:endParaRPr>
                    </a:p>
                  </a:txBody>
                  <a:tcPr marL="68755" marR="68755" marT="0" marB="0" anchor="ctr"/>
                </a:tc>
                <a:tc>
                  <a:txBody>
                    <a:bodyPr/>
                    <a:lstStyle/>
                    <a:p>
                      <a:pPr marL="0" marR="0" algn="ctr" rtl="1">
                        <a:lnSpc>
                          <a:spcPct val="107000"/>
                        </a:lnSpc>
                        <a:spcBef>
                          <a:spcPts val="0"/>
                        </a:spcBef>
                        <a:spcAft>
                          <a:spcPts val="0"/>
                        </a:spcAft>
                      </a:pPr>
                      <a:r>
                        <a:rPr lang="fa-IR" sz="1200" kern="100" dirty="0">
                          <a:effectLst/>
                          <a:cs typeface="B Nazanin" panose="00000400000000000000" pitchFamily="2" charset="-78"/>
                        </a:rPr>
                        <a:t>1٫0</a:t>
                      </a:r>
                      <a:endParaRPr lang="en-US" sz="1100" kern="100" dirty="0">
                        <a:effectLst/>
                        <a:latin typeface="Calibri" panose="020F0502020204030204" pitchFamily="34" charset="0"/>
                        <a:ea typeface="Calibri" panose="020F0502020204030204" pitchFamily="34" charset="0"/>
                        <a:cs typeface="B Nazanin" panose="00000400000000000000" pitchFamily="2" charset="-78"/>
                      </a:endParaRPr>
                    </a:p>
                  </a:txBody>
                  <a:tcPr marL="68755" marR="68755" marT="0" marB="0" anchor="ctr"/>
                </a:tc>
                <a:tc>
                  <a:txBody>
                    <a:bodyPr/>
                    <a:lstStyle/>
                    <a:p>
                      <a:pPr marL="0" marR="0" algn="ctr" rtl="1">
                        <a:lnSpc>
                          <a:spcPct val="107000"/>
                        </a:lnSpc>
                        <a:spcBef>
                          <a:spcPts val="0"/>
                        </a:spcBef>
                        <a:spcAft>
                          <a:spcPts val="0"/>
                        </a:spcAft>
                      </a:pPr>
                      <a:r>
                        <a:rPr lang="fa-IR" sz="1200" kern="100">
                          <a:effectLst/>
                          <a:cs typeface="B Nazanin" panose="00000400000000000000" pitchFamily="2" charset="-78"/>
                        </a:rPr>
                        <a:t>2٫7</a:t>
                      </a:r>
                      <a:endParaRPr lang="en-US" sz="1100" kern="100">
                        <a:effectLst/>
                        <a:latin typeface="Calibri" panose="020F0502020204030204" pitchFamily="34" charset="0"/>
                        <a:ea typeface="Calibri" panose="020F0502020204030204" pitchFamily="34" charset="0"/>
                        <a:cs typeface="B Nazanin" panose="00000400000000000000" pitchFamily="2" charset="-78"/>
                      </a:endParaRPr>
                    </a:p>
                  </a:txBody>
                  <a:tcPr marL="68755" marR="68755" marT="0" marB="0" anchor="ctr"/>
                </a:tc>
                <a:tc>
                  <a:txBody>
                    <a:bodyPr/>
                    <a:lstStyle/>
                    <a:p>
                      <a:pPr marL="0" marR="0" algn="ctr" rtl="1">
                        <a:lnSpc>
                          <a:spcPct val="107000"/>
                        </a:lnSpc>
                        <a:spcBef>
                          <a:spcPts val="0"/>
                        </a:spcBef>
                        <a:spcAft>
                          <a:spcPts val="0"/>
                        </a:spcAft>
                      </a:pPr>
                      <a:r>
                        <a:rPr lang="fa-IR" sz="1200" kern="100">
                          <a:effectLst/>
                          <a:cs typeface="B Nazanin" panose="00000400000000000000" pitchFamily="2" charset="-78"/>
                        </a:rPr>
                        <a:t>254,153</a:t>
                      </a:r>
                      <a:endParaRPr lang="en-US" sz="1100" kern="100">
                        <a:effectLst/>
                        <a:latin typeface="Calibri" panose="020F0502020204030204" pitchFamily="34" charset="0"/>
                        <a:ea typeface="Calibri" panose="020F0502020204030204" pitchFamily="34" charset="0"/>
                        <a:cs typeface="B Nazanin" panose="00000400000000000000" pitchFamily="2" charset="-78"/>
                      </a:endParaRPr>
                    </a:p>
                  </a:txBody>
                  <a:tcPr marL="68755" marR="68755" marT="0" marB="0" anchor="ctr"/>
                </a:tc>
                <a:tc>
                  <a:txBody>
                    <a:bodyPr/>
                    <a:lstStyle/>
                    <a:p>
                      <a:pPr marL="0" marR="0" algn="ctr" rtl="1">
                        <a:lnSpc>
                          <a:spcPct val="107000"/>
                        </a:lnSpc>
                        <a:spcBef>
                          <a:spcPts val="0"/>
                        </a:spcBef>
                        <a:spcAft>
                          <a:spcPts val="0"/>
                        </a:spcAft>
                      </a:pPr>
                      <a:r>
                        <a:rPr lang="fa-IR" sz="1200" kern="100">
                          <a:effectLst/>
                          <a:cs typeface="B Nazanin" panose="00000400000000000000" pitchFamily="2" charset="-78"/>
                        </a:rPr>
                        <a:t>57,699</a:t>
                      </a:r>
                      <a:endParaRPr lang="en-US" sz="1100" kern="100">
                        <a:effectLst/>
                        <a:latin typeface="Calibri" panose="020F0502020204030204" pitchFamily="34" charset="0"/>
                        <a:ea typeface="Calibri" panose="020F0502020204030204" pitchFamily="34" charset="0"/>
                        <a:cs typeface="B Nazanin" panose="00000400000000000000" pitchFamily="2" charset="-78"/>
                      </a:endParaRPr>
                    </a:p>
                  </a:txBody>
                  <a:tcPr marL="68755" marR="68755" marT="0" marB="0" anchor="ctr"/>
                </a:tc>
                <a:tc>
                  <a:txBody>
                    <a:bodyPr/>
                    <a:lstStyle/>
                    <a:p>
                      <a:pPr marL="0" marR="0" algn="ctr" rtl="1">
                        <a:lnSpc>
                          <a:spcPct val="107000"/>
                        </a:lnSpc>
                        <a:spcBef>
                          <a:spcPts val="0"/>
                        </a:spcBef>
                        <a:spcAft>
                          <a:spcPts val="0"/>
                        </a:spcAft>
                      </a:pPr>
                      <a:r>
                        <a:rPr lang="fa-IR" sz="1200" kern="100">
                          <a:effectLst/>
                          <a:cs typeface="B Nazanin" panose="00000400000000000000" pitchFamily="2" charset="-78"/>
                        </a:rPr>
                        <a:t>389,735</a:t>
                      </a:r>
                      <a:endParaRPr lang="en-US" sz="1100" kern="100">
                        <a:effectLst/>
                        <a:latin typeface="Calibri" panose="020F0502020204030204" pitchFamily="34" charset="0"/>
                        <a:ea typeface="Calibri" panose="020F0502020204030204" pitchFamily="34" charset="0"/>
                        <a:cs typeface="B Nazanin" panose="00000400000000000000" pitchFamily="2" charset="-78"/>
                      </a:endParaRPr>
                    </a:p>
                  </a:txBody>
                  <a:tcPr marL="68755" marR="68755" marT="0" marB="0" anchor="ctr"/>
                </a:tc>
                <a:tc>
                  <a:txBody>
                    <a:bodyPr/>
                    <a:lstStyle/>
                    <a:p>
                      <a:pPr marL="0" marR="0" algn="ctr" rtl="1">
                        <a:lnSpc>
                          <a:spcPct val="107000"/>
                        </a:lnSpc>
                        <a:spcBef>
                          <a:spcPts val="0"/>
                        </a:spcBef>
                        <a:spcAft>
                          <a:spcPts val="0"/>
                        </a:spcAft>
                      </a:pPr>
                      <a:r>
                        <a:rPr lang="fa-IR" sz="1200" kern="100">
                          <a:effectLst/>
                          <a:cs typeface="B Nazanin" panose="00000400000000000000" pitchFamily="2" charset="-78"/>
                        </a:rPr>
                        <a:t>7,535</a:t>
                      </a:r>
                      <a:endParaRPr lang="en-US" sz="1100" kern="100">
                        <a:effectLst/>
                        <a:latin typeface="Calibri" panose="020F0502020204030204" pitchFamily="34" charset="0"/>
                        <a:ea typeface="Calibri" panose="020F0502020204030204" pitchFamily="34" charset="0"/>
                        <a:cs typeface="B Nazanin" panose="00000400000000000000" pitchFamily="2" charset="-78"/>
                      </a:endParaRPr>
                    </a:p>
                  </a:txBody>
                  <a:tcPr marL="68755" marR="68755" marT="0" marB="0" anchor="ctr"/>
                </a:tc>
                <a:tc>
                  <a:txBody>
                    <a:bodyPr/>
                    <a:lstStyle/>
                    <a:p>
                      <a:pPr marL="0" marR="0" algn="ctr" rtl="1">
                        <a:lnSpc>
                          <a:spcPct val="107000"/>
                        </a:lnSpc>
                        <a:spcBef>
                          <a:spcPts val="0"/>
                        </a:spcBef>
                        <a:spcAft>
                          <a:spcPts val="0"/>
                        </a:spcAft>
                      </a:pPr>
                      <a:r>
                        <a:rPr lang="fa-IR" sz="1200" kern="100" dirty="0">
                          <a:effectLst/>
                          <a:cs typeface="B Nazanin" panose="00000400000000000000" pitchFamily="2" charset="-78"/>
                        </a:rPr>
                        <a:t>19,748</a:t>
                      </a:r>
                      <a:endParaRPr lang="en-US" sz="1100" kern="100" dirty="0">
                        <a:effectLst/>
                        <a:latin typeface="Calibri" panose="020F0502020204030204" pitchFamily="34" charset="0"/>
                        <a:ea typeface="Calibri" panose="020F0502020204030204" pitchFamily="34" charset="0"/>
                        <a:cs typeface="B Nazanin" panose="00000400000000000000" pitchFamily="2" charset="-78"/>
                      </a:endParaRPr>
                    </a:p>
                  </a:txBody>
                  <a:tcPr marL="68755" marR="68755" marT="0" marB="0" anchor="ctr"/>
                </a:tc>
                <a:extLst>
                  <a:ext uri="{0D108BD9-81ED-4DB2-BD59-A6C34878D82A}">
                    <a16:rowId xmlns:a16="http://schemas.microsoft.com/office/drawing/2014/main" val="4039789808"/>
                  </a:ext>
                </a:extLst>
              </a:tr>
            </a:tbl>
          </a:graphicData>
        </a:graphic>
      </p:graphicFrame>
      <p:graphicFrame>
        <p:nvGraphicFramePr>
          <p:cNvPr id="12" name="Chart 11"/>
          <p:cNvGraphicFramePr>
            <a:graphicFrameLocks/>
          </p:cNvGraphicFramePr>
          <p:nvPr>
            <p:extLst/>
          </p:nvPr>
        </p:nvGraphicFramePr>
        <p:xfrm>
          <a:off x="5191589" y="3688505"/>
          <a:ext cx="3208570" cy="27502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nvPr>
        </p:nvGraphicFramePr>
        <p:xfrm>
          <a:off x="1071936" y="3688505"/>
          <a:ext cx="4225523" cy="27502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3864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Appropriate Pregnancy Age</a:t>
            </a:r>
          </a:p>
        </p:txBody>
      </p:sp>
      <p:sp>
        <p:nvSpPr>
          <p:cNvPr id="3" name="Content Placeholder 2"/>
          <p:cNvSpPr>
            <a:spLocks noGrp="1"/>
          </p:cNvSpPr>
          <p:nvPr>
            <p:ph idx="1"/>
          </p:nvPr>
        </p:nvSpPr>
        <p:spPr/>
        <p:txBody>
          <a:bodyPr/>
          <a:lstStyle/>
          <a:p>
            <a:pPr marL="0" indent="0">
              <a:buNone/>
            </a:pPr>
            <a:r>
              <a:rPr lang="en-US" sz="3200" b="1" dirty="0">
                <a:solidFill>
                  <a:schemeClr val="tx1"/>
                </a:solidFill>
              </a:rPr>
              <a:t>Total blood concentration of </a:t>
            </a:r>
            <a:r>
              <a:rPr lang="en-US" sz="3200" b="1" dirty="0" err="1">
                <a:solidFill>
                  <a:schemeClr val="tx1"/>
                </a:solidFill>
              </a:rPr>
              <a:t>oestrogen</a:t>
            </a:r>
            <a:r>
              <a:rPr lang="en-US" sz="3200" b="1" dirty="0">
                <a:solidFill>
                  <a:schemeClr val="tx1"/>
                </a:solidFill>
              </a:rPr>
              <a:t> in pregnancy is significantly lower (by 30%) in younger woman aged &lt;20 years than in older woman aged 20-29 years old.</a:t>
            </a:r>
          </a:p>
          <a:p>
            <a:pPr marL="0" indent="0">
              <a:buNone/>
            </a:pPr>
            <a:r>
              <a:rPr lang="en-US" sz="1400" i="1" dirty="0" err="1">
                <a:solidFill>
                  <a:schemeClr val="tx1"/>
                </a:solidFill>
              </a:rPr>
              <a:t>Tricopoulos</a:t>
            </a:r>
            <a:r>
              <a:rPr lang="en-US" sz="1400" i="1" dirty="0">
                <a:solidFill>
                  <a:schemeClr val="tx1"/>
                </a:solidFill>
              </a:rPr>
              <a:t> D. Hypothesis: does breast cancer originate in utero? The Lancet, 1990, 335-939-40</a:t>
            </a:r>
          </a:p>
          <a:p>
            <a:pPr marL="0" indent="0">
              <a:buNone/>
            </a:pPr>
            <a:r>
              <a:rPr lang="en-US" sz="2400" b="1" i="1" dirty="0">
                <a:solidFill>
                  <a:schemeClr val="tx1"/>
                </a:solidFill>
              </a:rPr>
              <a:t>This is a matter confirmed in more than 53 reviewed articles</a:t>
            </a:r>
          </a:p>
          <a:p>
            <a:pPr marL="0" indent="0">
              <a:buNone/>
            </a:pPr>
            <a:r>
              <a:rPr lang="en-US" sz="1200" i="1" dirty="0" err="1">
                <a:solidFill>
                  <a:schemeClr val="tx1"/>
                </a:solidFill>
              </a:rPr>
              <a:t>GrotmoleT</a:t>
            </a:r>
            <a:r>
              <a:rPr lang="en-US" sz="1200" i="1" dirty="0">
                <a:solidFill>
                  <a:schemeClr val="tx1"/>
                </a:solidFill>
              </a:rPr>
              <a:t>, </a:t>
            </a:r>
            <a:r>
              <a:rPr lang="en-US" sz="1200" i="1" dirty="0" err="1">
                <a:solidFill>
                  <a:schemeClr val="tx1"/>
                </a:solidFill>
              </a:rPr>
              <a:t>Weiderpass</a:t>
            </a:r>
            <a:r>
              <a:rPr lang="en-US" sz="1200" i="1" dirty="0">
                <a:solidFill>
                  <a:schemeClr val="tx1"/>
                </a:solidFill>
              </a:rPr>
              <a:t> E, </a:t>
            </a:r>
            <a:r>
              <a:rPr lang="en-US" sz="1200" i="1" dirty="0" err="1">
                <a:solidFill>
                  <a:schemeClr val="tx1"/>
                </a:solidFill>
              </a:rPr>
              <a:t>Tretlis</a:t>
            </a:r>
            <a:r>
              <a:rPr lang="en-US" sz="1200" i="1" dirty="0">
                <a:solidFill>
                  <a:schemeClr val="tx1"/>
                </a:solidFill>
              </a:rPr>
              <a:t> S. Condition in utero and cancer risk. </a:t>
            </a:r>
            <a:r>
              <a:rPr lang="en-US" sz="1200" i="1" dirty="0" err="1">
                <a:solidFill>
                  <a:schemeClr val="tx1"/>
                </a:solidFill>
              </a:rPr>
              <a:t>Europian</a:t>
            </a:r>
            <a:r>
              <a:rPr lang="en-US" sz="1200" i="1" dirty="0">
                <a:solidFill>
                  <a:schemeClr val="tx1"/>
                </a:solidFill>
              </a:rPr>
              <a:t> Journal of Epidemiology, 2006, 21</a:t>
            </a:r>
            <a:r>
              <a:rPr lang="en-US" sz="1200" i="1">
                <a:solidFill>
                  <a:schemeClr val="tx1"/>
                </a:solidFill>
              </a:rPr>
              <a:t>, 561-70</a:t>
            </a:r>
          </a:p>
          <a:p>
            <a:pPr marL="0" indent="0">
              <a:buNone/>
            </a:pPr>
            <a:endParaRPr lang="en-US" sz="1200" i="1" dirty="0">
              <a:solidFill>
                <a:schemeClr val="tx1"/>
              </a:solidFill>
            </a:endParaRPr>
          </a:p>
        </p:txBody>
      </p:sp>
      <p:sp>
        <p:nvSpPr>
          <p:cNvPr id="4" name="TextBox 3"/>
          <p:cNvSpPr txBox="1"/>
          <p:nvPr/>
        </p:nvSpPr>
        <p:spPr>
          <a:xfrm>
            <a:off x="3125585" y="1529542"/>
            <a:ext cx="488788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2800" b="1" i="0" u="none" strike="noStrike" kern="1200" cap="none" spc="0" normalizeH="0" baseline="0" noProof="0" dirty="0" smtClean="0">
                <a:ln>
                  <a:noFill/>
                </a:ln>
                <a:solidFill>
                  <a:prstClr val="white"/>
                </a:solidFill>
                <a:effectLst/>
                <a:uLnTx/>
                <a:uFillTx/>
                <a:latin typeface="Century Gothic" panose="020B0502020202020204"/>
                <a:ea typeface="+mn-ea"/>
                <a:cs typeface="Arial" panose="020B0604020202020204" pitchFamily="34" charset="0"/>
              </a:rPr>
              <a:t>سن مناسب باروری</a:t>
            </a:r>
            <a:r>
              <a:rPr kumimoji="0" lang="fa-IR" sz="1800" b="0" i="0" u="none" strike="noStrike" kern="1200" cap="none" spc="0" normalizeH="0" baseline="0" noProof="0" dirty="0" smtClean="0">
                <a:ln>
                  <a:noFill/>
                </a:ln>
                <a:solidFill>
                  <a:prstClr val="white"/>
                </a:solidFill>
                <a:effectLst/>
                <a:uLnTx/>
                <a:uFillTx/>
                <a:latin typeface="Century Gothic" panose="020B0502020202020204"/>
                <a:ea typeface="+mn-ea"/>
                <a:cs typeface="Arial" panose="020B0604020202020204" pitchFamily="34" charset="0"/>
              </a:rPr>
              <a:t>                       </a:t>
            </a: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70718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تاثیر بارداری در محافظت بیولوزیک از مادر</a:t>
            </a:r>
            <a:endParaRPr lang="en-US" dirty="0"/>
          </a:p>
        </p:txBody>
      </p:sp>
      <p:sp>
        <p:nvSpPr>
          <p:cNvPr id="3" name="Content Placeholder 2"/>
          <p:cNvSpPr>
            <a:spLocks noGrp="1"/>
          </p:cNvSpPr>
          <p:nvPr>
            <p:ph idx="1"/>
          </p:nvPr>
        </p:nvSpPr>
        <p:spPr/>
        <p:txBody>
          <a:bodyPr/>
          <a:lstStyle/>
          <a:p>
            <a:pPr marL="0" indent="0" algn="r">
              <a:buNone/>
            </a:pPr>
            <a:r>
              <a:rPr lang="fa-IR" dirty="0"/>
              <a:t> </a:t>
            </a:r>
            <a:r>
              <a:rPr lang="fa-IR" dirty="0" smtClean="0"/>
              <a:t>     </a:t>
            </a:r>
          </a:p>
          <a:p>
            <a:pPr marL="0" indent="0" algn="r">
              <a:buNone/>
            </a:pPr>
            <a:r>
              <a:rPr lang="fa-IR" b="1" dirty="0" smtClean="0"/>
              <a:t>بارداری با ترشح هورمون ها مادر را زنانه تر کرده و جوان تر مینماید</a:t>
            </a:r>
          </a:p>
          <a:p>
            <a:pPr marL="0" indent="0" algn="r">
              <a:buNone/>
            </a:pPr>
            <a:endParaRPr lang="fa-IR" dirty="0"/>
          </a:p>
          <a:p>
            <a:pPr marL="0" indent="0" algn="r">
              <a:buNone/>
            </a:pPr>
            <a:r>
              <a:rPr lang="fa-IR" b="1" dirty="0" smtClean="0"/>
              <a:t>مادر بارداری را بعنوان یک اتفاق طبیعی بیولولوژیک و مقبول میپذیرد</a:t>
            </a:r>
          </a:p>
          <a:p>
            <a:pPr marL="0" indent="0" algn="r">
              <a:buNone/>
            </a:pPr>
            <a:endParaRPr lang="fa-IR" b="1" dirty="0"/>
          </a:p>
          <a:p>
            <a:pPr marL="0" indent="0" algn="r">
              <a:buNone/>
            </a:pPr>
            <a:endParaRPr lang="fa-IR" b="1" dirty="0" smtClean="0"/>
          </a:p>
          <a:p>
            <a:pPr marL="0" indent="0" algn="r">
              <a:buNone/>
            </a:pPr>
            <a:r>
              <a:rPr lang="fa-IR" b="1" dirty="0" smtClean="0"/>
              <a:t>              هورمون های استرادیول عامل جوانی و ترشح پرولاکتین برای درمان بیماری ام اس و تقویت نظام ایمنی هستند</a:t>
            </a:r>
            <a:endParaRPr lang="en-US" b="1"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275907-300E-41FC-BFAA-2B242F30103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2729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ÙØªÛØ¬Ù ØªØµÙÛØ±Û Ø¨Ø±Ø§Û âªpregnancy breast cancerâ¬â"/>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640982" y="33251"/>
            <a:ext cx="13638538" cy="68469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46364" y="365125"/>
            <a:ext cx="11679382" cy="1325563"/>
          </a:xfrm>
        </p:spPr>
        <p:txBody>
          <a:bodyPr>
            <a:normAutofit/>
          </a:bodyPr>
          <a:lstStyle/>
          <a:p>
            <a:pPr algn="ctr"/>
            <a:r>
              <a:rPr lang="en-US" sz="2800" b="1" dirty="0">
                <a:solidFill>
                  <a:srgbClr val="FF0000"/>
                </a:solidFill>
              </a:rPr>
              <a:t>Steroid Production Rates in Non</a:t>
            </a:r>
            <a:r>
              <a:rPr lang="fa-IR" sz="2800" b="1" dirty="0">
                <a:solidFill>
                  <a:srgbClr val="FF0000"/>
                </a:solidFill>
              </a:rPr>
              <a:t> </a:t>
            </a:r>
            <a:r>
              <a:rPr lang="en-US" sz="2800" b="1" dirty="0">
                <a:solidFill>
                  <a:srgbClr val="FF0000"/>
                </a:solidFill>
              </a:rPr>
              <a:t>pregnant and Near-Term Pregnant Women</a:t>
            </a:r>
            <a:endParaRPr lang="en-US" sz="2800" dirty="0">
              <a:solidFill>
                <a:srgbClr val="FF0000"/>
              </a:solidFill>
            </a:endParaRPr>
          </a:p>
        </p:txBody>
      </p:sp>
      <p:graphicFrame>
        <p:nvGraphicFramePr>
          <p:cNvPr id="4" name="Content Placeholder 3"/>
          <p:cNvGraphicFramePr>
            <a:graphicFrameLocks noGrp="1"/>
          </p:cNvGraphicFramePr>
          <p:nvPr>
            <p:ph idx="1"/>
          </p:nvPr>
        </p:nvGraphicFramePr>
        <p:xfrm>
          <a:off x="609601" y="1564276"/>
          <a:ext cx="10713546" cy="3492632"/>
        </p:xfrm>
        <a:graphic>
          <a:graphicData uri="http://schemas.openxmlformats.org/drawingml/2006/table">
            <a:tbl>
              <a:tblPr/>
              <a:tblGrid>
                <a:gridCol w="3571182">
                  <a:extLst>
                    <a:ext uri="{9D8B030D-6E8A-4147-A177-3AD203B41FA5}">
                      <a16:colId xmlns:a16="http://schemas.microsoft.com/office/drawing/2014/main" val="1253565119"/>
                    </a:ext>
                  </a:extLst>
                </a:gridCol>
                <a:gridCol w="3571182">
                  <a:extLst>
                    <a:ext uri="{9D8B030D-6E8A-4147-A177-3AD203B41FA5}">
                      <a16:colId xmlns:a16="http://schemas.microsoft.com/office/drawing/2014/main" val="83097650"/>
                    </a:ext>
                  </a:extLst>
                </a:gridCol>
                <a:gridCol w="3571182">
                  <a:extLst>
                    <a:ext uri="{9D8B030D-6E8A-4147-A177-3AD203B41FA5}">
                      <a16:colId xmlns:a16="http://schemas.microsoft.com/office/drawing/2014/main" val="2740405156"/>
                    </a:ext>
                  </a:extLst>
                </a:gridCol>
              </a:tblGrid>
              <a:tr h="436579">
                <a:tc>
                  <a:txBody>
                    <a:bodyPr/>
                    <a:lstStyle/>
                    <a:p>
                      <a:pPr algn="l"/>
                      <a:endParaRPr lang="en-US" sz="1800" b="1">
                        <a:solidFill>
                          <a:srgbClr val="002060"/>
                        </a:solidFill>
                        <a:effectLst/>
                      </a:endParaRPr>
                    </a:p>
                  </a:txBody>
                  <a:tcPr marL="9359" marR="18717" marT="9359" marB="935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5F9"/>
                    </a:solidFill>
                  </a:tcPr>
                </a:tc>
                <a:tc gridSpan="2">
                  <a:txBody>
                    <a:bodyPr/>
                    <a:lstStyle/>
                    <a:p>
                      <a:pPr algn="l"/>
                      <a:r>
                        <a:rPr lang="en-US" sz="1800" b="1">
                          <a:solidFill>
                            <a:srgbClr val="002060"/>
                          </a:solidFill>
                          <a:effectLst/>
                        </a:rPr>
                        <a:t>Production Rates (mg/24 hr)</a:t>
                      </a:r>
                    </a:p>
                  </a:txBody>
                  <a:tcPr marL="9359" marR="18717" marT="9359" marB="935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5F9"/>
                    </a:solidFill>
                  </a:tcPr>
                </a:tc>
                <a:tc hMerge="1">
                  <a:txBody>
                    <a:bodyPr/>
                    <a:lstStyle/>
                    <a:p>
                      <a:endParaRPr lang="en-US"/>
                    </a:p>
                  </a:txBody>
                  <a:tcPr/>
                </a:tc>
                <a:extLst>
                  <a:ext uri="{0D108BD9-81ED-4DB2-BD59-A6C34878D82A}">
                    <a16:rowId xmlns:a16="http://schemas.microsoft.com/office/drawing/2014/main" val="2319570481"/>
                  </a:ext>
                </a:extLst>
              </a:tr>
              <a:tr h="436579">
                <a:tc>
                  <a:txBody>
                    <a:bodyPr/>
                    <a:lstStyle/>
                    <a:p>
                      <a:pPr algn="l"/>
                      <a:r>
                        <a:rPr lang="en-US" sz="1800" b="1" dirty="0" err="1">
                          <a:solidFill>
                            <a:srgbClr val="002060"/>
                          </a:solidFill>
                          <a:effectLst/>
                        </a:rPr>
                        <a:t>Steroid</a:t>
                      </a:r>
                      <a:r>
                        <a:rPr lang="en-US" sz="1800" b="1" u="none" strike="noStrike" baseline="30000" dirty="0" err="1">
                          <a:solidFill>
                            <a:srgbClr val="002060"/>
                          </a:solidFill>
                          <a:effectLst/>
                        </a:rPr>
                        <a:t>a</a:t>
                      </a:r>
                      <a:endParaRPr lang="en-US" sz="1800" b="1" dirty="0">
                        <a:solidFill>
                          <a:srgbClr val="002060"/>
                        </a:solidFill>
                        <a:effectLst/>
                      </a:endParaRPr>
                    </a:p>
                  </a:txBody>
                  <a:tcPr marL="9359" marR="18717" marT="9359" marB="935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5F9"/>
                    </a:solidFill>
                  </a:tcPr>
                </a:tc>
                <a:tc>
                  <a:txBody>
                    <a:bodyPr/>
                    <a:lstStyle/>
                    <a:p>
                      <a:pPr algn="l"/>
                      <a:r>
                        <a:rPr lang="en-US" sz="1800" b="1" dirty="0" err="1">
                          <a:solidFill>
                            <a:srgbClr val="002060"/>
                          </a:solidFill>
                          <a:effectLst/>
                        </a:rPr>
                        <a:t>Nonpregnant</a:t>
                      </a:r>
                      <a:endParaRPr lang="en-US" sz="1800" b="1" dirty="0">
                        <a:solidFill>
                          <a:srgbClr val="002060"/>
                        </a:solidFill>
                        <a:effectLst/>
                      </a:endParaRPr>
                    </a:p>
                  </a:txBody>
                  <a:tcPr marL="9359" marR="18717" marT="9359" marB="935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5F9"/>
                    </a:solidFill>
                  </a:tcPr>
                </a:tc>
                <a:tc>
                  <a:txBody>
                    <a:bodyPr/>
                    <a:lstStyle/>
                    <a:p>
                      <a:pPr algn="l"/>
                      <a:r>
                        <a:rPr lang="en-US" sz="1800" b="1" dirty="0">
                          <a:solidFill>
                            <a:srgbClr val="002060"/>
                          </a:solidFill>
                          <a:effectLst/>
                        </a:rPr>
                        <a:t>Pregnant</a:t>
                      </a:r>
                    </a:p>
                  </a:txBody>
                  <a:tcPr marL="9359" marR="18717" marT="9359" marB="935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5F9"/>
                    </a:solidFill>
                  </a:tcPr>
                </a:tc>
                <a:extLst>
                  <a:ext uri="{0D108BD9-81ED-4DB2-BD59-A6C34878D82A}">
                    <a16:rowId xmlns:a16="http://schemas.microsoft.com/office/drawing/2014/main" val="2804649923"/>
                  </a:ext>
                </a:extLst>
              </a:tr>
              <a:tr h="436579">
                <a:tc>
                  <a:txBody>
                    <a:bodyPr/>
                    <a:lstStyle/>
                    <a:p>
                      <a:pPr algn="l" fontAlgn="t"/>
                      <a:r>
                        <a:rPr lang="en-US" sz="1800" b="1">
                          <a:solidFill>
                            <a:srgbClr val="C00000"/>
                          </a:solidFill>
                          <a:effectLst/>
                        </a:rPr>
                        <a:t>Estradiol-17</a:t>
                      </a:r>
                      <a:r>
                        <a:rPr lang="el-GR" sz="1800" b="1">
                          <a:solidFill>
                            <a:srgbClr val="C00000"/>
                          </a:solidFill>
                          <a:effectLst/>
                        </a:rPr>
                        <a:t>β</a:t>
                      </a:r>
                    </a:p>
                  </a:txBody>
                  <a:tcPr marL="9359" marR="18717" marT="9359" marB="935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5F9"/>
                    </a:solidFill>
                  </a:tcPr>
                </a:tc>
                <a:tc>
                  <a:txBody>
                    <a:bodyPr/>
                    <a:lstStyle/>
                    <a:p>
                      <a:pPr algn="l" fontAlgn="t"/>
                      <a:r>
                        <a:rPr lang="en-US" sz="1800" b="1" dirty="0">
                          <a:solidFill>
                            <a:srgbClr val="C00000"/>
                          </a:solidFill>
                          <a:effectLst/>
                        </a:rPr>
                        <a:t>0.1–0.6</a:t>
                      </a:r>
                    </a:p>
                  </a:txBody>
                  <a:tcPr marL="9359" marR="18717" marT="9359" marB="935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5F9"/>
                    </a:solidFill>
                  </a:tcPr>
                </a:tc>
                <a:tc>
                  <a:txBody>
                    <a:bodyPr/>
                    <a:lstStyle/>
                    <a:p>
                      <a:pPr algn="l" fontAlgn="t"/>
                      <a:r>
                        <a:rPr lang="en-US" sz="1800" b="1">
                          <a:solidFill>
                            <a:srgbClr val="C00000"/>
                          </a:solidFill>
                          <a:effectLst/>
                        </a:rPr>
                        <a:t>15–20</a:t>
                      </a:r>
                    </a:p>
                  </a:txBody>
                  <a:tcPr marL="9359" marR="18717" marT="9359" marB="935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5F9"/>
                    </a:solidFill>
                  </a:tcPr>
                </a:tc>
                <a:extLst>
                  <a:ext uri="{0D108BD9-81ED-4DB2-BD59-A6C34878D82A}">
                    <a16:rowId xmlns:a16="http://schemas.microsoft.com/office/drawing/2014/main" val="2357055123"/>
                  </a:ext>
                </a:extLst>
              </a:tr>
              <a:tr h="436579">
                <a:tc>
                  <a:txBody>
                    <a:bodyPr/>
                    <a:lstStyle/>
                    <a:p>
                      <a:pPr algn="l" fontAlgn="t"/>
                      <a:r>
                        <a:rPr lang="en-US" sz="1800" b="1" dirty="0" err="1">
                          <a:solidFill>
                            <a:srgbClr val="C00000"/>
                          </a:solidFill>
                          <a:effectLst/>
                        </a:rPr>
                        <a:t>Estriol</a:t>
                      </a:r>
                      <a:endParaRPr lang="en-US" sz="1800" b="1" dirty="0">
                        <a:solidFill>
                          <a:srgbClr val="C00000"/>
                        </a:solidFill>
                        <a:effectLst/>
                      </a:endParaRPr>
                    </a:p>
                  </a:txBody>
                  <a:tcPr marL="9359" marR="18717" marT="9359" marB="935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5F9"/>
                    </a:solidFill>
                  </a:tcPr>
                </a:tc>
                <a:tc>
                  <a:txBody>
                    <a:bodyPr/>
                    <a:lstStyle/>
                    <a:p>
                      <a:pPr algn="l" fontAlgn="t"/>
                      <a:r>
                        <a:rPr lang="en-US" sz="1800" b="1">
                          <a:solidFill>
                            <a:srgbClr val="C00000"/>
                          </a:solidFill>
                          <a:effectLst/>
                        </a:rPr>
                        <a:t>0.02–0.1</a:t>
                      </a:r>
                    </a:p>
                  </a:txBody>
                  <a:tcPr marL="9359" marR="18717" marT="9359" marB="935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5F9"/>
                    </a:solidFill>
                  </a:tcPr>
                </a:tc>
                <a:tc>
                  <a:txBody>
                    <a:bodyPr/>
                    <a:lstStyle/>
                    <a:p>
                      <a:pPr algn="l" fontAlgn="t"/>
                      <a:r>
                        <a:rPr lang="en-US" sz="1800" b="1">
                          <a:solidFill>
                            <a:srgbClr val="C00000"/>
                          </a:solidFill>
                          <a:effectLst/>
                        </a:rPr>
                        <a:t>50–150</a:t>
                      </a:r>
                    </a:p>
                  </a:txBody>
                  <a:tcPr marL="9359" marR="18717" marT="9359" marB="935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5F9"/>
                    </a:solidFill>
                  </a:tcPr>
                </a:tc>
                <a:extLst>
                  <a:ext uri="{0D108BD9-81ED-4DB2-BD59-A6C34878D82A}">
                    <a16:rowId xmlns:a16="http://schemas.microsoft.com/office/drawing/2014/main" val="3520847925"/>
                  </a:ext>
                </a:extLst>
              </a:tr>
              <a:tr h="436579">
                <a:tc>
                  <a:txBody>
                    <a:bodyPr/>
                    <a:lstStyle/>
                    <a:p>
                      <a:pPr algn="l" fontAlgn="t"/>
                      <a:r>
                        <a:rPr lang="en-US" sz="1800" b="1">
                          <a:solidFill>
                            <a:srgbClr val="C00000"/>
                          </a:solidFill>
                          <a:effectLst/>
                        </a:rPr>
                        <a:t>Progesterone</a:t>
                      </a:r>
                    </a:p>
                  </a:txBody>
                  <a:tcPr marL="9359" marR="18717" marT="9359" marB="935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5F9"/>
                    </a:solidFill>
                  </a:tcPr>
                </a:tc>
                <a:tc>
                  <a:txBody>
                    <a:bodyPr/>
                    <a:lstStyle/>
                    <a:p>
                      <a:pPr algn="l" fontAlgn="t"/>
                      <a:r>
                        <a:rPr lang="en-US" sz="1800" b="1" dirty="0">
                          <a:solidFill>
                            <a:srgbClr val="C00000"/>
                          </a:solidFill>
                          <a:effectLst/>
                        </a:rPr>
                        <a:t>0.1–40</a:t>
                      </a:r>
                    </a:p>
                  </a:txBody>
                  <a:tcPr marL="9359" marR="18717" marT="9359" marB="935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5F9"/>
                    </a:solidFill>
                  </a:tcPr>
                </a:tc>
                <a:tc>
                  <a:txBody>
                    <a:bodyPr/>
                    <a:lstStyle/>
                    <a:p>
                      <a:pPr algn="l" fontAlgn="t"/>
                      <a:r>
                        <a:rPr lang="en-US" sz="1800" b="1" dirty="0">
                          <a:solidFill>
                            <a:srgbClr val="C00000"/>
                          </a:solidFill>
                          <a:effectLst/>
                        </a:rPr>
                        <a:t>250–600</a:t>
                      </a:r>
                    </a:p>
                  </a:txBody>
                  <a:tcPr marL="9359" marR="18717" marT="9359" marB="935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5F9"/>
                    </a:solidFill>
                  </a:tcPr>
                </a:tc>
                <a:extLst>
                  <a:ext uri="{0D108BD9-81ED-4DB2-BD59-A6C34878D82A}">
                    <a16:rowId xmlns:a16="http://schemas.microsoft.com/office/drawing/2014/main" val="3565894324"/>
                  </a:ext>
                </a:extLst>
              </a:tr>
              <a:tr h="436579">
                <a:tc>
                  <a:txBody>
                    <a:bodyPr/>
                    <a:lstStyle/>
                    <a:p>
                      <a:pPr algn="l" fontAlgn="t"/>
                      <a:r>
                        <a:rPr lang="en-US" sz="1800" b="1">
                          <a:solidFill>
                            <a:srgbClr val="C00000"/>
                          </a:solidFill>
                          <a:effectLst/>
                        </a:rPr>
                        <a:t>Aldosterone</a:t>
                      </a:r>
                    </a:p>
                  </a:txBody>
                  <a:tcPr marL="9359" marR="18717" marT="9359" marB="935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5F9"/>
                    </a:solidFill>
                  </a:tcPr>
                </a:tc>
                <a:tc>
                  <a:txBody>
                    <a:bodyPr/>
                    <a:lstStyle/>
                    <a:p>
                      <a:pPr algn="l" fontAlgn="t"/>
                      <a:r>
                        <a:rPr lang="en-US" sz="1800" b="1">
                          <a:solidFill>
                            <a:srgbClr val="C00000"/>
                          </a:solidFill>
                          <a:effectLst/>
                        </a:rPr>
                        <a:t>0.05–0.1</a:t>
                      </a:r>
                    </a:p>
                  </a:txBody>
                  <a:tcPr marL="9359" marR="18717" marT="9359" marB="935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5F9"/>
                    </a:solidFill>
                  </a:tcPr>
                </a:tc>
                <a:tc>
                  <a:txBody>
                    <a:bodyPr/>
                    <a:lstStyle/>
                    <a:p>
                      <a:pPr algn="l" fontAlgn="t"/>
                      <a:r>
                        <a:rPr lang="en-US" sz="1800" b="1">
                          <a:solidFill>
                            <a:srgbClr val="C00000"/>
                          </a:solidFill>
                          <a:effectLst/>
                        </a:rPr>
                        <a:t>0.250–0.600</a:t>
                      </a:r>
                    </a:p>
                  </a:txBody>
                  <a:tcPr marL="9359" marR="18717" marT="9359" marB="935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5F9"/>
                    </a:solidFill>
                  </a:tcPr>
                </a:tc>
                <a:extLst>
                  <a:ext uri="{0D108BD9-81ED-4DB2-BD59-A6C34878D82A}">
                    <a16:rowId xmlns:a16="http://schemas.microsoft.com/office/drawing/2014/main" val="2021803599"/>
                  </a:ext>
                </a:extLst>
              </a:tr>
              <a:tr h="436579">
                <a:tc>
                  <a:txBody>
                    <a:bodyPr/>
                    <a:lstStyle/>
                    <a:p>
                      <a:pPr algn="l" fontAlgn="t"/>
                      <a:r>
                        <a:rPr lang="en-US" sz="1800" b="1">
                          <a:solidFill>
                            <a:srgbClr val="C00000"/>
                          </a:solidFill>
                          <a:effectLst/>
                        </a:rPr>
                        <a:t>Deoxycorticosterone</a:t>
                      </a:r>
                    </a:p>
                  </a:txBody>
                  <a:tcPr marL="9359" marR="18717" marT="9359" marB="935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5F9"/>
                    </a:solidFill>
                  </a:tcPr>
                </a:tc>
                <a:tc>
                  <a:txBody>
                    <a:bodyPr/>
                    <a:lstStyle/>
                    <a:p>
                      <a:pPr algn="l" fontAlgn="t"/>
                      <a:r>
                        <a:rPr lang="en-US" sz="1800" b="1">
                          <a:solidFill>
                            <a:srgbClr val="C00000"/>
                          </a:solidFill>
                          <a:effectLst/>
                        </a:rPr>
                        <a:t>0.05–0.5</a:t>
                      </a:r>
                    </a:p>
                  </a:txBody>
                  <a:tcPr marL="9359" marR="18717" marT="9359" marB="935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5F9"/>
                    </a:solidFill>
                  </a:tcPr>
                </a:tc>
                <a:tc>
                  <a:txBody>
                    <a:bodyPr/>
                    <a:lstStyle/>
                    <a:p>
                      <a:pPr algn="l" fontAlgn="t"/>
                      <a:r>
                        <a:rPr lang="en-US" sz="1800" b="1">
                          <a:solidFill>
                            <a:srgbClr val="C00000"/>
                          </a:solidFill>
                          <a:effectLst/>
                        </a:rPr>
                        <a:t>1–12</a:t>
                      </a:r>
                    </a:p>
                  </a:txBody>
                  <a:tcPr marL="9359" marR="18717" marT="9359" marB="935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5F9"/>
                    </a:solidFill>
                  </a:tcPr>
                </a:tc>
                <a:extLst>
                  <a:ext uri="{0D108BD9-81ED-4DB2-BD59-A6C34878D82A}">
                    <a16:rowId xmlns:a16="http://schemas.microsoft.com/office/drawing/2014/main" val="397673734"/>
                  </a:ext>
                </a:extLst>
              </a:tr>
              <a:tr h="436579">
                <a:tc>
                  <a:txBody>
                    <a:bodyPr/>
                    <a:lstStyle/>
                    <a:p>
                      <a:pPr algn="l" fontAlgn="t"/>
                      <a:r>
                        <a:rPr lang="en-US" sz="1800" b="1" dirty="0">
                          <a:solidFill>
                            <a:srgbClr val="C00000"/>
                          </a:solidFill>
                          <a:effectLst/>
                        </a:rPr>
                        <a:t>Cortisol</a:t>
                      </a:r>
                    </a:p>
                  </a:txBody>
                  <a:tcPr marL="9359" marR="18717" marT="9359" marB="935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5F9"/>
                    </a:solidFill>
                  </a:tcPr>
                </a:tc>
                <a:tc>
                  <a:txBody>
                    <a:bodyPr/>
                    <a:lstStyle/>
                    <a:p>
                      <a:pPr algn="l" fontAlgn="t"/>
                      <a:r>
                        <a:rPr lang="en-US" sz="1800" b="1" dirty="0">
                          <a:solidFill>
                            <a:srgbClr val="C00000"/>
                          </a:solidFill>
                          <a:effectLst/>
                        </a:rPr>
                        <a:t>10–30</a:t>
                      </a:r>
                    </a:p>
                  </a:txBody>
                  <a:tcPr marL="9359" marR="18717" marT="9359" marB="935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5F9"/>
                    </a:solidFill>
                  </a:tcPr>
                </a:tc>
                <a:tc>
                  <a:txBody>
                    <a:bodyPr/>
                    <a:lstStyle/>
                    <a:p>
                      <a:pPr algn="l" fontAlgn="t"/>
                      <a:r>
                        <a:rPr lang="en-US" sz="1800" b="1" dirty="0">
                          <a:solidFill>
                            <a:srgbClr val="C00000"/>
                          </a:solidFill>
                          <a:effectLst/>
                        </a:rPr>
                        <a:t>10–20</a:t>
                      </a:r>
                    </a:p>
                  </a:txBody>
                  <a:tcPr marL="9359" marR="18717" marT="9359" marB="935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5F9"/>
                    </a:solidFill>
                  </a:tcPr>
                </a:tc>
                <a:extLst>
                  <a:ext uri="{0D108BD9-81ED-4DB2-BD59-A6C34878D82A}">
                    <a16:rowId xmlns:a16="http://schemas.microsoft.com/office/drawing/2014/main" val="232204256"/>
                  </a:ext>
                </a:extLst>
              </a:tr>
            </a:tbl>
          </a:graphicData>
        </a:graphic>
      </p:graphicFrame>
      <p:sp>
        <p:nvSpPr>
          <p:cNvPr id="5" name="Rectangle 1"/>
          <p:cNvSpPr>
            <a:spLocks noChangeArrowheads="1"/>
          </p:cNvSpPr>
          <p:nvPr/>
        </p:nvSpPr>
        <p:spPr bwMode="auto">
          <a:xfrm>
            <a:off x="180110" y="5483579"/>
            <a:ext cx="11845636" cy="92333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30000" noProof="0" dirty="0" err="1">
                <a:ln>
                  <a:noFill/>
                </a:ln>
                <a:solidFill>
                  <a:srgbClr val="333333"/>
                </a:solidFill>
                <a:effectLst/>
                <a:uLnTx/>
                <a:uFillTx/>
                <a:latin typeface="Helvetica Neue"/>
                <a:ea typeface="+mn-ea"/>
                <a:cs typeface="+mn-cs"/>
              </a:rPr>
              <a:t>a</a:t>
            </a:r>
            <a:r>
              <a:rPr kumimoji="0" lang="en-US" altLang="en-US" sz="1200" b="0" i="0" u="none" strike="noStrike" kern="1200" cap="none" spc="0" normalizeH="0" baseline="0" noProof="0" dirty="0" err="1">
                <a:ln>
                  <a:noFill/>
                </a:ln>
                <a:solidFill>
                  <a:srgbClr val="333333"/>
                </a:solidFill>
                <a:effectLst/>
                <a:uLnTx/>
                <a:uFillTx/>
                <a:latin typeface="Helvetica Neue"/>
                <a:ea typeface="+mn-ea"/>
                <a:cs typeface="+mn-cs"/>
              </a:rPr>
              <a:t>Estrogens</a:t>
            </a:r>
            <a:r>
              <a:rPr kumimoji="0" lang="en-US" altLang="en-US" sz="1200" b="0" i="0" u="none" strike="noStrike" kern="1200" cap="none" spc="0" normalizeH="0" baseline="0" noProof="0" dirty="0">
                <a:ln>
                  <a:noFill/>
                </a:ln>
                <a:solidFill>
                  <a:srgbClr val="333333"/>
                </a:solidFill>
                <a:effectLst/>
                <a:uLnTx/>
                <a:uFillTx/>
                <a:latin typeface="Helvetica Neue"/>
                <a:ea typeface="+mn-ea"/>
                <a:cs typeface="+mn-cs"/>
              </a:rPr>
              <a:t> and progesterone are produced by placenta. Aldosterone is produced by the maternal adrenal in response to the stimulus of angiotensin II. </a:t>
            </a:r>
            <a:r>
              <a:rPr kumimoji="0" lang="en-US" altLang="en-US" sz="1200" b="0" i="0" u="none" strike="noStrike" kern="1200" cap="none" spc="0" normalizeH="0" baseline="0" noProof="0" dirty="0" err="1">
                <a:ln>
                  <a:noFill/>
                </a:ln>
                <a:solidFill>
                  <a:srgbClr val="333333"/>
                </a:solidFill>
                <a:effectLst/>
                <a:uLnTx/>
                <a:uFillTx/>
                <a:latin typeface="Helvetica Neue"/>
                <a:ea typeface="+mn-ea"/>
                <a:cs typeface="+mn-cs"/>
              </a:rPr>
              <a:t>Deoxycorticosterone</a:t>
            </a:r>
            <a:r>
              <a:rPr kumimoji="0" lang="en-US" altLang="en-US" sz="1200" b="0" i="0" u="none" strike="noStrike" kern="1200" cap="none" spc="0" normalizeH="0" baseline="0" noProof="0" dirty="0">
                <a:ln>
                  <a:noFill/>
                </a:ln>
                <a:solidFill>
                  <a:srgbClr val="333333"/>
                </a:solidFill>
                <a:effectLst/>
                <a:uLnTx/>
                <a:uFillTx/>
                <a:latin typeface="Helvetica Neue"/>
                <a:ea typeface="+mn-ea"/>
                <a:cs typeface="+mn-cs"/>
              </a:rPr>
              <a:t> is produced in </a:t>
            </a:r>
            <a:r>
              <a:rPr kumimoji="0" lang="en-US" altLang="en-US" sz="1200" b="0" i="0" u="none" strike="noStrike" kern="1200" cap="none" spc="0" normalizeH="0" baseline="0" noProof="0" dirty="0" err="1">
                <a:ln>
                  <a:noFill/>
                </a:ln>
                <a:solidFill>
                  <a:srgbClr val="333333"/>
                </a:solidFill>
                <a:effectLst/>
                <a:uLnTx/>
                <a:uFillTx/>
                <a:latin typeface="Helvetica Neue"/>
                <a:ea typeface="+mn-ea"/>
                <a:cs typeface="+mn-cs"/>
              </a:rPr>
              <a:t>extraglandular</a:t>
            </a:r>
            <a:r>
              <a:rPr kumimoji="0" lang="en-US" altLang="en-US" sz="1200" b="0" i="0" u="none" strike="noStrike" kern="1200" cap="none" spc="0" normalizeH="0" baseline="0" noProof="0" dirty="0">
                <a:ln>
                  <a:noFill/>
                </a:ln>
                <a:solidFill>
                  <a:srgbClr val="333333"/>
                </a:solidFill>
                <a:effectLst/>
                <a:uLnTx/>
                <a:uFillTx/>
                <a:latin typeface="Helvetica Neue"/>
                <a:ea typeface="+mn-ea"/>
                <a:cs typeface="+mn-cs"/>
              </a:rPr>
              <a:t> tissue sites by way of the 21-hydroxylation of plasma progesterone. Cortisol production during pregnancy is not increased, even though the blood levels are elevated because of decreased clearance caused by increased cortisol-binding globulin.</a:t>
            </a:r>
            <a:endParaRPr kumimoji="0" lang="en-US" alt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 name="TextBox 2"/>
          <p:cNvSpPr txBox="1"/>
          <p:nvPr/>
        </p:nvSpPr>
        <p:spPr>
          <a:xfrm>
            <a:off x="1749287" y="5208104"/>
            <a:ext cx="75878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srgbClr val="FF0000"/>
                </a:solidFill>
                <a:effectLst/>
                <a:uLnTx/>
                <a:uFillTx/>
                <a:latin typeface="Century Gothic" panose="020B0502020202020204"/>
                <a:ea typeface="+mn-ea"/>
                <a:cs typeface="Arial" panose="020B0604020202020204" pitchFamily="34" charset="0"/>
              </a:rPr>
              <a:t>ارزش بارداری در کنترل تروما                                       </a:t>
            </a:r>
            <a:endParaRPr kumimoji="0" lang="en-US" sz="2400" b="1" i="0" u="none" strike="noStrike" kern="1200" cap="none" spc="0" normalizeH="0" baseline="0" noProof="0" dirty="0">
              <a:ln>
                <a:noFill/>
              </a:ln>
              <a:solidFill>
                <a:srgbClr val="FF000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23371712"/>
      </p:ext>
    </p:extLst>
  </p:cSld>
  <p:clrMapOvr>
    <a:masterClrMapping/>
  </p:clrMapOvr>
  <p:transition spd="slow">
    <p:push dir="u"/>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جنین محافظ بنیادین و اصلی ارگان های مادر</a:t>
            </a:r>
            <a:endParaRPr lang="en-US" dirty="0"/>
          </a:p>
        </p:txBody>
      </p:sp>
      <p:sp>
        <p:nvSpPr>
          <p:cNvPr id="3" name="Content Placeholder 2"/>
          <p:cNvSpPr>
            <a:spLocks noGrp="1"/>
          </p:cNvSpPr>
          <p:nvPr>
            <p:ph idx="1"/>
          </p:nvPr>
        </p:nvSpPr>
        <p:spPr/>
        <p:txBody>
          <a:bodyPr/>
          <a:lstStyle/>
          <a:p>
            <a:pPr marL="0" indent="0" algn="ctr">
              <a:buNone/>
            </a:pPr>
            <a:endParaRPr lang="fa-IR" dirty="0" smtClean="0"/>
          </a:p>
          <a:p>
            <a:pPr marL="0" indent="0" algn="ctr">
              <a:buNone/>
            </a:pPr>
            <a:endParaRPr lang="fa-IR" dirty="0"/>
          </a:p>
          <a:p>
            <a:pPr marL="0" indent="0" algn="ctr">
              <a:buNone/>
            </a:pPr>
            <a:r>
              <a:rPr lang="fa-IR" sz="2400" b="1" dirty="0" smtClean="0"/>
              <a:t>جنین وضعیت ارگان های مادر را رصد کرده و بمحض بروز ضایعه با ارسال سلول های بنیادین حود آنها را ترمیم میکند</a:t>
            </a:r>
            <a:endParaRPr lang="en-US" sz="2400" b="1"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275907-300E-41FC-BFAA-2B242F30103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66235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الف: فلسفه نخستین نیاز تغییر رفتار اجتماعی</a:t>
            </a:r>
            <a:br>
              <a:rPr lang="fa-IR" dirty="0" smtClean="0"/>
            </a:br>
            <a:r>
              <a:rPr lang="fa-IR" dirty="0" smtClean="0">
                <a:solidFill>
                  <a:srgbClr val="FF0000"/>
                </a:solidFill>
              </a:rPr>
              <a:t>(نظم نوین جهانی)</a:t>
            </a:r>
            <a:endParaRPr lang="en-US" dirty="0">
              <a:solidFill>
                <a:srgbClr val="FF0000"/>
              </a:solidFill>
            </a:endParaRPr>
          </a:p>
        </p:txBody>
      </p:sp>
      <p:sp>
        <p:nvSpPr>
          <p:cNvPr id="3" name="Content Placeholder 2"/>
          <p:cNvSpPr>
            <a:spLocks noGrp="1"/>
          </p:cNvSpPr>
          <p:nvPr>
            <p:ph idx="1"/>
          </p:nvPr>
        </p:nvSpPr>
        <p:spPr/>
        <p:txBody>
          <a:bodyPr>
            <a:normAutofit/>
          </a:bodyPr>
          <a:lstStyle/>
          <a:p>
            <a:pPr marL="0" indent="0" algn="r">
              <a:buNone/>
            </a:pPr>
            <a:endParaRPr lang="fa-IR" sz="3600" dirty="0" smtClean="0"/>
          </a:p>
          <a:p>
            <a:pPr marL="0" indent="0" algn="r">
              <a:buNone/>
            </a:pPr>
            <a:r>
              <a:rPr lang="fa-IR" sz="3600" dirty="0" smtClean="0"/>
              <a:t>در اجرای نظم نوین جهانی در تمامی جهان هرگز فلسفه الهی مبنای تغییر رفتار جوامع بشری بطور کامل قرار نگرفته است.و آنچه بویژه در ساختار های بین المللی رعایت شده اند فلسفه های اعلام شده در بیانات و مکتوبات فیلسوفان است، بویژه در </a:t>
            </a:r>
            <a:r>
              <a:rPr lang="fa-IR" sz="3600" dirty="0" smtClean="0">
                <a:solidFill>
                  <a:srgbClr val="00B050"/>
                </a:solidFill>
              </a:rPr>
              <a:t>چهار صد سال گذشته </a:t>
            </a:r>
            <a:r>
              <a:rPr lang="fa-IR" sz="3600" dirty="0" smtClean="0"/>
              <a:t>که رفتار های اجتماعی بطور روشن دیده میشود. و مبنای عملکرد سیاست های سازمان های بین المللی قرار گرفته است.</a:t>
            </a:r>
            <a:endParaRPr lang="en-US" sz="3600" dirty="0"/>
          </a:p>
        </p:txBody>
      </p:sp>
    </p:spTree>
    <p:extLst>
      <p:ext uri="{BB962C8B-B14F-4D97-AF65-F5344CB8AC3E}">
        <p14:creationId xmlns:p14="http://schemas.microsoft.com/office/powerpoint/2010/main" val="194679268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38E029-CA72-BBCE-4F1D-0F839069618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15072" r="-5200" b="20193"/>
          <a:stretch/>
        </p:blipFill>
        <p:spPr>
          <a:xfrm>
            <a:off x="3670338" y="85239"/>
            <a:ext cx="4851323" cy="6701767"/>
          </a:xfrm>
          <a:prstGeom prst="rect">
            <a:avLst/>
          </a:prstGeom>
        </p:spPr>
      </p:pic>
    </p:spTree>
    <p:extLst>
      <p:ext uri="{BB962C8B-B14F-4D97-AF65-F5344CB8AC3E}">
        <p14:creationId xmlns:p14="http://schemas.microsoft.com/office/powerpoint/2010/main" val="255199497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6586" y="777253"/>
            <a:ext cx="7084186" cy="1293028"/>
          </a:xfrm>
        </p:spPr>
        <p:txBody>
          <a:bodyPr>
            <a:normAutofit fontScale="90000"/>
          </a:bodyPr>
          <a:lstStyle/>
          <a:p>
            <a:r>
              <a:rPr lang="fa-IR" b="1" dirty="0">
                <a:cs typeface="B Roya" pitchFamily="2" charset="-78"/>
              </a:rPr>
              <a:t>بقا بیماران براساس مدت زمان شیردهی برای هر فرزند</a:t>
            </a:r>
            <a:endParaRPr lang="en-US" b="1" dirty="0">
              <a:cs typeface="B Roya" pitchFamily="2" charset="-78"/>
            </a:endParaRPr>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357563" y="2574131"/>
            <a:ext cx="4438650"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tint val="75000"/>
                  </a:prstClr>
                </a:solidFill>
                <a:effectLst/>
                <a:uLnTx/>
                <a:uFillTx/>
                <a:latin typeface="Century Gothic"/>
                <a:ea typeface="+mn-ea"/>
                <a:cs typeface="+mn-cs"/>
              </a:rPr>
              <a:t>Cancer Research Center</a:t>
            </a:r>
            <a:endParaRPr kumimoji="0" lang="en-US" sz="800" b="0" i="0" u="none" strike="noStrike" kern="1200" cap="none" spc="0" normalizeH="0" baseline="0" noProof="0" dirty="0">
              <a:ln>
                <a:noFill/>
              </a:ln>
              <a:solidFill>
                <a:prstClr val="black">
                  <a:tint val="75000"/>
                </a:prstClr>
              </a:solidFill>
              <a:effectLst/>
              <a:uLnTx/>
              <a:uFillTx/>
              <a:latin typeface="Century Gothic"/>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800" b="0" i="0" u="none" strike="noStrike" kern="1200" cap="none" spc="0" normalizeH="0" baseline="0" noProof="0">
                <a:ln>
                  <a:noFill/>
                </a:ln>
                <a:solidFill>
                  <a:prstClr val="black">
                    <a:tint val="75000"/>
                  </a:prstClr>
                </a:solidFill>
                <a:effectLst/>
                <a:uLnTx/>
                <a:uFillTx/>
                <a:latin typeface="Century Gothic"/>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81</a:t>
            </a:fld>
            <a:endParaRPr kumimoji="0" lang="en-US" sz="800" b="0" i="0" u="none" strike="noStrike" kern="1200" cap="none" spc="0" normalizeH="0" baseline="0" noProof="0" dirty="0">
              <a:ln>
                <a:noFill/>
              </a:ln>
              <a:solidFill>
                <a:prstClr val="black">
                  <a:tint val="75000"/>
                </a:prstClr>
              </a:solidFill>
              <a:effectLst/>
              <a:uLnTx/>
              <a:uFillTx/>
              <a:latin typeface="Century Gothic"/>
              <a:ea typeface="+mn-ea"/>
              <a:cs typeface="+mn-cs"/>
            </a:endParaRPr>
          </a:p>
        </p:txBody>
      </p:sp>
    </p:spTree>
    <p:extLst>
      <p:ext uri="{BB962C8B-B14F-4D97-AF65-F5344CB8AC3E}">
        <p14:creationId xmlns:p14="http://schemas.microsoft.com/office/powerpoint/2010/main" val="3473000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1524001" y="2571744"/>
            <a:ext cx="8746305" cy="230832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Tahoma" pitchFamily="34" charset="0"/>
                <a:ea typeface="Calibri" pitchFamily="34" charset="0"/>
                <a:cs typeface="Tahoma" pitchFamily="34" charset="0"/>
              </a:rPr>
              <a:t>بیشترین اثر محافظتی برای مادران شیرده به ازای هر کودک</a:t>
            </a:r>
            <a:endParaRPr kumimoji="0" lang="en-US" sz="2400" b="1" i="0" u="none" strike="noStrike" kern="1200" cap="none" spc="0" normalizeH="0" baseline="0" noProof="0" dirty="0">
              <a:ln>
                <a:noFill/>
              </a:ln>
              <a:solidFill>
                <a:srgbClr val="FF0000"/>
              </a:solidFill>
              <a:effectLst/>
              <a:uLnTx/>
              <a:uFillTx/>
              <a:latin typeface="Tahoma" pitchFamily="34" charset="0"/>
              <a:ea typeface="Calibri" pitchFamily="34" charset="0"/>
              <a:cs typeface="Tahoma"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9BBB59">
                  <a:lumMod val="50000"/>
                </a:srgbClr>
              </a:solidFill>
              <a:effectLst/>
              <a:uLnTx/>
              <a:uFillTx/>
              <a:latin typeface="Tahoma" pitchFamily="34" charset="0"/>
              <a:ea typeface="Calibri" pitchFamily="34" charset="0"/>
              <a:cs typeface="Tahoma"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defRPr/>
            </a:pPr>
            <a:r>
              <a:rPr kumimoji="0" lang="fa-IR" sz="2400" b="1" i="0" u="none" strike="noStrike" kern="1200" cap="none" spc="0" normalizeH="0" baseline="0" noProof="0" dirty="0">
                <a:ln>
                  <a:noFill/>
                </a:ln>
                <a:solidFill>
                  <a:srgbClr val="00B050"/>
                </a:solidFill>
                <a:effectLst/>
                <a:uLnTx/>
                <a:uFillTx/>
                <a:latin typeface="Tahoma" pitchFamily="34" charset="0"/>
                <a:ea typeface="Calibri" pitchFamily="34" charset="0"/>
                <a:cs typeface="Tahoma" pitchFamily="34" charset="0"/>
              </a:rPr>
              <a:t>شیردهی به مدت 2 سال تمام می باشد</a:t>
            </a:r>
            <a:r>
              <a:rPr kumimoji="0" lang="en-US" sz="2400" b="1" i="0" u="none" strike="noStrike" kern="1200" cap="none" spc="0" normalizeH="0" baseline="0" noProof="0" dirty="0">
                <a:ln>
                  <a:noFill/>
                </a:ln>
                <a:solidFill>
                  <a:srgbClr val="00B050"/>
                </a:solidFill>
                <a:effectLst/>
                <a:uLnTx/>
                <a:uFillTx/>
                <a:latin typeface="Tahoma" pitchFamily="34" charset="0"/>
                <a:ea typeface="Calibri" pitchFamily="34" charset="0"/>
                <a:cs typeface="Tahoma" pitchFamily="34" charset="0"/>
              </a:rPr>
              <a:t>             </a:t>
            </a:r>
            <a:r>
              <a:rPr kumimoji="0" lang="fa-IR" sz="2400" b="1" i="0" u="none" strike="noStrike" kern="1200" cap="none" spc="0" normalizeH="0" baseline="0" noProof="0" dirty="0">
                <a:ln>
                  <a:noFill/>
                </a:ln>
                <a:solidFill>
                  <a:srgbClr val="00B050"/>
                </a:solidFill>
                <a:effectLst/>
                <a:uLnTx/>
                <a:uFillTx/>
                <a:latin typeface="Tahoma" pitchFamily="34" charset="0"/>
                <a:ea typeface="Calibri" pitchFamily="34" charset="0"/>
                <a:cs typeface="Tahoma" pitchFamily="34" charset="0"/>
              </a:rPr>
              <a:t> </a:t>
            </a:r>
            <a:endParaRPr kumimoji="0" lang="en-US" sz="2400" b="1" i="0" u="none" strike="noStrike" kern="1200" cap="none" spc="0" normalizeH="0" baseline="0" noProof="0" dirty="0">
              <a:ln>
                <a:noFill/>
              </a:ln>
              <a:solidFill>
                <a:srgbClr val="00B050"/>
              </a:solidFill>
              <a:effectLst/>
              <a:uLnTx/>
              <a:uFillTx/>
              <a:latin typeface="Tahoma" pitchFamily="34" charset="0"/>
              <a:ea typeface="Calibri" pitchFamily="34" charset="0"/>
              <a:cs typeface="Tahoma"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9BBB59">
                  <a:lumMod val="50000"/>
                </a:srgbClr>
              </a:solidFill>
              <a:effectLst/>
              <a:uLnTx/>
              <a:uFillTx/>
              <a:latin typeface="Tahoma" pitchFamily="34" charset="0"/>
              <a:ea typeface="Calibri" pitchFamily="34" charset="0"/>
              <a:cs typeface="Tahoma"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Tahoma" pitchFamily="34" charset="0"/>
                <a:ea typeface="Calibri" pitchFamily="34" charset="0"/>
                <a:cs typeface="Tahoma" pitchFamily="34" charset="0"/>
              </a:rPr>
              <a:t>که در آیه 233 سوره مبارکه بقره بر آن تاکید شده است.</a:t>
            </a:r>
            <a:endParaRPr kumimoji="0" lang="en-U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9BBB59">
                  <a:lumMod val="50000"/>
                </a:srgb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362876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2695" y="1643050"/>
            <a:ext cx="6786610"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00B050"/>
                </a:solidFill>
                <a:effectLst/>
                <a:uLnTx/>
                <a:uFillTx/>
                <a:latin typeface="Calibri"/>
                <a:ea typeface="+mn-ea"/>
                <a:cs typeface="Arial" panose="020B0604020202020204" pitchFamily="34" charset="0"/>
              </a:rPr>
              <a:t>« وَ الوالِداتُ یِرُضِعنَ اَولادَهُنَّ حَولینِ کامِلین لَمن اَرادَ اَن یتمّ الرَّضاعة و علی المولوِدِ لَهُ رزقهُنَّ بالمعروفِ </a:t>
            </a:r>
            <a:r>
              <a:rPr kumimoji="0" lang="fa-IR" sz="2400" b="1" i="0" u="none" strike="noStrike" kern="1200" cap="none" spc="0" normalizeH="0" baseline="30000" noProof="0" dirty="0">
                <a:ln>
                  <a:noFill/>
                </a:ln>
                <a:solidFill>
                  <a:srgbClr val="00B050"/>
                </a:solidFill>
                <a:effectLst/>
                <a:uLnTx/>
                <a:uFillTx/>
                <a:latin typeface="Calibri"/>
                <a:ea typeface="+mn-ea"/>
                <a:cs typeface="Arial" panose="020B0604020202020204" pitchFamily="34" charset="0"/>
              </a:rPr>
              <a:t>ط</a:t>
            </a:r>
            <a:r>
              <a:rPr kumimoji="0" lang="fa-IR" sz="2400" b="1" i="0" u="none" strike="noStrike" kern="1200" cap="none" spc="0" normalizeH="0" baseline="0" noProof="0" dirty="0">
                <a:ln>
                  <a:noFill/>
                </a:ln>
                <a:solidFill>
                  <a:srgbClr val="00B050"/>
                </a:solidFill>
                <a:effectLst/>
                <a:uLnTx/>
                <a:uFillTx/>
                <a:latin typeface="Calibri"/>
                <a:ea typeface="+mn-ea"/>
                <a:cs typeface="Arial" panose="020B0604020202020204" pitchFamily="34" charset="0"/>
              </a:rPr>
              <a:t> لاتکَلّفُ نَفِسٌ الا وُسعها </a:t>
            </a:r>
            <a:r>
              <a:rPr kumimoji="0" lang="fa-IR" sz="2400" b="1" i="0" u="none" strike="noStrike" kern="1200" cap="none" spc="0" normalizeH="0" baseline="30000" noProof="0" dirty="0">
                <a:ln>
                  <a:noFill/>
                </a:ln>
                <a:solidFill>
                  <a:srgbClr val="00B050"/>
                </a:solidFill>
                <a:effectLst/>
                <a:uLnTx/>
                <a:uFillTx/>
                <a:latin typeface="Calibri"/>
                <a:ea typeface="+mn-ea"/>
                <a:cs typeface="Arial" panose="020B0604020202020204" pitchFamily="34" charset="0"/>
              </a:rPr>
              <a:t>ج</a:t>
            </a:r>
            <a:r>
              <a:rPr kumimoji="0" lang="fa-IR" sz="2400" b="1" i="0" u="none" strike="noStrike" kern="1200" cap="none" spc="0" normalizeH="0" baseline="0" noProof="0" dirty="0">
                <a:ln>
                  <a:noFill/>
                </a:ln>
                <a:solidFill>
                  <a:srgbClr val="00B050"/>
                </a:solidFill>
                <a:effectLst/>
                <a:uLnTx/>
                <a:uFillTx/>
                <a:latin typeface="Calibri"/>
                <a:ea typeface="+mn-ea"/>
                <a:cs typeface="Arial" panose="020B0604020202020204" pitchFamily="34" charset="0"/>
              </a:rPr>
              <a:t> لاتُضار والدةٌ بِوَلَدها و لا مولودٌ لَهُ بِولَدِه و عَلَی الوارثِ مثلُ ذلِکَ </a:t>
            </a:r>
            <a:r>
              <a:rPr kumimoji="0" lang="fa-IR" sz="2400" b="1" i="0" u="none" strike="noStrike" kern="1200" cap="none" spc="0" normalizeH="0" baseline="30000" noProof="0" dirty="0">
                <a:ln>
                  <a:noFill/>
                </a:ln>
                <a:solidFill>
                  <a:srgbClr val="00B050"/>
                </a:solidFill>
                <a:effectLst/>
                <a:uLnTx/>
                <a:uFillTx/>
                <a:latin typeface="Calibri"/>
                <a:ea typeface="+mn-ea"/>
                <a:cs typeface="Arial" panose="020B0604020202020204" pitchFamily="34" charset="0"/>
              </a:rPr>
              <a:t>ج</a:t>
            </a:r>
            <a:r>
              <a:rPr kumimoji="0" lang="fa-IR" sz="2400" b="1" i="0" u="none" strike="noStrike" kern="1200" cap="none" spc="0" normalizeH="0" baseline="0" noProof="0" dirty="0">
                <a:ln>
                  <a:noFill/>
                </a:ln>
                <a:solidFill>
                  <a:srgbClr val="00B050"/>
                </a:solidFill>
                <a:effectLst/>
                <a:uLnTx/>
                <a:uFillTx/>
                <a:latin typeface="Calibri"/>
                <a:ea typeface="+mn-ea"/>
                <a:cs typeface="Arial" panose="020B0604020202020204" pitchFamily="34" charset="0"/>
              </a:rPr>
              <a:t> فان اَرادا فصالاً عن تراضِ منهما و تَشاوُرٍ فلا جناحَ علیهما</a:t>
            </a:r>
            <a:r>
              <a:rPr kumimoji="0" lang="fa-IR" sz="2400" b="1" i="0" u="none" strike="noStrike" kern="1200" cap="none" spc="0" normalizeH="0" baseline="30000" noProof="0" dirty="0">
                <a:ln>
                  <a:noFill/>
                </a:ln>
                <a:solidFill>
                  <a:srgbClr val="00B050"/>
                </a:solidFill>
                <a:effectLst/>
                <a:uLnTx/>
                <a:uFillTx/>
                <a:latin typeface="Calibri"/>
                <a:ea typeface="+mn-ea"/>
                <a:cs typeface="Arial" panose="020B0604020202020204" pitchFamily="34" charset="0"/>
              </a:rPr>
              <a:t>ط</a:t>
            </a:r>
            <a:r>
              <a:rPr kumimoji="0" lang="fa-IR" sz="2400" b="1" i="0" u="none" strike="noStrike" kern="1200" cap="none" spc="0" normalizeH="0" baseline="0" noProof="0" dirty="0">
                <a:ln>
                  <a:noFill/>
                </a:ln>
                <a:solidFill>
                  <a:srgbClr val="00B050"/>
                </a:solidFill>
                <a:effectLst/>
                <a:uLnTx/>
                <a:uFillTx/>
                <a:latin typeface="Calibri"/>
                <a:ea typeface="+mn-ea"/>
                <a:cs typeface="Arial" panose="020B0604020202020204" pitchFamily="34" charset="0"/>
              </a:rPr>
              <a:t> و اِن اَرَدتُم اَن تَسرضعوا اَولادکمُ فلا جناحَ علیکمُ اذا سَلّمتم ما اتیتم بالنعروف</a:t>
            </a:r>
            <a:r>
              <a:rPr kumimoji="0" lang="fa-IR" sz="2400" b="1" i="0" u="none" strike="noStrike" kern="1200" cap="none" spc="0" normalizeH="0" baseline="30000" noProof="0" dirty="0">
                <a:ln>
                  <a:noFill/>
                </a:ln>
                <a:solidFill>
                  <a:srgbClr val="00B050"/>
                </a:solidFill>
                <a:effectLst/>
                <a:uLnTx/>
                <a:uFillTx/>
                <a:latin typeface="Calibri"/>
                <a:ea typeface="+mn-ea"/>
                <a:cs typeface="Arial" panose="020B0604020202020204" pitchFamily="34" charset="0"/>
              </a:rPr>
              <a:t>ط</a:t>
            </a:r>
            <a:r>
              <a:rPr kumimoji="0" lang="fa-IR" sz="2400" b="1" i="0" u="none" strike="noStrike" kern="1200" cap="none" spc="0" normalizeH="0" baseline="0" noProof="0" dirty="0">
                <a:ln>
                  <a:noFill/>
                </a:ln>
                <a:solidFill>
                  <a:srgbClr val="00B050"/>
                </a:solidFill>
                <a:effectLst/>
                <a:uLnTx/>
                <a:uFillTx/>
                <a:latin typeface="Calibri"/>
                <a:ea typeface="+mn-ea"/>
                <a:cs typeface="Arial" panose="020B0604020202020204" pitchFamily="34" charset="0"/>
              </a:rPr>
              <a:t> واتَّقوا ا... و اعلموا اَن ا... بما تعلمونَ بصیرٌ.</a:t>
            </a:r>
            <a:endParaRPr kumimoji="0" lang="en-US" sz="2400" b="1" i="0" u="none" strike="noStrike" kern="1200" cap="none" spc="0" normalizeH="0" baseline="0" noProof="0" dirty="0">
              <a:ln>
                <a:noFill/>
              </a:ln>
              <a:solidFill>
                <a:srgbClr val="00B050"/>
              </a:solidFill>
              <a:effectLst/>
              <a:uLnTx/>
              <a:uFillTx/>
              <a:latin typeface="Calibri"/>
              <a:ea typeface="+mn-ea"/>
              <a:cs typeface="+mn-cs"/>
            </a:endParaRPr>
          </a:p>
        </p:txBody>
      </p:sp>
    </p:spTree>
    <p:extLst>
      <p:ext uri="{BB962C8B-B14F-4D97-AF65-F5344CB8AC3E}">
        <p14:creationId xmlns:p14="http://schemas.microsoft.com/office/powerpoint/2010/main" val="3858537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1787770" y="714356"/>
            <a:ext cx="8616461"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fa-IR" sz="1800" b="1" i="0" u="none" strike="noStrike" kern="1200" cap="none" spc="0" normalizeH="0" baseline="0" noProof="0" dirty="0">
                <a:ln>
                  <a:noFill/>
                </a:ln>
                <a:solidFill>
                  <a:srgbClr val="00B050"/>
                </a:solidFill>
                <a:effectLst/>
                <a:uLnTx/>
                <a:uFillTx/>
                <a:latin typeface="Tahoma" pitchFamily="34" charset="0"/>
                <a:ea typeface="Calibri" pitchFamily="34" charset="0"/>
                <a:cs typeface="Tahoma" pitchFamily="34" charset="0"/>
              </a:rPr>
              <a:t>حداقل میزان شیردهی به ازای هر کودک 18 ماه </a:t>
            </a:r>
            <a:endParaRPr kumimoji="0" lang="en-US" sz="1800" b="1" i="0" u="none" strike="noStrike" kern="1200" cap="none" spc="0" normalizeH="0" baseline="0" noProof="0" dirty="0">
              <a:ln>
                <a:noFill/>
              </a:ln>
              <a:solidFill>
                <a:srgbClr val="00B050"/>
              </a:solidFill>
              <a:effectLst/>
              <a:uLnTx/>
              <a:uFillTx/>
              <a:latin typeface="Tahoma" pitchFamily="34" charset="0"/>
              <a:ea typeface="Calibri" pitchFamily="34" charset="0"/>
              <a:cs typeface="Tahoma"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fa-IR" sz="1800" b="1" i="0" u="none" strike="noStrike" kern="1200" cap="none" spc="0" normalizeH="0" baseline="0" noProof="0" dirty="0">
                <a:ln>
                  <a:noFill/>
                </a:ln>
                <a:solidFill>
                  <a:srgbClr val="00B050"/>
                </a:solidFill>
                <a:effectLst/>
                <a:uLnTx/>
                <a:uFillTx/>
                <a:latin typeface="Tahoma" pitchFamily="34" charset="0"/>
                <a:ea typeface="Calibri" pitchFamily="34" charset="0"/>
                <a:cs typeface="Tahoma" pitchFamily="34" charset="0"/>
              </a:rPr>
              <a:t>و حداکثر آن 24 ماه باید باشد</a:t>
            </a:r>
            <a:endParaRPr kumimoji="0" lang="en-US" sz="1800" b="1" i="0" u="none" strike="noStrike" kern="1200" cap="none" spc="0" normalizeH="0" baseline="0" noProof="0" dirty="0">
              <a:ln>
                <a:noFill/>
              </a:ln>
              <a:solidFill>
                <a:srgbClr val="00B050"/>
              </a:solidFill>
              <a:effectLst/>
              <a:uLnTx/>
              <a:uFillTx/>
              <a:latin typeface="Tahoma" pitchFamily="34" charset="0"/>
              <a:ea typeface="Calibri" pitchFamily="34" charset="0"/>
              <a:cs typeface="Tahoma"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ahoma" pitchFamily="34" charset="0"/>
              <a:ea typeface="Calibri" pitchFamily="34" charset="0"/>
              <a:cs typeface="Tahoma"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fa-IR" sz="1800" b="1" i="0" u="none" strike="noStrike" kern="1200" cap="none" spc="0" normalizeH="0" baseline="0" noProof="0" dirty="0">
                <a:ln>
                  <a:noFill/>
                </a:ln>
                <a:solidFill>
                  <a:prstClr val="black"/>
                </a:solidFill>
                <a:effectLst/>
                <a:uLnTx/>
                <a:uFillTx/>
                <a:latin typeface="Tahoma" pitchFamily="34" charset="0"/>
                <a:ea typeface="Calibri" pitchFamily="34" charset="0"/>
                <a:cs typeface="Tahoma" pitchFamily="34" charset="0"/>
              </a:rPr>
              <a:t> </a:t>
            </a:r>
            <a:r>
              <a:rPr kumimoji="0" lang="fa-IR" sz="1800" b="1" i="0" u="none" strike="noStrike" kern="1200" cap="none" spc="0" normalizeH="0" baseline="0" noProof="0" dirty="0">
                <a:ln>
                  <a:noFill/>
                </a:ln>
                <a:solidFill>
                  <a:srgbClr val="9BBB59">
                    <a:lumMod val="50000"/>
                  </a:srgbClr>
                </a:solidFill>
                <a:effectLst/>
                <a:uLnTx/>
                <a:uFillTx/>
                <a:latin typeface="Tahoma" pitchFamily="34" charset="0"/>
                <a:ea typeface="Calibri" pitchFamily="34" charset="0"/>
                <a:cs typeface="Tahoma" pitchFamily="34" charset="0"/>
              </a:rPr>
              <a:t>تا بهترین اثر بخشی شیردهی را در محافظت از بروز سرطان پستان</a:t>
            </a:r>
            <a:endParaRPr kumimoji="0" lang="en-US" sz="1800" b="1" i="0" u="none" strike="noStrike" kern="1200" cap="none" spc="0" normalizeH="0" baseline="0" noProof="0" dirty="0">
              <a:ln>
                <a:noFill/>
              </a:ln>
              <a:solidFill>
                <a:srgbClr val="9BBB59">
                  <a:lumMod val="50000"/>
                </a:srgbClr>
              </a:solidFill>
              <a:effectLst/>
              <a:uLnTx/>
              <a:uFillTx/>
              <a:latin typeface="Tahoma" pitchFamily="34" charset="0"/>
              <a:ea typeface="Calibri" pitchFamily="34" charset="0"/>
              <a:cs typeface="Tahoma"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fa-IR" sz="1800" b="1" i="0" u="none" strike="noStrike" kern="1200" cap="none" spc="0" normalizeH="0" baseline="0" noProof="0" dirty="0">
                <a:ln>
                  <a:noFill/>
                </a:ln>
                <a:solidFill>
                  <a:srgbClr val="9BBB59">
                    <a:lumMod val="50000"/>
                  </a:srgbClr>
                </a:solidFill>
                <a:effectLst/>
                <a:uLnTx/>
                <a:uFillTx/>
                <a:latin typeface="Tahoma" pitchFamily="34" charset="0"/>
                <a:ea typeface="Calibri" pitchFamily="34" charset="0"/>
                <a:cs typeface="Tahoma" pitchFamily="34" charset="0"/>
              </a:rPr>
              <a:t> در مادر داشته باشیم.</a:t>
            </a:r>
            <a:endParaRPr kumimoji="0" lang="en-US" sz="1800" b="1" i="0" u="none" strike="noStrike" kern="1200" cap="none" spc="0" normalizeH="0" baseline="0" noProof="0" dirty="0">
              <a:ln>
                <a:noFill/>
              </a:ln>
              <a:solidFill>
                <a:srgbClr val="9BBB59">
                  <a:lumMod val="50000"/>
                </a:srgbClr>
              </a:solidFill>
              <a:effectLst/>
              <a:uLnTx/>
              <a:uFillTx/>
              <a:latin typeface="Tahoma" pitchFamily="34" charset="0"/>
              <a:ea typeface="Calibri" pitchFamily="34" charset="0"/>
              <a:cs typeface="Tahoma"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ahoma" pitchFamily="34" charset="0"/>
              <a:ea typeface="Calibri" pitchFamily="34" charset="0"/>
              <a:cs typeface="Tahoma"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fa-IR" sz="1800" b="1" i="0" u="none" strike="noStrike" kern="1200" cap="none" spc="0" normalizeH="0" baseline="0" noProof="0" dirty="0">
                <a:ln>
                  <a:noFill/>
                </a:ln>
                <a:solidFill>
                  <a:srgbClr val="9BBB59">
                    <a:lumMod val="75000"/>
                  </a:srgbClr>
                </a:solidFill>
                <a:effectLst/>
                <a:uLnTx/>
                <a:uFillTx/>
                <a:latin typeface="Tahoma" pitchFamily="34" charset="0"/>
                <a:ea typeface="Calibri" pitchFamily="34" charset="0"/>
                <a:cs typeface="Tahoma" pitchFamily="34" charset="0"/>
              </a:rPr>
              <a:t>این اعداد مصداقی بر حدیث  امام صادق(ع) در مورد شیردهی و کلام حق تعالی</a:t>
            </a:r>
            <a:endParaRPr kumimoji="0" lang="en-US" sz="1800" b="1" i="0" u="none" strike="noStrike" kern="1200" cap="none" spc="0" normalizeH="0" baseline="0" noProof="0" dirty="0">
              <a:ln>
                <a:noFill/>
              </a:ln>
              <a:solidFill>
                <a:srgbClr val="9BBB59">
                  <a:lumMod val="75000"/>
                </a:srgbClr>
              </a:solidFill>
              <a:effectLst/>
              <a:uLnTx/>
              <a:uFillTx/>
              <a:latin typeface="Tahoma" pitchFamily="34" charset="0"/>
              <a:ea typeface="Calibri" pitchFamily="34" charset="0"/>
              <a:cs typeface="Tahoma"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fa-IR" sz="1800" b="1" i="0" u="none" strike="noStrike" kern="1200" cap="none" spc="0" normalizeH="0" baseline="0" noProof="0" dirty="0">
                <a:ln>
                  <a:noFill/>
                </a:ln>
                <a:solidFill>
                  <a:srgbClr val="9BBB59">
                    <a:lumMod val="75000"/>
                  </a:srgbClr>
                </a:solidFill>
                <a:effectLst/>
                <a:uLnTx/>
                <a:uFillTx/>
                <a:latin typeface="Tahoma" pitchFamily="34" charset="0"/>
                <a:ea typeface="Calibri" pitchFamily="34" charset="0"/>
                <a:cs typeface="Tahoma" pitchFamily="34" charset="0"/>
              </a:rPr>
              <a:t> در این مورد است.</a:t>
            </a:r>
            <a:endParaRPr kumimoji="0" lang="en-US" sz="1800" b="1" i="0" u="none" strike="noStrike" kern="1200" cap="none" spc="0" normalizeH="0" baseline="0" noProof="0" dirty="0">
              <a:ln>
                <a:noFill/>
              </a:ln>
              <a:solidFill>
                <a:srgbClr val="9BBB59">
                  <a:lumMod val="75000"/>
                </a:srgbClr>
              </a:solidFill>
              <a:effectLst/>
              <a:uLnTx/>
              <a:uFillTx/>
              <a:latin typeface="Tahoma" pitchFamily="34" charset="0"/>
              <a:ea typeface="Calibri" pitchFamily="34" charset="0"/>
              <a:cs typeface="Tahoma"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fa-IR" sz="1800" b="1" i="0" u="none" strike="noStrike" kern="1200" cap="none" spc="0" normalizeH="0" baseline="0" noProof="0" dirty="0">
                <a:ln>
                  <a:noFill/>
                </a:ln>
                <a:solidFill>
                  <a:prstClr val="black"/>
                </a:solidFill>
                <a:effectLst/>
                <a:uLnTx/>
                <a:uFillTx/>
                <a:latin typeface="Tahoma" pitchFamily="34" charset="0"/>
                <a:ea typeface="Calibri" pitchFamily="34" charset="0"/>
                <a:cs typeface="Tahoma" pitchFamily="34" charset="0"/>
              </a:rPr>
              <a:t> </a:t>
            </a:r>
            <a:endParaRPr kumimoji="0" lang="en-US" sz="1800" b="1" i="0" u="none" strike="noStrike" kern="1200" cap="none" spc="0" normalizeH="0" baseline="0" noProof="0" dirty="0">
              <a:ln>
                <a:noFill/>
              </a:ln>
              <a:solidFill>
                <a:prstClr val="black"/>
              </a:solidFill>
              <a:effectLst/>
              <a:uLnTx/>
              <a:uFillTx/>
              <a:latin typeface="Tahoma" pitchFamily="34" charset="0"/>
              <a:ea typeface="Calibri" pitchFamily="34" charset="0"/>
              <a:cs typeface="Tahoma"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fa-IR" sz="1800" b="1" i="0" u="none" strike="noStrike" kern="1200" cap="none" spc="0" normalizeH="0" baseline="0" noProof="0" dirty="0">
                <a:ln>
                  <a:noFill/>
                </a:ln>
                <a:solidFill>
                  <a:srgbClr val="00B050"/>
                </a:solidFill>
                <a:effectLst/>
                <a:uLnTx/>
                <a:uFillTx/>
                <a:latin typeface="Tahoma" pitchFamily="34" charset="0"/>
                <a:ea typeface="Calibri" pitchFamily="34" charset="0"/>
                <a:cs typeface="Tahoma" pitchFamily="34" charset="0"/>
              </a:rPr>
              <a:t>که حداقل شیر دهی را با مدت زمان بارداری در مجموع 30 ماه ذکر کرده اند</a:t>
            </a:r>
            <a:endParaRPr kumimoji="0" lang="fa-IR" sz="1800" b="1" i="0" u="none" strike="noStrike" kern="1200" cap="none" spc="0" normalizeH="0" baseline="0" noProof="0" dirty="0">
              <a:ln>
                <a:noFill/>
              </a:ln>
              <a:solidFill>
                <a:srgbClr val="00B05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66003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وضعیت فعلی سزارین در ایران</a:t>
            </a:r>
          </a:p>
        </p:txBody>
      </p:sp>
      <p:sp>
        <p:nvSpPr>
          <p:cNvPr id="3" name="Content Placeholder 2"/>
          <p:cNvSpPr>
            <a:spLocks noGrp="1"/>
          </p:cNvSpPr>
          <p:nvPr>
            <p:ph idx="1"/>
          </p:nvPr>
        </p:nvSpPr>
        <p:spPr/>
        <p:txBody>
          <a:bodyPr>
            <a:normAutofit/>
          </a:bodyPr>
          <a:lstStyle/>
          <a:p>
            <a:pPr algn="r" rtl="1">
              <a:lnSpc>
                <a:spcPct val="200000"/>
              </a:lnSpc>
            </a:pPr>
            <a:r>
              <a:rPr lang="fa-IR" sz="2400" dirty="0">
                <a:latin typeface="B Nazanin"/>
              </a:rPr>
              <a:t>بر اساس آمارهای وزارت بهداشت، ایران جزو کشورهایی است که بالاترین نرخ سزارین را دارد. استان‌هایی نظیر گیلان، تهران و فارس بیشترین میزان سزارین را دارند. در مقابل، شهرهایی مانند زابل، ایرانشهر و سبزوار، پایین‌ترین نرخ را ثبت کرده‌اند.</a:t>
            </a:r>
            <a:endParaRPr sz="2400" dirty="0">
              <a:latin typeface="B Nazanin"/>
            </a:endParaRPr>
          </a:p>
        </p:txBody>
      </p:sp>
      <p:sp>
        <p:nvSpPr>
          <p:cNvPr id="4" name="Footer Placeholder 3">
            <a:extLst>
              <a:ext uri="{FF2B5EF4-FFF2-40B4-BE49-F238E27FC236}">
                <a16:creationId xmlns:a16="http://schemas.microsoft.com/office/drawing/2014/main" id="{942B4566-20E5-4ABA-8FFE-DFE9482D974B}"/>
              </a:ext>
            </a:extLst>
          </p:cNvPr>
          <p:cNvSpPr>
            <a:spLocks noGrp="1"/>
          </p:cNvSpPr>
          <p:nvPr>
            <p:ph type="ftr" sz="quarter" idx="11"/>
          </p:nvPr>
        </p:nvSpPr>
        <p:spPr/>
        <p:txBody>
          <a:bodyPr/>
          <a:lstStyle/>
          <a:p>
            <a:pPr defTabSz="457200"/>
            <a:r>
              <a:rPr lang="fa-IR">
                <a:solidFill>
                  <a:prstClr val="black">
                    <a:tint val="75000"/>
                  </a:prstClr>
                </a:solidFill>
                <a:latin typeface="Calibri"/>
                <a:cs typeface="Arial" panose="020B0604020202020204" pitchFamily="34" charset="0"/>
              </a:rPr>
              <a:t>خبرگزاری جمهوری اسلامی. (1403، اردیبهشت 22). نرخ بالای سزارین در ایران؛ فرزندآوری دهه‌شصتی‌ها را دریابید. خبرگزاری ایرنا. </a:t>
            </a:r>
            <a:r>
              <a:rPr lang="en-US">
                <a:solidFill>
                  <a:prstClr val="black">
                    <a:tint val="75000"/>
                  </a:prstClr>
                </a:solidFill>
                <a:latin typeface="Calibri"/>
              </a:rPr>
              <a:t>https://www.irna.ir/news/85830462</a:t>
            </a:r>
          </a:p>
        </p:txBody>
      </p:sp>
    </p:spTree>
    <p:extLst>
      <p:ext uri="{BB962C8B-B14F-4D97-AF65-F5344CB8AC3E}">
        <p14:creationId xmlns:p14="http://schemas.microsoft.com/office/powerpoint/2010/main" val="369602349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چرا زنان ایرانی به سزارین روی می‌آورند؟</a:t>
            </a:r>
          </a:p>
        </p:txBody>
      </p:sp>
      <p:sp>
        <p:nvSpPr>
          <p:cNvPr id="3" name="Content Placeholder 2"/>
          <p:cNvSpPr>
            <a:spLocks noGrp="1"/>
          </p:cNvSpPr>
          <p:nvPr>
            <p:ph idx="1"/>
          </p:nvPr>
        </p:nvSpPr>
        <p:spPr/>
        <p:txBody>
          <a:bodyPr>
            <a:normAutofit/>
          </a:bodyPr>
          <a:lstStyle/>
          <a:p>
            <a:pPr algn="r" rtl="1">
              <a:lnSpc>
                <a:spcPct val="200000"/>
              </a:lnSpc>
            </a:pPr>
            <a:r>
              <a:rPr sz="2400" dirty="0" err="1">
                <a:latin typeface="B Nazanin"/>
              </a:rPr>
              <a:t>دلایل</a:t>
            </a:r>
            <a:r>
              <a:rPr sz="2400" dirty="0">
                <a:latin typeface="B Nazanin"/>
              </a:rPr>
              <a:t> </a:t>
            </a:r>
            <a:r>
              <a:rPr sz="2400" dirty="0" err="1">
                <a:latin typeface="B Nazanin"/>
              </a:rPr>
              <a:t>متعددی</a:t>
            </a:r>
            <a:r>
              <a:rPr sz="2400" dirty="0">
                <a:latin typeface="B Nazanin"/>
              </a:rPr>
              <a:t> </a:t>
            </a:r>
            <a:r>
              <a:rPr sz="2400" dirty="0" err="1">
                <a:latin typeface="B Nazanin"/>
              </a:rPr>
              <a:t>وجود</a:t>
            </a:r>
            <a:r>
              <a:rPr sz="2400" dirty="0">
                <a:latin typeface="B Nazanin"/>
              </a:rPr>
              <a:t> </a:t>
            </a:r>
            <a:r>
              <a:rPr sz="2400" dirty="0" err="1">
                <a:latin typeface="B Nazanin"/>
              </a:rPr>
              <a:t>دارد</a:t>
            </a:r>
            <a:r>
              <a:rPr sz="2400" dirty="0">
                <a:latin typeface="B Nazanin"/>
              </a:rPr>
              <a:t>؛ </a:t>
            </a:r>
            <a:r>
              <a:rPr sz="2400" dirty="0" err="1">
                <a:latin typeface="B Nazanin"/>
              </a:rPr>
              <a:t>از</a:t>
            </a:r>
            <a:r>
              <a:rPr sz="2400" dirty="0">
                <a:latin typeface="B Nazanin"/>
              </a:rPr>
              <a:t> </a:t>
            </a:r>
            <a:r>
              <a:rPr sz="2400" dirty="0" err="1">
                <a:latin typeface="B Nazanin"/>
              </a:rPr>
              <a:t>جمله</a:t>
            </a:r>
            <a:r>
              <a:rPr sz="2400" dirty="0">
                <a:latin typeface="B Nazanin"/>
              </a:rPr>
              <a:t> </a:t>
            </a:r>
            <a:r>
              <a:rPr sz="2400" dirty="0" err="1">
                <a:latin typeface="B Nazanin"/>
              </a:rPr>
              <a:t>ترس</a:t>
            </a:r>
            <a:r>
              <a:rPr sz="2400" dirty="0">
                <a:latin typeface="B Nazanin"/>
              </a:rPr>
              <a:t> </a:t>
            </a:r>
            <a:r>
              <a:rPr sz="2400" dirty="0" err="1">
                <a:latin typeface="B Nazanin"/>
              </a:rPr>
              <a:t>از</a:t>
            </a:r>
            <a:r>
              <a:rPr sz="2400" dirty="0">
                <a:latin typeface="B Nazanin"/>
              </a:rPr>
              <a:t> </a:t>
            </a:r>
            <a:r>
              <a:rPr sz="2400" dirty="0" err="1">
                <a:latin typeface="B Nazanin"/>
              </a:rPr>
              <a:t>درد</a:t>
            </a:r>
            <a:r>
              <a:rPr sz="2400" dirty="0">
                <a:latin typeface="B Nazanin"/>
              </a:rPr>
              <a:t> </a:t>
            </a:r>
            <a:r>
              <a:rPr sz="2400" dirty="0" err="1">
                <a:latin typeface="B Nazanin"/>
              </a:rPr>
              <a:t>زایمان</a:t>
            </a:r>
            <a:r>
              <a:rPr sz="2400" dirty="0">
                <a:latin typeface="B Nazanin"/>
              </a:rPr>
              <a:t> </a:t>
            </a:r>
            <a:r>
              <a:rPr sz="2400" dirty="0" err="1">
                <a:latin typeface="B Nazanin"/>
              </a:rPr>
              <a:t>طبیعی</a:t>
            </a:r>
            <a:r>
              <a:rPr sz="2400" dirty="0">
                <a:latin typeface="B Nazanin"/>
              </a:rPr>
              <a:t>، </a:t>
            </a:r>
            <a:r>
              <a:rPr sz="2400" dirty="0" err="1">
                <a:latin typeface="B Nazanin"/>
              </a:rPr>
              <a:t>تجربه‌های</a:t>
            </a:r>
            <a:r>
              <a:rPr sz="2400" dirty="0">
                <a:latin typeface="B Nazanin"/>
              </a:rPr>
              <a:t> </a:t>
            </a:r>
            <a:r>
              <a:rPr sz="2400" dirty="0" err="1">
                <a:latin typeface="B Nazanin"/>
              </a:rPr>
              <a:t>ناخوشایند</a:t>
            </a:r>
            <a:r>
              <a:rPr sz="2400" dirty="0">
                <a:latin typeface="B Nazanin"/>
              </a:rPr>
              <a:t> </a:t>
            </a:r>
            <a:r>
              <a:rPr sz="2400" dirty="0" err="1">
                <a:latin typeface="B Nazanin"/>
              </a:rPr>
              <a:t>قبلی</a:t>
            </a:r>
            <a:r>
              <a:rPr sz="2400" dirty="0">
                <a:latin typeface="B Nazanin"/>
              </a:rPr>
              <a:t>، </a:t>
            </a:r>
            <a:r>
              <a:rPr sz="2400" dirty="0" err="1">
                <a:latin typeface="B Nazanin"/>
              </a:rPr>
              <a:t>نبود</a:t>
            </a:r>
            <a:r>
              <a:rPr sz="2400" dirty="0">
                <a:latin typeface="B Nazanin"/>
              </a:rPr>
              <a:t> </a:t>
            </a:r>
            <a:r>
              <a:rPr sz="2400" dirty="0" err="1">
                <a:latin typeface="B Nazanin"/>
              </a:rPr>
              <a:t>محیط</a:t>
            </a:r>
            <a:r>
              <a:rPr sz="2400" dirty="0">
                <a:latin typeface="B Nazanin"/>
              </a:rPr>
              <a:t> </a:t>
            </a:r>
            <a:r>
              <a:rPr sz="2400" dirty="0" err="1">
                <a:latin typeface="B Nazanin"/>
              </a:rPr>
              <a:t>مناسب</a:t>
            </a:r>
            <a:r>
              <a:rPr sz="2400" dirty="0">
                <a:latin typeface="B Nazanin"/>
              </a:rPr>
              <a:t> </a:t>
            </a:r>
            <a:r>
              <a:rPr sz="2400" dirty="0" err="1">
                <a:latin typeface="B Nazanin"/>
              </a:rPr>
              <a:t>در</a:t>
            </a:r>
            <a:r>
              <a:rPr sz="2400" dirty="0">
                <a:latin typeface="B Nazanin"/>
              </a:rPr>
              <a:t> </a:t>
            </a:r>
            <a:r>
              <a:rPr sz="2400" dirty="0" err="1">
                <a:latin typeface="B Nazanin"/>
              </a:rPr>
              <a:t>بیمارستان‌ها</a:t>
            </a:r>
            <a:r>
              <a:rPr sz="2400" dirty="0">
                <a:latin typeface="B Nazanin"/>
              </a:rPr>
              <a:t> و </a:t>
            </a:r>
            <a:r>
              <a:rPr sz="2400" dirty="0" err="1">
                <a:latin typeface="B Nazanin"/>
              </a:rPr>
              <a:t>تمایل</a:t>
            </a:r>
            <a:r>
              <a:rPr sz="2400" dirty="0">
                <a:latin typeface="B Nazanin"/>
              </a:rPr>
              <a:t> </a:t>
            </a:r>
            <a:r>
              <a:rPr sz="2400" dirty="0" err="1">
                <a:latin typeface="B Nazanin"/>
              </a:rPr>
              <a:t>به</a:t>
            </a:r>
            <a:r>
              <a:rPr sz="2400" dirty="0">
                <a:latin typeface="B Nazanin"/>
              </a:rPr>
              <a:t> </a:t>
            </a:r>
            <a:r>
              <a:rPr sz="2400" dirty="0" err="1">
                <a:latin typeface="B Nazanin"/>
              </a:rPr>
              <a:t>تولد</a:t>
            </a:r>
            <a:r>
              <a:rPr sz="2400" dirty="0">
                <a:latin typeface="B Nazanin"/>
              </a:rPr>
              <a:t> </a:t>
            </a:r>
            <a:r>
              <a:rPr sz="2400" dirty="0" err="1">
                <a:latin typeface="B Nazanin"/>
              </a:rPr>
              <a:t>در</a:t>
            </a:r>
            <a:r>
              <a:rPr sz="2400" dirty="0">
                <a:latin typeface="B Nazanin"/>
              </a:rPr>
              <a:t> </a:t>
            </a:r>
            <a:r>
              <a:rPr sz="2400" dirty="0" err="1">
                <a:latin typeface="B Nazanin"/>
              </a:rPr>
              <a:t>تاریخ‌های</a:t>
            </a:r>
            <a:r>
              <a:rPr sz="2400" dirty="0">
                <a:latin typeface="B Nazanin"/>
              </a:rPr>
              <a:t> </a:t>
            </a:r>
            <a:r>
              <a:rPr sz="2400" dirty="0" err="1">
                <a:latin typeface="B Nazanin"/>
              </a:rPr>
              <a:t>خاص</a:t>
            </a:r>
            <a:r>
              <a:rPr sz="2400" dirty="0">
                <a:latin typeface="B Nazanin"/>
              </a:rPr>
              <a:t>.</a:t>
            </a:r>
          </a:p>
        </p:txBody>
      </p:sp>
      <p:sp>
        <p:nvSpPr>
          <p:cNvPr id="4" name="Footer Placeholder 3">
            <a:extLst>
              <a:ext uri="{FF2B5EF4-FFF2-40B4-BE49-F238E27FC236}">
                <a16:creationId xmlns:a16="http://schemas.microsoft.com/office/drawing/2014/main" id="{67A7BF15-FBB6-469D-ADA6-940BFC9A3AF7}"/>
              </a:ext>
            </a:extLst>
          </p:cNvPr>
          <p:cNvSpPr>
            <a:spLocks noGrp="1"/>
          </p:cNvSpPr>
          <p:nvPr>
            <p:ph type="ftr" sz="quarter" idx="11"/>
          </p:nvPr>
        </p:nvSpPr>
        <p:spPr/>
        <p:txBody>
          <a:bodyPr/>
          <a:lstStyle/>
          <a:p>
            <a:pPr defTabSz="457200"/>
            <a:r>
              <a:rPr lang="fa-IR">
                <a:solidFill>
                  <a:prstClr val="black">
                    <a:tint val="75000"/>
                  </a:prstClr>
                </a:solidFill>
                <a:latin typeface="Calibri"/>
                <a:cs typeface="Arial" panose="020B0604020202020204" pitchFamily="34" charset="0"/>
              </a:rPr>
              <a:t>خبرگزاری جمهوری اسلامی. (1403، اردیبهشت 22). نرخ بالای سزارین در ایران؛ فرزندآوری دهه‌شصتی‌ها را دریابید. خبرگزاری ایرنا. </a:t>
            </a:r>
            <a:r>
              <a:rPr lang="en-US">
                <a:solidFill>
                  <a:prstClr val="black">
                    <a:tint val="75000"/>
                  </a:prstClr>
                </a:solidFill>
                <a:latin typeface="Calibri"/>
              </a:rPr>
              <a:t>https://www.irna.ir/news/85830462</a:t>
            </a:r>
          </a:p>
        </p:txBody>
      </p:sp>
    </p:spTree>
    <p:extLst>
      <p:ext uri="{BB962C8B-B14F-4D97-AF65-F5344CB8AC3E}">
        <p14:creationId xmlns:p14="http://schemas.microsoft.com/office/powerpoint/2010/main" val="244745570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solidFill>
                  <a:srgbClr val="FF0000"/>
                </a:solidFill>
              </a:rPr>
              <a:t>نا باروری</a:t>
            </a:r>
            <a:r>
              <a:rPr lang="fa-IR" b="1" dirty="0"/>
              <a:t> در ایران و اثر آن روی جمعیت</a:t>
            </a:r>
            <a:r>
              <a:rPr lang="fa-IR" dirty="0"/>
              <a:t>    </a:t>
            </a:r>
            <a:endParaRPr lang="en-US" dirty="0"/>
          </a:p>
        </p:txBody>
      </p:sp>
      <p:sp>
        <p:nvSpPr>
          <p:cNvPr id="3" name="Content Placeholder 2"/>
          <p:cNvSpPr>
            <a:spLocks noGrp="1"/>
          </p:cNvSpPr>
          <p:nvPr>
            <p:ph idx="1"/>
          </p:nvPr>
        </p:nvSpPr>
        <p:spPr/>
        <p:txBody>
          <a:bodyPr/>
          <a:lstStyle/>
          <a:p>
            <a:pPr marL="0" indent="0" algn="r">
              <a:buNone/>
            </a:pPr>
            <a:endParaRPr lang="fa-IR" dirty="0"/>
          </a:p>
          <a:p>
            <a:pPr marL="0" indent="0" algn="r">
              <a:buNone/>
            </a:pPr>
            <a:endParaRPr lang="fa-IR" dirty="0"/>
          </a:p>
          <a:p>
            <a:pPr marL="0" indent="0" algn="r">
              <a:buNone/>
            </a:pPr>
            <a:r>
              <a:rPr lang="fa-IR" dirty="0"/>
              <a:t>کمک به زوج های نابارور ارزش انسانی بالایی دارد اما تاثیری در ساختار جمعیت ندارد</a:t>
            </a:r>
            <a:endParaRPr lang="en-US" dirty="0"/>
          </a:p>
        </p:txBody>
      </p:sp>
    </p:spTree>
    <p:extLst>
      <p:ext uri="{BB962C8B-B14F-4D97-AF65-F5344CB8AC3E}">
        <p14:creationId xmlns:p14="http://schemas.microsoft.com/office/powerpoint/2010/main" val="51639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2"/>
          <a:srcRect l="28889" t="25679" r="13333" b="34568"/>
          <a:stretch/>
        </p:blipFill>
        <p:spPr>
          <a:xfrm>
            <a:off x="1041400" y="1465263"/>
            <a:ext cx="10566400" cy="4089400"/>
          </a:xfrm>
          <a:prstGeom prst="rect">
            <a:avLst/>
          </a:prstGeom>
        </p:spPr>
      </p:pic>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Taheripanah et al. BMC Public Health (2025) 25:1963 </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6280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prstClr val="black"/>
                </a:solidFill>
              </a:rPr>
              <a:t>الف: فلسفه نخستین نیاز تغییر رفتار اجتماعی</a:t>
            </a:r>
            <a:br>
              <a:rPr lang="fa-IR" dirty="0">
                <a:solidFill>
                  <a:prstClr val="black"/>
                </a:solidFill>
              </a:rPr>
            </a:br>
            <a:r>
              <a:rPr lang="fa-IR" dirty="0">
                <a:solidFill>
                  <a:srgbClr val="FF0000"/>
                </a:solidFill>
              </a:rPr>
              <a:t>(نظم نوین </a:t>
            </a:r>
            <a:r>
              <a:rPr lang="fa-IR" dirty="0" smtClean="0">
                <a:solidFill>
                  <a:srgbClr val="FF0000"/>
                </a:solidFill>
              </a:rPr>
              <a:t>جهانی-با مصداق ساختار جمعیت)</a:t>
            </a:r>
            <a:endParaRPr lang="en-US" dirty="0">
              <a:solidFill>
                <a:srgbClr val="FF0000"/>
              </a:solidFill>
            </a:endParaRPr>
          </a:p>
        </p:txBody>
      </p:sp>
      <p:sp>
        <p:nvSpPr>
          <p:cNvPr id="3" name="Content Placeholder 2"/>
          <p:cNvSpPr>
            <a:spLocks noGrp="1"/>
          </p:cNvSpPr>
          <p:nvPr>
            <p:ph idx="1"/>
          </p:nvPr>
        </p:nvSpPr>
        <p:spPr/>
        <p:txBody>
          <a:bodyPr>
            <a:normAutofit/>
          </a:bodyPr>
          <a:lstStyle/>
          <a:p>
            <a:pPr marL="0" indent="0" algn="r">
              <a:buNone/>
            </a:pPr>
            <a:r>
              <a:rPr lang="fa-IR" dirty="0" smtClean="0"/>
              <a:t>خلاصه ای از مبانی فلسفی اعلام شده توسط فیلسوفان در حدود 400 سال گذشته:</a:t>
            </a:r>
          </a:p>
          <a:p>
            <a:pPr marL="0" indent="0" algn="r">
              <a:buNone/>
            </a:pPr>
            <a:r>
              <a:rPr lang="fa-IR" dirty="0"/>
              <a:t> </a:t>
            </a:r>
            <a:r>
              <a:rPr lang="fa-IR" b="1" dirty="0" smtClean="0"/>
              <a:t>1-اعلامیه وست فالیا-</a:t>
            </a:r>
            <a:r>
              <a:rPr lang="fa-IR" b="1" dirty="0"/>
              <a:t>-1618—1648</a:t>
            </a:r>
          </a:p>
          <a:p>
            <a:pPr marL="0" indent="0" algn="r">
              <a:buNone/>
            </a:pPr>
            <a:r>
              <a:rPr lang="fa-IR" b="1" dirty="0" smtClean="0"/>
              <a:t>2-امانوئل کانت-- 1724-1804 </a:t>
            </a:r>
          </a:p>
          <a:p>
            <a:pPr marL="0" indent="0" algn="r">
              <a:buNone/>
            </a:pPr>
            <a:r>
              <a:rPr lang="fa-IR" b="1" dirty="0" smtClean="0"/>
              <a:t>3-فلسفه </a:t>
            </a:r>
            <a:r>
              <a:rPr lang="fa-IR" b="1" dirty="0"/>
              <a:t>مالتوس –</a:t>
            </a:r>
            <a:r>
              <a:rPr lang="fa-IR" b="1" dirty="0" smtClean="0"/>
              <a:t>1766-1834</a:t>
            </a:r>
          </a:p>
          <a:p>
            <a:pPr marL="0" indent="0" algn="r">
              <a:buNone/>
            </a:pPr>
            <a:r>
              <a:rPr lang="fa-IR" b="1" dirty="0" smtClean="0"/>
              <a:t>4- آرتور شوپنهاور—1788-1860</a:t>
            </a:r>
          </a:p>
          <a:p>
            <a:pPr marL="0" indent="0" algn="r">
              <a:buNone/>
            </a:pPr>
            <a:r>
              <a:rPr lang="fa-IR" b="1" dirty="0" smtClean="0"/>
              <a:t>5- فلسفه برتراند راسل –1872-1970</a:t>
            </a:r>
          </a:p>
          <a:p>
            <a:pPr marL="0" indent="0" algn="r">
              <a:buNone/>
            </a:pPr>
            <a:r>
              <a:rPr lang="fa-IR" b="1" dirty="0" smtClean="0"/>
              <a:t>6-فلسفه ژان پل سارتر—1905-1980</a:t>
            </a:r>
            <a:endParaRPr lang="en-US" b="1" dirty="0" smtClean="0">
              <a:solidFill>
                <a:srgbClr val="FF0000"/>
              </a:solidFill>
            </a:endParaRPr>
          </a:p>
        </p:txBody>
      </p:sp>
    </p:spTree>
    <p:extLst>
      <p:ext uri="{BB962C8B-B14F-4D97-AF65-F5344CB8AC3E}">
        <p14:creationId xmlns:p14="http://schemas.microsoft.com/office/powerpoint/2010/main" val="2822591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6008</Words>
  <Application>Microsoft Office PowerPoint</Application>
  <PresentationFormat>Widescreen</PresentationFormat>
  <Paragraphs>431</Paragraphs>
  <Slides>88</Slides>
  <Notes>2</Notes>
  <HiddenSlides>0</HiddenSlides>
  <MMClips>0</MMClips>
  <ScaleCrop>false</ScaleCrop>
  <HeadingPairs>
    <vt:vector size="6" baseType="variant">
      <vt:variant>
        <vt:lpstr>Fonts Used</vt:lpstr>
      </vt:variant>
      <vt:variant>
        <vt:i4>19</vt:i4>
      </vt:variant>
      <vt:variant>
        <vt:lpstr>Theme</vt:lpstr>
      </vt:variant>
      <vt:variant>
        <vt:i4>3</vt:i4>
      </vt:variant>
      <vt:variant>
        <vt:lpstr>Slide Titles</vt:lpstr>
      </vt:variant>
      <vt:variant>
        <vt:i4>88</vt:i4>
      </vt:variant>
    </vt:vector>
  </HeadingPairs>
  <TitlesOfParts>
    <vt:vector size="110" baseType="lpstr">
      <vt:lpstr>맑은 고딕</vt:lpstr>
      <vt:lpstr>A Khash</vt:lpstr>
      <vt:lpstr>Arial</vt:lpstr>
      <vt:lpstr>Arial MT</vt:lpstr>
      <vt:lpstr>B Nazanin</vt:lpstr>
      <vt:lpstr>B Roya</vt:lpstr>
      <vt:lpstr>B Titr</vt:lpstr>
      <vt:lpstr>B Zar</vt:lpstr>
      <vt:lpstr>Calibri</vt:lpstr>
      <vt:lpstr>Calibri Light</vt:lpstr>
      <vt:lpstr>Century Gothic</vt:lpstr>
      <vt:lpstr>DM Sans</vt:lpstr>
      <vt:lpstr>Gill Sans MT</vt:lpstr>
      <vt:lpstr>Helvetica Neue</vt:lpstr>
      <vt:lpstr>IranSans</vt:lpstr>
      <vt:lpstr>Microsoft Sans Serif</vt:lpstr>
      <vt:lpstr>Tahoma</vt:lpstr>
      <vt:lpstr>Times New Roman</vt:lpstr>
      <vt:lpstr>Tinos</vt:lpstr>
      <vt:lpstr>Office Theme</vt:lpstr>
      <vt:lpstr>7_Office Theme</vt:lpstr>
      <vt:lpstr>5_Office Theme</vt:lpstr>
      <vt:lpstr>PowerPoint Presentation</vt:lpstr>
      <vt:lpstr>جمعیت ایران در یک نگاه چرا چنین شد،آینده چگونه است؟ چه باید بشود؟ دلایل تغییر ساختار جمعیت از فلسفه تا فرهنگ </vt:lpstr>
      <vt:lpstr>ما و همسایگانمان                        </vt:lpstr>
      <vt:lpstr>ما و همسایگانمان                        </vt:lpstr>
      <vt:lpstr>ساختار مناسب گروه های سنی جمعیت گروه پایه+گروه مولد+سالمندان 0-15 سال   +16-65 سال + بزرگتر از 65 سال</vt:lpstr>
      <vt:lpstr>نحوه شکل گیری رفتار های اجتماعی نظم نوین جهانی(فراماسون) با مصداقی بر موضوع جمعیت</vt:lpstr>
      <vt:lpstr>نحوه شکل گیری رفتار های اجتماعی</vt:lpstr>
      <vt:lpstr>الف: فلسفه نخستین نیاز تغییر رفتار اجتماعی (نظم نوین جهانی)</vt:lpstr>
      <vt:lpstr>الف: فلسفه نخستین نیاز تغییر رفتار اجتماعی (نظم نوین جهانی-با مصداق ساختار جمعیت)</vt:lpstr>
      <vt:lpstr>نحوه شکل گیری سازمان(های) فراماسونری بعنوان برقراری نظم جهانی (نظم نوین جهانی) برای اداره جهان.</vt:lpstr>
      <vt:lpstr>ضعف فلسفه اعلام شده (اعلامیه وست فالیا)      </vt:lpstr>
      <vt:lpstr>برای پیاده سازی هدف های "نظم نوین جهانی" نیازمند پشتوانه های فلسفی بودند               </vt:lpstr>
      <vt:lpstr>امانوئل کانت</vt:lpstr>
      <vt:lpstr>PowerPoint Presentation</vt:lpstr>
      <vt:lpstr>آرتور شوپنهاور</vt:lpstr>
      <vt:lpstr>نمونه هایی از فیلسوفان مشهور قرن بیستم که در ساخت شاخص های فلسفی تاثیر گذار بودند و امروز حرف ها و اعمال آنها سیاست های سازمان ملل و بقیه سازمان های منطقه ای است.        </vt:lpstr>
      <vt:lpstr>برتراند راسل و جمعیت</vt:lpstr>
      <vt:lpstr>PowerPoint Presentation</vt:lpstr>
      <vt:lpstr>                              خلاصه زندگی برتراند راسل       </vt:lpstr>
      <vt:lpstr>همسران برتراند راسل</vt:lpstr>
      <vt:lpstr>بعضی از سخنان، اندیشه ها و رفتار آقای برتراند راسل که بعنوان پشتوانه های فلسفی برای سیاست های جهانی بکار رفت </vt:lpstr>
      <vt:lpstr>بعضی از سخنان، اندیشه ها و رفتار آقای ژان پل سارترکه بعنوان پشتوانه های فلسفی برای سیاست های جهانی بکار رفت    </vt:lpstr>
      <vt:lpstr>PowerPoint Presentation</vt:lpstr>
      <vt:lpstr>سیاست های منتج از شاخص های فلسفی و عملکردی فیلسوفان موثر در ساختار جمعیت      </vt:lpstr>
      <vt:lpstr>نفی فلسفه های فیلسوفان غربی برای تحدید جمعیت  </vt:lpstr>
      <vt:lpstr>ب: سیاست</vt:lpstr>
      <vt:lpstr>سیاست های منتج از شاخص های فلسفی و عملکردی آقای راسل</vt:lpstr>
      <vt:lpstr>آخرین کتاب هنری کیسینجر  </vt:lpstr>
      <vt:lpstr>ج: تغییر رفتار(استراتژی)</vt:lpstr>
      <vt:lpstr>د:فرهنگ</vt:lpstr>
      <vt:lpstr>جهت یاد آوری</vt:lpstr>
      <vt:lpstr>ازدواج و خانواده محوری</vt:lpstr>
      <vt:lpstr>PowerPoint Presentation</vt:lpstr>
      <vt:lpstr>عملیاتی کردن سیاست ها    </vt:lpstr>
      <vt:lpstr>PowerPoint Presentation</vt:lpstr>
      <vt:lpstr>PowerPoint Presentation</vt:lpstr>
      <vt:lpstr>برخی به دنیا می آیند که باری به دوش دیگران باشند.</vt:lpstr>
      <vt:lpstr>دکتر رونهولت، رییس اداره جمعیت آژانس توسعه بین المللی آمریکا از 1966 تا 1979</vt:lpstr>
      <vt:lpstr>پنجمین رئیس بانک جهانی از سال ۱۹۶۸ تا ۱۹۸۱</vt:lpstr>
      <vt:lpstr>برای نجات کره زمین خود را بکشید!</vt:lpstr>
      <vt:lpstr>PowerPoint Presentation</vt:lpstr>
      <vt:lpstr>پروژه کسینجر در مورد تاثیر جمعیت جهان بر معادلات آمریکا</vt:lpstr>
      <vt:lpstr>PowerPoint Presentation</vt:lpstr>
      <vt:lpstr>چرا ایران که پس از رسیدن تورم به 49 درصد در سال 1374، اجرای برنامه تعدیل را متوقف کرد، کنترل جمعیت را متوقف نکرد؟ </vt:lpstr>
      <vt:lpstr>یکی از اهداف کنفرانس جمعیت و توسعه (ICPD) برای ایران، کشاندن کشور به ورطه «رشد جمعیتی برابر صفر» بوده است. پس از رسانه ای شدن این هدف استعماری، بخش مزبور از سایت مرکز آمار کشور حذف شد. </vt:lpstr>
      <vt:lpstr>PowerPoint Presentation</vt:lpstr>
      <vt:lpstr>نرخ باروري كلي كمتر از حد جايگزيني</vt:lpstr>
      <vt:lpstr>PowerPoint Presentation</vt:lpstr>
      <vt:lpstr>فصل دوم :  چهره نمای جمعیت در ایران زمین متاثر از چهار اصل پیش گفت</vt:lpstr>
      <vt:lpstr>PowerPoint Presentation</vt:lpstr>
      <vt:lpstr>PowerPoint Presentation</vt:lpstr>
      <vt:lpstr>PowerPoint Presentation</vt:lpstr>
      <vt:lpstr>روند نرخ باروری کلی ازدهه 1380 به بعد در جمهوری اسلامی ایران</vt:lpstr>
      <vt:lpstr>PowerPoint Presentation</vt:lpstr>
      <vt:lpstr>PowerPoint Presentation</vt:lpstr>
      <vt:lpstr>PowerPoint Presentation</vt:lpstr>
      <vt:lpstr>PowerPoint Presentation</vt:lpstr>
      <vt:lpstr>متن پیام که امروز در نشست ستاد ملی جمعیت قرائت شد، به این شرح است:</vt:lpstr>
      <vt:lpstr>PowerPoint Presentation</vt:lpstr>
      <vt:lpstr>فصل چهارم : آخرین وضعیت جمعیت در کشور</vt:lpstr>
      <vt:lpstr>پيش بيني جمعيت کشور در دوره هاي پنج ساله از سال 1395 تا افق 1430با شش سناریو فروض باروري (هزار) </vt:lpstr>
      <vt:lpstr>پيش بيني رشد جمعيت کشور در دوره هاي پنج ساله از 1395 تا افق 1430 با شش سناریو فروض باروري</vt:lpstr>
      <vt:lpstr>پيش بيني متوسط رشد سالانه جمعيت ایران در دوره هاي پنج ساله با شش سناریو مفروض باروري از سال 1395 تا 1430</vt:lpstr>
      <vt:lpstr>تحولات جمعيت ایران با فرض افزایش نرخ باروري تا 2/5 فرزند در سال 1407 و تثبيت آن تا سال 1430 </vt:lpstr>
      <vt:lpstr>تحوالت جمعيت ایران با فرض تثبيت نرخ باروري 1/61 فرزند تا سال 1430 </vt:lpstr>
      <vt:lpstr>PowerPoint Presentation</vt:lpstr>
      <vt:lpstr>Fertility, mortality, migration, and population scenarios for 195 countries and territories from 2017 to 2100: a forecasting analysis for the Global Burden of Disease Study</vt:lpstr>
      <vt:lpstr>PowerPoint Presentation</vt:lpstr>
      <vt:lpstr>تبیین قانون بونگارت و پوتر                  </vt:lpstr>
      <vt:lpstr>PowerPoint Presentation</vt:lpstr>
      <vt:lpstr>PowerPoint Presentation</vt:lpstr>
      <vt:lpstr>PowerPoint Presentation</vt:lpstr>
      <vt:lpstr>PowerPoint Presentation</vt:lpstr>
      <vt:lpstr>PowerPoint Presentation</vt:lpstr>
      <vt:lpstr>PowerPoint Presentation</vt:lpstr>
      <vt:lpstr>Appropriate Pregnancy Age</vt:lpstr>
      <vt:lpstr>تاثیر بارداری در محافظت بیولوزیک از مادر</vt:lpstr>
      <vt:lpstr>Steroid Production Rates in Non pregnant and Near-Term Pregnant Women</vt:lpstr>
      <vt:lpstr>جنین محافظ بنیادین و اصلی ارگان های مادر</vt:lpstr>
      <vt:lpstr>PowerPoint Presentation</vt:lpstr>
      <vt:lpstr>بقا بیماران براساس مدت زمان شیردهی برای هر فرزند</vt:lpstr>
      <vt:lpstr>PowerPoint Presentation</vt:lpstr>
      <vt:lpstr>PowerPoint Presentation</vt:lpstr>
      <vt:lpstr>PowerPoint Presentation</vt:lpstr>
      <vt:lpstr>وضعیت فعلی سزارین در ایران</vt:lpstr>
      <vt:lpstr>چرا زنان ایرانی به سزارین روی می‌آورند؟</vt:lpstr>
      <vt:lpstr>نا باروری در ایران و اثر آن روی جمعیت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16</cp:revision>
  <dcterms:created xsi:type="dcterms:W3CDTF">2026-07-16T06:54:23Z</dcterms:created>
  <dcterms:modified xsi:type="dcterms:W3CDTF">2026-07-16T08:53:00Z</dcterms:modified>
</cp:coreProperties>
</file>